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Lst>
  <p:notesMasterIdLst>
    <p:notesMasterId r:id="rId108"/>
  </p:notesMasterIdLst>
  <p:handoutMasterIdLst>
    <p:handoutMasterId r:id="rId109"/>
  </p:handoutMasterIdLst>
  <p:sldIdLst>
    <p:sldId id="265" r:id="rId2"/>
    <p:sldId id="374" r:id="rId3"/>
    <p:sldId id="375" r:id="rId4"/>
    <p:sldId id="376" r:id="rId5"/>
    <p:sldId id="377" r:id="rId6"/>
    <p:sldId id="396" r:id="rId7"/>
    <p:sldId id="379" r:id="rId8"/>
    <p:sldId id="385" r:id="rId9"/>
    <p:sldId id="264" r:id="rId10"/>
    <p:sldId id="380" r:id="rId11"/>
    <p:sldId id="362" r:id="rId12"/>
    <p:sldId id="406" r:id="rId13"/>
    <p:sldId id="261" r:id="rId14"/>
    <p:sldId id="383" r:id="rId15"/>
    <p:sldId id="275" r:id="rId16"/>
    <p:sldId id="405" r:id="rId17"/>
    <p:sldId id="381" r:id="rId18"/>
    <p:sldId id="384" r:id="rId19"/>
    <p:sldId id="274" r:id="rId20"/>
    <p:sldId id="266" r:id="rId21"/>
    <p:sldId id="293" r:id="rId22"/>
    <p:sldId id="294" r:id="rId23"/>
    <p:sldId id="295" r:id="rId24"/>
    <p:sldId id="296" r:id="rId25"/>
    <p:sldId id="297" r:id="rId26"/>
    <p:sldId id="298" r:id="rId27"/>
    <p:sldId id="299" r:id="rId28"/>
    <p:sldId id="386" r:id="rId29"/>
    <p:sldId id="325" r:id="rId30"/>
    <p:sldId id="267" r:id="rId31"/>
    <p:sldId id="387" r:id="rId32"/>
    <p:sldId id="388" r:id="rId33"/>
    <p:sldId id="301" r:id="rId34"/>
    <p:sldId id="389" r:id="rId35"/>
    <p:sldId id="390" r:id="rId36"/>
    <p:sldId id="391" r:id="rId37"/>
    <p:sldId id="363" r:id="rId38"/>
    <p:sldId id="364" r:id="rId39"/>
    <p:sldId id="403" r:id="rId40"/>
    <p:sldId id="291" r:id="rId41"/>
    <p:sldId id="365" r:id="rId42"/>
    <p:sldId id="366" r:id="rId43"/>
    <p:sldId id="367" r:id="rId44"/>
    <p:sldId id="369" r:id="rId45"/>
    <p:sldId id="370" r:id="rId46"/>
    <p:sldId id="393" r:id="rId47"/>
    <p:sldId id="368" r:id="rId48"/>
    <p:sldId id="394" r:id="rId49"/>
    <p:sldId id="277" r:id="rId50"/>
    <p:sldId id="371" r:id="rId51"/>
    <p:sldId id="372" r:id="rId52"/>
    <p:sldId id="373" r:id="rId53"/>
    <p:sldId id="273" r:id="rId54"/>
    <p:sldId id="268" r:id="rId55"/>
    <p:sldId id="305" r:id="rId56"/>
    <p:sldId id="306" r:id="rId57"/>
    <p:sldId id="311" r:id="rId58"/>
    <p:sldId id="313" r:id="rId59"/>
    <p:sldId id="312" r:id="rId60"/>
    <p:sldId id="315" r:id="rId61"/>
    <p:sldId id="314" r:id="rId62"/>
    <p:sldId id="316" r:id="rId63"/>
    <p:sldId id="332" r:id="rId64"/>
    <p:sldId id="308" r:id="rId65"/>
    <p:sldId id="319" r:id="rId66"/>
    <p:sldId id="329" r:id="rId67"/>
    <p:sldId id="395" r:id="rId68"/>
    <p:sldId id="307" r:id="rId69"/>
    <p:sldId id="382" r:id="rId70"/>
    <p:sldId id="318" r:id="rId71"/>
    <p:sldId id="317" r:id="rId72"/>
    <p:sldId id="333" r:id="rId73"/>
    <p:sldId id="309" r:id="rId74"/>
    <p:sldId id="327" r:id="rId75"/>
    <p:sldId id="326" r:id="rId76"/>
    <p:sldId id="330" r:id="rId77"/>
    <p:sldId id="336" r:id="rId78"/>
    <p:sldId id="335" r:id="rId79"/>
    <p:sldId id="358" r:id="rId80"/>
    <p:sldId id="310" r:id="rId81"/>
    <p:sldId id="337" r:id="rId82"/>
    <p:sldId id="338" r:id="rId83"/>
    <p:sldId id="339" r:id="rId84"/>
    <p:sldId id="340" r:id="rId85"/>
    <p:sldId id="359" r:id="rId86"/>
    <p:sldId id="360" r:id="rId87"/>
    <p:sldId id="348" r:id="rId88"/>
    <p:sldId id="350" r:id="rId89"/>
    <p:sldId id="351" r:id="rId90"/>
    <p:sldId id="397" r:id="rId91"/>
    <p:sldId id="269" r:id="rId92"/>
    <p:sldId id="341" r:id="rId93"/>
    <p:sldId id="345" r:id="rId94"/>
    <p:sldId id="361" r:id="rId95"/>
    <p:sldId id="346" r:id="rId96"/>
    <p:sldId id="347" r:id="rId97"/>
    <p:sldId id="353" r:id="rId98"/>
    <p:sldId id="270" r:id="rId99"/>
    <p:sldId id="398" r:id="rId100"/>
    <p:sldId id="399" r:id="rId101"/>
    <p:sldId id="400" r:id="rId102"/>
    <p:sldId id="401" r:id="rId103"/>
    <p:sldId id="402" r:id="rId104"/>
    <p:sldId id="323" r:id="rId105"/>
    <p:sldId id="404" r:id="rId106"/>
    <p:sldId id="324" r:id="rId107"/>
  </p:sldIdLst>
  <p:sldSz cx="9144000" cy="6845300"/>
  <p:notesSz cx="68453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79F0D71-64D5-A848-BB7A-3AD04557AC48}">
          <p14:sldIdLst>
            <p14:sldId id="265"/>
            <p14:sldId id="374"/>
            <p14:sldId id="375"/>
            <p14:sldId id="376"/>
            <p14:sldId id="377"/>
            <p14:sldId id="396"/>
            <p14:sldId id="379"/>
            <p14:sldId id="385"/>
            <p14:sldId id="264"/>
            <p14:sldId id="380"/>
            <p14:sldId id="362"/>
            <p14:sldId id="406"/>
            <p14:sldId id="261"/>
            <p14:sldId id="383"/>
            <p14:sldId id="275"/>
            <p14:sldId id="405"/>
            <p14:sldId id="381"/>
            <p14:sldId id="384"/>
            <p14:sldId id="274"/>
            <p14:sldId id="266"/>
            <p14:sldId id="293"/>
            <p14:sldId id="294"/>
            <p14:sldId id="295"/>
            <p14:sldId id="296"/>
            <p14:sldId id="297"/>
            <p14:sldId id="298"/>
            <p14:sldId id="299"/>
            <p14:sldId id="386"/>
            <p14:sldId id="325"/>
            <p14:sldId id="267"/>
            <p14:sldId id="387"/>
            <p14:sldId id="388"/>
            <p14:sldId id="301"/>
            <p14:sldId id="389"/>
            <p14:sldId id="390"/>
            <p14:sldId id="391"/>
            <p14:sldId id="363"/>
            <p14:sldId id="364"/>
            <p14:sldId id="403"/>
            <p14:sldId id="291"/>
            <p14:sldId id="365"/>
            <p14:sldId id="366"/>
            <p14:sldId id="367"/>
            <p14:sldId id="369"/>
            <p14:sldId id="370"/>
            <p14:sldId id="393"/>
            <p14:sldId id="368"/>
            <p14:sldId id="394"/>
            <p14:sldId id="277"/>
            <p14:sldId id="371"/>
            <p14:sldId id="372"/>
            <p14:sldId id="373"/>
            <p14:sldId id="273"/>
            <p14:sldId id="268"/>
            <p14:sldId id="305"/>
            <p14:sldId id="306"/>
            <p14:sldId id="311"/>
            <p14:sldId id="313"/>
            <p14:sldId id="312"/>
            <p14:sldId id="315"/>
            <p14:sldId id="314"/>
            <p14:sldId id="316"/>
            <p14:sldId id="332"/>
            <p14:sldId id="308"/>
            <p14:sldId id="319"/>
            <p14:sldId id="329"/>
            <p14:sldId id="395"/>
            <p14:sldId id="307"/>
            <p14:sldId id="382"/>
            <p14:sldId id="318"/>
            <p14:sldId id="317"/>
            <p14:sldId id="333"/>
            <p14:sldId id="309"/>
            <p14:sldId id="327"/>
            <p14:sldId id="326"/>
            <p14:sldId id="330"/>
            <p14:sldId id="336"/>
            <p14:sldId id="335"/>
            <p14:sldId id="358"/>
            <p14:sldId id="310"/>
            <p14:sldId id="337"/>
            <p14:sldId id="338"/>
            <p14:sldId id="339"/>
            <p14:sldId id="340"/>
            <p14:sldId id="359"/>
            <p14:sldId id="360"/>
            <p14:sldId id="348"/>
            <p14:sldId id="350"/>
            <p14:sldId id="351"/>
            <p14:sldId id="397"/>
            <p14:sldId id="269"/>
            <p14:sldId id="341"/>
            <p14:sldId id="345"/>
            <p14:sldId id="361"/>
            <p14:sldId id="346"/>
            <p14:sldId id="347"/>
            <p14:sldId id="353"/>
            <p14:sldId id="270"/>
            <p14:sldId id="398"/>
            <p14:sldId id="399"/>
            <p14:sldId id="400"/>
            <p14:sldId id="401"/>
            <p14:sldId id="402"/>
            <p14:sldId id="323"/>
            <p14:sldId id="404"/>
            <p14:sldId id="32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2" clrIdx="0">
    <p:extLst>
      <p:ext uri="{19B8F6BF-5375-455C-9EA6-DF929625EA0E}">
        <p15:presenceInfo xmlns:p15="http://schemas.microsoft.com/office/powerpoint/2012/main" userId="Microsoft Office User" providerId="None"/>
      </p:ext>
    </p:extLst>
  </p:cmAuthor>
  <p:cmAuthor id="2" name="Florent Cosnier" initials="FC" lastIdx="7" clrIdx="1">
    <p:extLst>
      <p:ext uri="{19B8F6BF-5375-455C-9EA6-DF929625EA0E}">
        <p15:presenceInfo xmlns:p15="http://schemas.microsoft.com/office/powerpoint/2012/main" userId="7207c1c00184a6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BEBEB"/>
    <a:srgbClr val="4E504F"/>
    <a:srgbClr val="F6F9FC"/>
    <a:srgbClr val="AFA59C"/>
    <a:srgbClr val="EFDE46"/>
    <a:srgbClr val="DE675A"/>
    <a:srgbClr val="895892"/>
    <a:srgbClr val="C8B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p:restoredTop sz="80540" autoAdjust="0"/>
  </p:normalViewPr>
  <p:slideViewPr>
    <p:cSldViewPr>
      <p:cViewPr varScale="1">
        <p:scale>
          <a:sx n="97" d="100"/>
          <a:sy n="97" d="100"/>
        </p:scale>
        <p:origin x="2248" y="208"/>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8" d="100"/>
          <a:sy n="108" d="100"/>
        </p:scale>
        <p:origin x="79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8C59EA7B-013D-7A47-8395-86A38C146002}">
      <dgm:prSet phldrT="[Texte]" custT="1"/>
      <dgm:spPr>
        <a:solidFill>
          <a:srgbClr val="FFFFFF"/>
        </a:solidFill>
        <a:ln>
          <a:solidFill>
            <a:schemeClr val="bg1"/>
          </a:solidFill>
        </a:ln>
      </dgm:spPr>
      <dgm:t>
        <a:bodyPr/>
        <a:lstStyle/>
        <a:p>
          <a:r>
            <a:rPr lang="fr-FR" sz="1600" b="0" dirty="0">
              <a:solidFill>
                <a:schemeClr val="bg1"/>
              </a:solidFill>
            </a:rPr>
            <a:t>S’inscrire dans la gouvernance de l’eau à l’échelle des bassins</a:t>
          </a:r>
        </a:p>
      </dgm:t>
    </dgm:pt>
    <dgm:pt modelId="{7D38A958-8BCE-CB47-B014-5BCFEBEF8855}" type="parTrans" cxnId="{00D4CCC4-C4F8-A04A-8D8E-45C2997ABF65}">
      <dgm:prSet custT="1"/>
      <dgm:spPr>
        <a:ln>
          <a:solidFill>
            <a:schemeClr val="bg1"/>
          </a:solidFill>
        </a:ln>
      </dgm:spPr>
      <dgm:t>
        <a:bodyPr/>
        <a:lstStyle/>
        <a:p>
          <a:endParaRPr lang="fr-FR" sz="700" b="1"/>
        </a:p>
      </dgm:t>
    </dgm:pt>
    <dgm:pt modelId="{8A78B30C-FB8A-CE4D-A2D0-B70E419006D2}" type="sibTrans" cxnId="{00D4CCC4-C4F8-A04A-8D8E-45C2997ABF65}">
      <dgm:prSet/>
      <dgm:spPr/>
      <dgm:t>
        <a:bodyPr/>
        <a:lstStyle/>
        <a:p>
          <a:endParaRPr lang="fr-FR" sz="2400" b="1"/>
        </a:p>
      </dgm:t>
    </dgm:pt>
    <dgm:pt modelId="{9BD4A98E-FB37-419B-9B70-F71AD5827426}">
      <dgm:prSet phldrT="[Texte]" custT="1"/>
      <dgm:spPr>
        <a:solidFill>
          <a:srgbClr val="FFFFFF"/>
        </a:solidFill>
      </dgm:spPr>
      <dgm:t>
        <a:bodyPr/>
        <a:lstStyle/>
        <a:p>
          <a:r>
            <a:rPr lang="fr-FR" sz="1600" b="0" dirty="0"/>
            <a:t>Assurer la performance des services</a:t>
          </a:r>
        </a:p>
      </dgm:t>
    </dgm:pt>
    <dgm:pt modelId="{2AA15D9A-817B-4B80-87BB-E9A82929E8C5}" type="sibTrans" cxnId="{89AD788F-90F7-48A2-B238-F7B5AD71A93F}">
      <dgm:prSet/>
      <dgm:spPr/>
      <dgm:t>
        <a:bodyPr/>
        <a:lstStyle/>
        <a:p>
          <a:endParaRPr lang="fr-FR" sz="2400"/>
        </a:p>
      </dgm:t>
    </dgm:pt>
    <dgm:pt modelId="{A7627DD9-D529-412D-B6D2-BDFE74494B2A}" type="parTrans" cxnId="{89AD788F-90F7-48A2-B238-F7B5AD71A93F}">
      <dgm:prSet custT="1"/>
      <dgm:spPr>
        <a:ln>
          <a:solidFill>
            <a:schemeClr val="bg1"/>
          </a:solidFill>
        </a:ln>
      </dgm:spPr>
      <dgm:t>
        <a:bodyPr/>
        <a:lstStyle/>
        <a:p>
          <a:endParaRPr lang="fr-FR" sz="700"/>
        </a:p>
      </dgm:t>
    </dgm:pt>
    <dgm:pt modelId="{3A34C581-2995-BD4A-9401-872079F1F4C4}">
      <dgm:prSet phldrT="[Texte]" custT="1"/>
      <dgm:spPr>
        <a:solidFill>
          <a:srgbClr val="FFFFFF"/>
        </a:solidFill>
      </dgm:spPr>
      <dgm:t>
        <a:bodyPr/>
        <a:lstStyle/>
        <a:p>
          <a:r>
            <a:rPr lang="fr-FR" sz="1600" b="0" dirty="0"/>
            <a:t>Garantir l’accès à l’eau pour tous</a:t>
          </a:r>
        </a:p>
      </dgm:t>
    </dgm:pt>
    <dgm:pt modelId="{23232602-6500-E948-8C6B-FA9E21B9C66A}" type="sibTrans" cxnId="{91C9B656-38A8-CC4D-AA6B-B7C6A3086BF4}">
      <dgm:prSet/>
      <dgm:spPr/>
      <dgm:t>
        <a:bodyPr/>
        <a:lstStyle/>
        <a:p>
          <a:endParaRPr lang="fr-FR" sz="2400" b="1"/>
        </a:p>
      </dgm:t>
    </dgm:pt>
    <dgm:pt modelId="{10596028-17E4-3D4D-969F-03E7328364CA}" type="parTrans" cxnId="{91C9B656-38A8-CC4D-AA6B-B7C6A3086BF4}">
      <dgm:prSet custT="1"/>
      <dgm:spPr>
        <a:ln>
          <a:solidFill>
            <a:schemeClr val="bg1"/>
          </a:solidFill>
        </a:ln>
      </dgm:spPr>
      <dgm:t>
        <a:bodyPr/>
        <a:lstStyle/>
        <a:p>
          <a:endParaRPr lang="fr-FR" sz="700" b="1"/>
        </a:p>
      </dgm:t>
    </dgm:pt>
    <dgm:pt modelId="{09DD244D-EFB7-1940-9F21-F5E937440CA4}">
      <dgm:prSet phldrT="[Texte]" custT="1"/>
      <dgm:spPr>
        <a:solidFill>
          <a:srgbClr val="FFFFFF"/>
        </a:solidFill>
      </dgm:spPr>
      <dgm:t>
        <a:bodyPr/>
        <a:lstStyle/>
        <a:p>
          <a:r>
            <a:rPr lang="fr-FR" sz="1600" b="0" dirty="0"/>
            <a:t>Construire une stratégie de financement</a:t>
          </a:r>
        </a:p>
      </dgm:t>
    </dgm:pt>
    <dgm:pt modelId="{E3182CC4-DBDC-D44F-9002-C31813F51B74}" type="sibTrans" cxnId="{D42996DE-0368-3745-BC04-885137404FE5}">
      <dgm:prSet/>
      <dgm:spPr/>
      <dgm:t>
        <a:bodyPr/>
        <a:lstStyle/>
        <a:p>
          <a:endParaRPr lang="fr-FR" sz="2400" b="1"/>
        </a:p>
      </dgm:t>
    </dgm:pt>
    <dgm:pt modelId="{A604B976-0FDA-6245-89C3-FEEC1CBC1521}" type="parTrans" cxnId="{D42996DE-0368-3745-BC04-885137404FE5}">
      <dgm:prSet custT="1"/>
      <dgm:spPr>
        <a:ln>
          <a:solidFill>
            <a:schemeClr val="bg1"/>
          </a:solidFill>
        </a:ln>
      </dgm:spPr>
      <dgm:t>
        <a:bodyPr/>
        <a:lstStyle/>
        <a:p>
          <a:endParaRPr lang="fr-FR" sz="700" b="1"/>
        </a:p>
      </dgm:t>
    </dgm:pt>
    <dgm:pt modelId="{F19AD20C-350D-EC40-AF45-8936B27EEBA5}">
      <dgm:prSet phldrT="[Texte]" custT="1"/>
      <dgm:spPr>
        <a:solidFill>
          <a:schemeClr val="bg1"/>
        </a:solidFill>
      </dgm:spPr>
      <dgm:t>
        <a:bodyPr/>
        <a:lstStyle/>
        <a:p>
          <a:r>
            <a:rPr lang="fr-FR" sz="1400" b="1" dirty="0">
              <a:solidFill>
                <a:srgbClr val="FFFFFF"/>
              </a:solidFill>
            </a:rPr>
            <a:t>Autorité organisatrice du petit cycle de l’eau</a:t>
          </a:r>
        </a:p>
      </dgm:t>
    </dgm:pt>
    <dgm:pt modelId="{25608823-2116-4946-B30B-495A4ED01276}" type="sibTrans" cxnId="{6E1CA6B9-9E0A-4B40-B94B-59DA20D79F8A}">
      <dgm:prSet/>
      <dgm:spPr/>
      <dgm:t>
        <a:bodyPr/>
        <a:lstStyle/>
        <a:p>
          <a:endParaRPr lang="fr-FR" sz="2400" b="1"/>
        </a:p>
      </dgm:t>
    </dgm:pt>
    <dgm:pt modelId="{BB19AE56-0517-D947-ACF9-291862B42E93}" type="parTrans" cxnId="{6E1CA6B9-9E0A-4B40-B94B-59DA20D79F8A}">
      <dgm:prSet/>
      <dgm:spPr/>
      <dgm:t>
        <a:bodyPr/>
        <a:lstStyle/>
        <a:p>
          <a:endParaRPr lang="fr-FR" sz="2400"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custScaleX="136550" custScaleY="119327"/>
      <dgm:spPr/>
    </dgm:pt>
    <dgm:pt modelId="{BC6B628B-64BA-254E-BDEC-3FAF1245B760}" type="pres">
      <dgm:prSet presAssocID="{7D38A958-8BCE-CB47-B014-5BCFEBEF8855}" presName="Name9" presStyleLbl="parChTrans1D2" presStyleIdx="0" presStyleCnt="4"/>
      <dgm:spPr/>
    </dgm:pt>
    <dgm:pt modelId="{0F2930F6-973E-7249-AA09-9A3E77F6F0F1}" type="pres">
      <dgm:prSet presAssocID="{7D38A958-8BCE-CB47-B014-5BCFEBEF8855}" presName="connTx" presStyleLbl="parChTrans1D2" presStyleIdx="0" presStyleCnt="4"/>
      <dgm:spPr/>
    </dgm:pt>
    <dgm:pt modelId="{CEE3EA48-496C-0E48-9F9A-E2C957BD758A}" type="pres">
      <dgm:prSet presAssocID="{8C59EA7B-013D-7A47-8395-86A38C146002}" presName="node" presStyleLbl="node1" presStyleIdx="0" presStyleCnt="4" custScaleX="148767" custScaleY="116318" custRadScaleRad="103670" custRadScaleInc="28951">
        <dgm:presLayoutVars>
          <dgm:bulletEnabled val="1"/>
        </dgm:presLayoutVars>
      </dgm:prSet>
      <dgm:spPr/>
    </dgm:pt>
    <dgm:pt modelId="{525207AF-F7CA-9743-A37B-FF414A80C76D}" type="pres">
      <dgm:prSet presAssocID="{A604B976-0FDA-6245-89C3-FEEC1CBC1521}" presName="Name9" presStyleLbl="parChTrans1D2" presStyleIdx="1" presStyleCnt="4"/>
      <dgm:spPr/>
    </dgm:pt>
    <dgm:pt modelId="{0AB9BF66-DE4C-5044-86D9-F99A635358E8}" type="pres">
      <dgm:prSet presAssocID="{A604B976-0FDA-6245-89C3-FEEC1CBC1521}" presName="connTx" presStyleLbl="parChTrans1D2" presStyleIdx="1" presStyleCnt="4"/>
      <dgm:spPr/>
    </dgm:pt>
    <dgm:pt modelId="{05CCD048-C242-554B-91CF-6C283A59C37F}" type="pres">
      <dgm:prSet presAssocID="{09DD244D-EFB7-1940-9F21-F5E937440CA4}" presName="node" presStyleLbl="node1" presStyleIdx="1" presStyleCnt="4" custScaleX="139059" custScaleY="116318" custRadScaleRad="152067" custRadScaleInc="-16699">
        <dgm:presLayoutVars>
          <dgm:bulletEnabled val="1"/>
        </dgm:presLayoutVars>
      </dgm:prSet>
      <dgm:spPr/>
    </dgm:pt>
    <dgm:pt modelId="{DE00E51C-6A43-0548-94CD-A05A288D2CD8}" type="pres">
      <dgm:prSet presAssocID="{10596028-17E4-3D4D-969F-03E7328364CA}" presName="Name9" presStyleLbl="parChTrans1D2" presStyleIdx="2" presStyleCnt="4"/>
      <dgm:spPr/>
    </dgm:pt>
    <dgm:pt modelId="{34BAB0F0-8CB5-0144-8B29-436EC527DBA4}" type="pres">
      <dgm:prSet presAssocID="{10596028-17E4-3D4D-969F-03E7328364CA}" presName="connTx" presStyleLbl="parChTrans1D2" presStyleIdx="2" presStyleCnt="4"/>
      <dgm:spPr/>
    </dgm:pt>
    <dgm:pt modelId="{E2D31FC3-DB98-D54E-9266-BF58F8461BD9}" type="pres">
      <dgm:prSet presAssocID="{3A34C581-2995-BD4A-9401-872079F1F4C4}" presName="node" presStyleLbl="node1" presStyleIdx="2" presStyleCnt="4" custScaleX="120072" custScaleY="102818" custRadScaleRad="121846" custRadScaleInc="16685">
        <dgm:presLayoutVars>
          <dgm:bulletEnabled val="1"/>
        </dgm:presLayoutVars>
      </dgm:prSet>
      <dgm:spPr/>
    </dgm:pt>
    <dgm:pt modelId="{80BAA5B2-CC0A-4CBF-9002-8D0102DE7B6F}" type="pres">
      <dgm:prSet presAssocID="{A7627DD9-D529-412D-B6D2-BDFE74494B2A}" presName="Name9" presStyleLbl="parChTrans1D2" presStyleIdx="3" presStyleCnt="4"/>
      <dgm:spPr/>
    </dgm:pt>
    <dgm:pt modelId="{E10BEEAD-9C8D-43ED-AEDD-79E370D7AEB3}" type="pres">
      <dgm:prSet presAssocID="{A7627DD9-D529-412D-B6D2-BDFE74494B2A}" presName="connTx" presStyleLbl="parChTrans1D2" presStyleIdx="3" presStyleCnt="4"/>
      <dgm:spPr/>
    </dgm:pt>
    <dgm:pt modelId="{225BA321-E841-42C0-B201-8B9AA0B3974E}" type="pres">
      <dgm:prSet presAssocID="{9BD4A98E-FB37-419B-9B70-F71AD5827426}" presName="node" presStyleLbl="node1" presStyleIdx="3" presStyleCnt="4" custScaleX="136199" custScaleY="116318" custRadScaleRad="145463" custRadScaleInc="13857">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37453A0C-5490-453A-81C7-D005BEE1643B}" type="presOf" srcId="{A7627DD9-D529-412D-B6D2-BDFE74494B2A}" destId="{E10BEEAD-9C8D-43ED-AEDD-79E370D7AEB3}" srcOrd="1" destOrd="0" presId="urn:microsoft.com/office/officeart/2005/8/layout/radial1"/>
    <dgm:cxn modelId="{CD1A9F25-C38C-9B45-98A8-7F79DB761105}" type="presOf" srcId="{3A34C581-2995-BD4A-9401-872079F1F4C4}" destId="{E2D31FC3-DB98-D54E-9266-BF58F8461BD9}" srcOrd="0" destOrd="0" presId="urn:microsoft.com/office/officeart/2005/8/layout/radial1"/>
    <dgm:cxn modelId="{F85C2435-E61A-4923-B881-3858C52F5EEA}" type="presOf" srcId="{9BD4A98E-FB37-419B-9B70-F71AD5827426}" destId="{225BA321-E841-42C0-B201-8B9AA0B3974E}"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89AD788F-90F7-48A2-B238-F7B5AD71A93F}" srcId="{F19AD20C-350D-EC40-AF45-8936B27EEBA5}" destId="{9BD4A98E-FB37-419B-9B70-F71AD5827426}" srcOrd="3" destOrd="0" parTransId="{A7627DD9-D529-412D-B6D2-BDFE74494B2A}" sibTransId="{2AA15D9A-817B-4B80-87BB-E9A82929E8C5}"/>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5DB5FBB7-4001-483C-B348-A10678607ED1}" type="presOf" srcId="{A7627DD9-D529-412D-B6D2-BDFE74494B2A}" destId="{80BAA5B2-CC0A-4CBF-9002-8D0102DE7B6F}" srcOrd="0"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 modelId="{50BAAC7C-66E0-4994-B9EF-4512ED13E1F0}" type="presParOf" srcId="{53618190-B527-A64E-BC02-249BA0B25EA2}" destId="{80BAA5B2-CC0A-4CBF-9002-8D0102DE7B6F}" srcOrd="7" destOrd="0" presId="urn:microsoft.com/office/officeart/2005/8/layout/radial1"/>
    <dgm:cxn modelId="{4B13B20B-D322-4218-B8E7-2D37FB0580FB}" type="presParOf" srcId="{80BAA5B2-CC0A-4CBF-9002-8D0102DE7B6F}" destId="{E10BEEAD-9C8D-43ED-AEDD-79E370D7AEB3}" srcOrd="0" destOrd="0" presId="urn:microsoft.com/office/officeart/2005/8/layout/radial1"/>
    <dgm:cxn modelId="{111277E4-E9A3-4602-8405-3E0537AF37F1}" type="presParOf" srcId="{53618190-B527-A64E-BC02-249BA0B25EA2}" destId="{225BA321-E841-42C0-B201-8B9AA0B3974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9CAAEC-A1EB-1545-A8AE-C3356A4384D3}" type="doc">
      <dgm:prSet loTypeId="urn:microsoft.com/office/officeart/2009/3/layout/DescendingProcess" loCatId="" qsTypeId="urn:microsoft.com/office/officeart/2005/8/quickstyle/3d1" qsCatId="3D" csTypeId="urn:microsoft.com/office/officeart/2005/8/colors/accent1_2" csCatId="accent1" phldr="1"/>
      <dgm:spPr/>
      <dgm:t>
        <a:bodyPr/>
        <a:lstStyle/>
        <a:p>
          <a:endParaRPr lang="fr-FR"/>
        </a:p>
      </dgm:t>
    </dgm:pt>
    <dgm:pt modelId="{0966EC41-EB1C-5245-8E44-7BCA1E634D0D}">
      <dgm:prSet phldrT="[Texte]" custT="1"/>
      <dgm:spPr/>
      <dgm:t>
        <a:bodyPr/>
        <a:lstStyle/>
        <a:p>
          <a:r>
            <a:rPr lang="fr-FR" sz="1800" b="1" dirty="0">
              <a:solidFill>
                <a:schemeClr val="bg2"/>
              </a:solidFill>
            </a:rPr>
            <a:t>1 - Connaître</a:t>
          </a:r>
          <a:r>
            <a:rPr lang="fr-FR" sz="1800" dirty="0">
              <a:solidFill>
                <a:schemeClr val="bg2"/>
              </a:solidFill>
            </a:rPr>
            <a:t> et </a:t>
          </a:r>
          <a:r>
            <a:rPr lang="fr-FR" sz="1800" b="1" dirty="0">
              <a:solidFill>
                <a:schemeClr val="bg2"/>
              </a:solidFill>
            </a:rPr>
            <a:t>diagnostiquer </a:t>
          </a:r>
        </a:p>
      </dgm:t>
    </dgm:pt>
    <dgm:pt modelId="{9C7E0C93-56E2-744B-B5E0-2B4B764D47D7}" type="parTrans" cxnId="{9F01109D-13E0-3B44-BF57-4D736BF8A7B7}">
      <dgm:prSet/>
      <dgm:spPr/>
      <dgm:t>
        <a:bodyPr/>
        <a:lstStyle/>
        <a:p>
          <a:endParaRPr lang="fr-FR" sz="1800">
            <a:solidFill>
              <a:schemeClr val="bg2"/>
            </a:solidFill>
          </a:endParaRPr>
        </a:p>
      </dgm:t>
    </dgm:pt>
    <dgm:pt modelId="{C681118C-644F-F04A-8EEF-3857C65233D7}" type="sibTrans" cxnId="{9F01109D-13E0-3B44-BF57-4D736BF8A7B7}">
      <dgm:prSet/>
      <dgm:spPr/>
      <dgm:t>
        <a:bodyPr/>
        <a:lstStyle/>
        <a:p>
          <a:endParaRPr lang="fr-FR" sz="1800">
            <a:solidFill>
              <a:schemeClr val="bg2"/>
            </a:solidFill>
          </a:endParaRPr>
        </a:p>
      </dgm:t>
    </dgm:pt>
    <dgm:pt modelId="{F5CF5026-1BC1-0D4C-BA2B-14F6CA9A636D}">
      <dgm:prSet phldrT="[Texte]" custT="1"/>
      <dgm:spPr/>
      <dgm:t>
        <a:bodyPr/>
        <a:lstStyle/>
        <a:p>
          <a:r>
            <a:rPr lang="fr-FR" sz="1800" dirty="0">
              <a:solidFill>
                <a:schemeClr val="bg2"/>
              </a:solidFill>
            </a:rPr>
            <a:t>2 - Limiter les </a:t>
          </a:r>
          <a:r>
            <a:rPr lang="fr-FR" sz="1800" b="1" dirty="0">
              <a:solidFill>
                <a:schemeClr val="bg2"/>
              </a:solidFill>
            </a:rPr>
            <a:t>consommations "inutiles"  (</a:t>
          </a:r>
          <a:r>
            <a:rPr lang="fr-FR" sz="1800" dirty="0">
              <a:solidFill>
                <a:schemeClr val="bg2"/>
              </a:solidFill>
            </a:rPr>
            <a:t>fuites &amp;intrusions eaux claires) et </a:t>
          </a:r>
          <a:r>
            <a:rPr lang="fr-FR" sz="1800" b="1" dirty="0">
              <a:solidFill>
                <a:schemeClr val="bg2"/>
              </a:solidFill>
            </a:rPr>
            <a:t>économiser l’eau</a:t>
          </a:r>
        </a:p>
      </dgm:t>
    </dgm:pt>
    <dgm:pt modelId="{67C0E211-AB26-B949-A6D9-C3FF8C9A6C4B}" type="parTrans" cxnId="{10292601-6DF3-7D42-BF78-A64524EF9F6D}">
      <dgm:prSet/>
      <dgm:spPr/>
      <dgm:t>
        <a:bodyPr/>
        <a:lstStyle/>
        <a:p>
          <a:endParaRPr lang="fr-FR" sz="1800">
            <a:solidFill>
              <a:schemeClr val="bg2"/>
            </a:solidFill>
          </a:endParaRPr>
        </a:p>
      </dgm:t>
    </dgm:pt>
    <dgm:pt modelId="{1102BF9F-6602-EF45-B117-3506D0A4EC70}" type="sibTrans" cxnId="{10292601-6DF3-7D42-BF78-A64524EF9F6D}">
      <dgm:prSet/>
      <dgm:spPr/>
      <dgm:t>
        <a:bodyPr/>
        <a:lstStyle/>
        <a:p>
          <a:endParaRPr lang="fr-FR" sz="1800">
            <a:solidFill>
              <a:schemeClr val="bg2"/>
            </a:solidFill>
          </a:endParaRPr>
        </a:p>
      </dgm:t>
    </dgm:pt>
    <dgm:pt modelId="{D230A840-3DF2-E84C-B7A0-A9B994FFD276}">
      <dgm:prSet phldrT="[Texte]" custT="1"/>
      <dgm:spPr/>
      <dgm:t>
        <a:bodyPr/>
        <a:lstStyle/>
        <a:p>
          <a:r>
            <a:rPr lang="fr-FR" sz="1800" b="1" dirty="0">
              <a:solidFill>
                <a:schemeClr val="bg2"/>
              </a:solidFill>
            </a:rPr>
            <a:t>3 - Optimiser</a:t>
          </a:r>
          <a:r>
            <a:rPr lang="fr-FR" sz="1800" dirty="0">
              <a:solidFill>
                <a:schemeClr val="bg2"/>
              </a:solidFill>
            </a:rPr>
            <a:t> le fonctionnement des systèmes et leur dimensionnement</a:t>
          </a:r>
        </a:p>
      </dgm:t>
    </dgm:pt>
    <dgm:pt modelId="{2D845A5B-12D4-A945-84B0-8AF1B49246E7}" type="parTrans" cxnId="{AC2401C1-82EC-BE4E-8E2E-5E12FA5182E9}">
      <dgm:prSet/>
      <dgm:spPr/>
      <dgm:t>
        <a:bodyPr/>
        <a:lstStyle/>
        <a:p>
          <a:endParaRPr lang="fr-FR" sz="1800">
            <a:solidFill>
              <a:schemeClr val="bg2"/>
            </a:solidFill>
          </a:endParaRPr>
        </a:p>
      </dgm:t>
    </dgm:pt>
    <dgm:pt modelId="{AE57099B-1F43-9247-A2D4-97931EE074C0}" type="sibTrans" cxnId="{AC2401C1-82EC-BE4E-8E2E-5E12FA5182E9}">
      <dgm:prSet/>
      <dgm:spPr/>
      <dgm:t>
        <a:bodyPr/>
        <a:lstStyle/>
        <a:p>
          <a:endParaRPr lang="fr-FR" sz="1800">
            <a:solidFill>
              <a:schemeClr val="bg2"/>
            </a:solidFill>
          </a:endParaRPr>
        </a:p>
      </dgm:t>
    </dgm:pt>
    <dgm:pt modelId="{82F504EA-EA81-6946-8D59-EF899A0BB7F2}">
      <dgm:prSet phldrT="[Texte]" custT="1"/>
      <dgm:spPr/>
      <dgm:t>
        <a:bodyPr/>
        <a:lstStyle/>
        <a:p>
          <a:r>
            <a:rPr lang="fr-FR" sz="1800" b="1" dirty="0">
              <a:solidFill>
                <a:schemeClr val="bg2"/>
              </a:solidFill>
            </a:rPr>
            <a:t>4 - Produire</a:t>
          </a:r>
          <a:r>
            <a:rPr lang="fr-FR" sz="1800" dirty="0">
              <a:solidFill>
                <a:schemeClr val="bg2"/>
              </a:solidFill>
            </a:rPr>
            <a:t> des énergies renouvelables</a:t>
          </a:r>
        </a:p>
      </dgm:t>
    </dgm:pt>
    <dgm:pt modelId="{8230FFE3-BBA6-A443-B702-0EF9F75A6A32}" type="parTrans" cxnId="{14F4996F-A943-2340-97C0-D4806EDD84CB}">
      <dgm:prSet/>
      <dgm:spPr/>
      <dgm:t>
        <a:bodyPr/>
        <a:lstStyle/>
        <a:p>
          <a:endParaRPr lang="fr-FR" sz="1800">
            <a:solidFill>
              <a:schemeClr val="bg2"/>
            </a:solidFill>
          </a:endParaRPr>
        </a:p>
      </dgm:t>
    </dgm:pt>
    <dgm:pt modelId="{7642FD7F-456F-324A-B3E8-7295C1DB997A}" type="sibTrans" cxnId="{14F4996F-A943-2340-97C0-D4806EDD84CB}">
      <dgm:prSet/>
      <dgm:spPr/>
      <dgm:t>
        <a:bodyPr/>
        <a:lstStyle/>
        <a:p>
          <a:endParaRPr lang="fr-FR" sz="1800">
            <a:solidFill>
              <a:schemeClr val="bg2"/>
            </a:solidFill>
          </a:endParaRPr>
        </a:p>
      </dgm:t>
    </dgm:pt>
    <dgm:pt modelId="{6D9A6199-BA83-9A44-8643-64FA211FD1E5}">
      <dgm:prSet phldrT="[Texte]" custT="1"/>
      <dgm:spPr/>
      <dgm:t>
        <a:bodyPr/>
        <a:lstStyle/>
        <a:p>
          <a:r>
            <a:rPr lang="fr-FR" sz="1800" dirty="0">
              <a:solidFill>
                <a:schemeClr val="bg2"/>
              </a:solidFill>
            </a:rPr>
            <a:t>Tendre vers l'</a:t>
          </a:r>
          <a:r>
            <a:rPr lang="fr-FR" sz="1800" b="1" dirty="0">
              <a:solidFill>
                <a:schemeClr val="bg2"/>
              </a:solidFill>
            </a:rPr>
            <a:t>autosuffisance</a:t>
          </a:r>
          <a:r>
            <a:rPr lang="fr-FR" sz="1800" dirty="0">
              <a:solidFill>
                <a:schemeClr val="bg2"/>
              </a:solidFill>
            </a:rPr>
            <a:t> </a:t>
          </a:r>
        </a:p>
      </dgm:t>
    </dgm:pt>
    <dgm:pt modelId="{35E2F795-D06C-BE4E-A588-14FEE61EBC6B}" type="parTrans" cxnId="{AFDF4C05-7E3C-504D-815E-34EC63FBD0CE}">
      <dgm:prSet/>
      <dgm:spPr/>
      <dgm:t>
        <a:bodyPr/>
        <a:lstStyle/>
        <a:p>
          <a:endParaRPr lang="fr-FR" sz="1800">
            <a:solidFill>
              <a:schemeClr val="bg2"/>
            </a:solidFill>
          </a:endParaRPr>
        </a:p>
      </dgm:t>
    </dgm:pt>
    <dgm:pt modelId="{5525D7B9-C0FC-BB46-B706-829C88294651}" type="sibTrans" cxnId="{AFDF4C05-7E3C-504D-815E-34EC63FBD0CE}">
      <dgm:prSet/>
      <dgm:spPr/>
      <dgm:t>
        <a:bodyPr/>
        <a:lstStyle/>
        <a:p>
          <a:endParaRPr lang="fr-FR" sz="1800">
            <a:solidFill>
              <a:schemeClr val="bg2"/>
            </a:solidFill>
          </a:endParaRPr>
        </a:p>
      </dgm:t>
    </dgm:pt>
    <dgm:pt modelId="{851A0F50-85CF-1A41-820A-026E41B97A6B}" type="pres">
      <dgm:prSet presAssocID="{689CAAEC-A1EB-1545-A8AE-C3356A4384D3}" presName="Name0" presStyleCnt="0">
        <dgm:presLayoutVars>
          <dgm:chMax val="7"/>
          <dgm:chPref val="5"/>
        </dgm:presLayoutVars>
      </dgm:prSet>
      <dgm:spPr/>
    </dgm:pt>
    <dgm:pt modelId="{0622B61C-A4C9-8C41-BC4D-2792F5EC4261}" type="pres">
      <dgm:prSet presAssocID="{689CAAEC-A1EB-1545-A8AE-C3356A4384D3}" presName="arrowNode" presStyleLbl="node1" presStyleIdx="0" presStyleCnt="1" custScaleX="106079"/>
      <dgm:spPr/>
    </dgm:pt>
    <dgm:pt modelId="{6D9D9DC3-2D5E-C341-9555-BBCFFCC59FBC}" type="pres">
      <dgm:prSet presAssocID="{0966EC41-EB1C-5245-8E44-7BCA1E634D0D}" presName="txNode1" presStyleLbl="revTx" presStyleIdx="0" presStyleCnt="5">
        <dgm:presLayoutVars>
          <dgm:bulletEnabled val="1"/>
        </dgm:presLayoutVars>
      </dgm:prSet>
      <dgm:spPr/>
    </dgm:pt>
    <dgm:pt modelId="{BEA88EE3-D568-6C40-BA31-14BB2CDE3FCE}" type="pres">
      <dgm:prSet presAssocID="{F5CF5026-1BC1-0D4C-BA2B-14F6CA9A636D}" presName="txNode2" presStyleLbl="revTx" presStyleIdx="1" presStyleCnt="5" custScaleX="129097" custLinFactNeighborX="22400" custLinFactNeighborY="-64809">
        <dgm:presLayoutVars>
          <dgm:bulletEnabled val="1"/>
        </dgm:presLayoutVars>
      </dgm:prSet>
      <dgm:spPr/>
    </dgm:pt>
    <dgm:pt modelId="{77DE064C-3F02-C840-A87B-9AE984594A22}" type="pres">
      <dgm:prSet presAssocID="{1102BF9F-6602-EF45-B117-3506D0A4EC70}" presName="dotNode2" presStyleCnt="0"/>
      <dgm:spPr/>
    </dgm:pt>
    <dgm:pt modelId="{C397A693-5210-454D-BE73-427BC8037A66}" type="pres">
      <dgm:prSet presAssocID="{1102BF9F-6602-EF45-B117-3506D0A4EC70}" presName="dotRepeatNode" presStyleLbl="fgShp" presStyleIdx="0" presStyleCnt="3"/>
      <dgm:spPr/>
    </dgm:pt>
    <dgm:pt modelId="{EBB2C614-B16B-324D-8E81-40DF57BDB171}" type="pres">
      <dgm:prSet presAssocID="{D230A840-3DF2-E84C-B7A0-A9B994FFD276}" presName="txNode3" presStyleLbl="revTx" presStyleIdx="2" presStyleCnt="5" custScaleX="154805" custLinFactNeighborX="-36079" custLinFactNeighborY="55925">
        <dgm:presLayoutVars>
          <dgm:bulletEnabled val="1"/>
        </dgm:presLayoutVars>
      </dgm:prSet>
      <dgm:spPr/>
    </dgm:pt>
    <dgm:pt modelId="{D18C9483-DC32-C640-B7D7-E0230294E8BA}" type="pres">
      <dgm:prSet presAssocID="{AE57099B-1F43-9247-A2D4-97931EE074C0}" presName="dotNode3" presStyleCnt="0"/>
      <dgm:spPr/>
    </dgm:pt>
    <dgm:pt modelId="{2E8256D9-432A-3842-BA1C-B6A29669C131}" type="pres">
      <dgm:prSet presAssocID="{AE57099B-1F43-9247-A2D4-97931EE074C0}" presName="dotRepeatNode" presStyleLbl="fgShp" presStyleIdx="1" presStyleCnt="3"/>
      <dgm:spPr/>
    </dgm:pt>
    <dgm:pt modelId="{7118F6FC-0133-954F-B687-998337587180}" type="pres">
      <dgm:prSet presAssocID="{82F504EA-EA81-6946-8D59-EF899A0BB7F2}" presName="txNode4" presStyleLbl="revTx" presStyleIdx="3" presStyleCnt="5" custScaleX="152136" custLinFactNeighborX="33131" custLinFactNeighborY="-32075">
        <dgm:presLayoutVars>
          <dgm:bulletEnabled val="1"/>
        </dgm:presLayoutVars>
      </dgm:prSet>
      <dgm:spPr/>
    </dgm:pt>
    <dgm:pt modelId="{5FE59E39-8661-1246-9D82-7962B10A2B67}" type="pres">
      <dgm:prSet presAssocID="{7642FD7F-456F-324A-B3E8-7295C1DB997A}" presName="dotNode4" presStyleCnt="0"/>
      <dgm:spPr/>
    </dgm:pt>
    <dgm:pt modelId="{F6D1824E-CFA2-204F-8D9F-379991FADEB6}" type="pres">
      <dgm:prSet presAssocID="{7642FD7F-456F-324A-B3E8-7295C1DB997A}" presName="dotRepeatNode" presStyleLbl="fgShp" presStyleIdx="2" presStyleCnt="3"/>
      <dgm:spPr/>
    </dgm:pt>
    <dgm:pt modelId="{6063CBF3-007C-544C-B433-DEE2A584E04C}" type="pres">
      <dgm:prSet presAssocID="{6D9A6199-BA83-9A44-8643-64FA211FD1E5}" presName="txNode5" presStyleLbl="revTx" presStyleIdx="4" presStyleCnt="5" custLinFactNeighborX="17850" custLinFactNeighborY="2214">
        <dgm:presLayoutVars>
          <dgm:bulletEnabled val="1"/>
        </dgm:presLayoutVars>
      </dgm:prSet>
      <dgm:spPr/>
    </dgm:pt>
  </dgm:ptLst>
  <dgm:cxnLst>
    <dgm:cxn modelId="{10292601-6DF3-7D42-BF78-A64524EF9F6D}" srcId="{689CAAEC-A1EB-1545-A8AE-C3356A4384D3}" destId="{F5CF5026-1BC1-0D4C-BA2B-14F6CA9A636D}" srcOrd="1" destOrd="0" parTransId="{67C0E211-AB26-B949-A6D9-C3FF8C9A6C4B}" sibTransId="{1102BF9F-6602-EF45-B117-3506D0A4EC70}"/>
    <dgm:cxn modelId="{AFDF4C05-7E3C-504D-815E-34EC63FBD0CE}" srcId="{689CAAEC-A1EB-1545-A8AE-C3356A4384D3}" destId="{6D9A6199-BA83-9A44-8643-64FA211FD1E5}" srcOrd="4" destOrd="0" parTransId="{35E2F795-D06C-BE4E-A588-14FEE61EBC6B}" sibTransId="{5525D7B9-C0FC-BB46-B706-829C88294651}"/>
    <dgm:cxn modelId="{11E17005-AF14-C14D-A7B9-D1C5262CF75B}" type="presOf" srcId="{7642FD7F-456F-324A-B3E8-7295C1DB997A}" destId="{F6D1824E-CFA2-204F-8D9F-379991FADEB6}" srcOrd="0" destOrd="0" presId="urn:microsoft.com/office/officeart/2009/3/layout/DescendingProcess"/>
    <dgm:cxn modelId="{42C8DD09-2165-1B4B-8217-256E3741D885}" type="presOf" srcId="{689CAAEC-A1EB-1545-A8AE-C3356A4384D3}" destId="{851A0F50-85CF-1A41-820A-026E41B97A6B}" srcOrd="0" destOrd="0" presId="urn:microsoft.com/office/officeart/2009/3/layout/DescendingProcess"/>
    <dgm:cxn modelId="{5D559F57-A274-8844-9A0B-6064D112B130}" type="presOf" srcId="{F5CF5026-1BC1-0D4C-BA2B-14F6CA9A636D}" destId="{BEA88EE3-D568-6C40-BA31-14BB2CDE3FCE}" srcOrd="0" destOrd="0" presId="urn:microsoft.com/office/officeart/2009/3/layout/DescendingProcess"/>
    <dgm:cxn modelId="{14F4996F-A943-2340-97C0-D4806EDD84CB}" srcId="{689CAAEC-A1EB-1545-A8AE-C3356A4384D3}" destId="{82F504EA-EA81-6946-8D59-EF899A0BB7F2}" srcOrd="3" destOrd="0" parTransId="{8230FFE3-BBA6-A443-B702-0EF9F75A6A32}" sibTransId="{7642FD7F-456F-324A-B3E8-7295C1DB997A}"/>
    <dgm:cxn modelId="{760FB182-E95A-A94B-88CE-6C3042A4446C}" type="presOf" srcId="{0966EC41-EB1C-5245-8E44-7BCA1E634D0D}" destId="{6D9D9DC3-2D5E-C341-9555-BBCFFCC59FBC}" srcOrd="0" destOrd="0" presId="urn:microsoft.com/office/officeart/2009/3/layout/DescendingProcess"/>
    <dgm:cxn modelId="{29C7C597-8793-AD4A-B85A-EF380B5391F0}" type="presOf" srcId="{1102BF9F-6602-EF45-B117-3506D0A4EC70}" destId="{C397A693-5210-454D-BE73-427BC8037A66}" srcOrd="0" destOrd="0" presId="urn:microsoft.com/office/officeart/2009/3/layout/DescendingProcess"/>
    <dgm:cxn modelId="{58BA779C-1671-C046-A8B0-F68564579842}" type="presOf" srcId="{6D9A6199-BA83-9A44-8643-64FA211FD1E5}" destId="{6063CBF3-007C-544C-B433-DEE2A584E04C}" srcOrd="0" destOrd="0" presId="urn:microsoft.com/office/officeart/2009/3/layout/DescendingProcess"/>
    <dgm:cxn modelId="{9F01109D-13E0-3B44-BF57-4D736BF8A7B7}" srcId="{689CAAEC-A1EB-1545-A8AE-C3356A4384D3}" destId="{0966EC41-EB1C-5245-8E44-7BCA1E634D0D}" srcOrd="0" destOrd="0" parTransId="{9C7E0C93-56E2-744B-B5E0-2B4B764D47D7}" sibTransId="{C681118C-644F-F04A-8EEF-3857C65233D7}"/>
    <dgm:cxn modelId="{CCDFE79F-6D5C-524B-B65A-0B3A1561367D}" type="presOf" srcId="{82F504EA-EA81-6946-8D59-EF899A0BB7F2}" destId="{7118F6FC-0133-954F-B687-998337587180}" srcOrd="0" destOrd="0" presId="urn:microsoft.com/office/officeart/2009/3/layout/DescendingProcess"/>
    <dgm:cxn modelId="{90C6C7BC-1620-1444-A1DF-EDE5C0704A82}" type="presOf" srcId="{D230A840-3DF2-E84C-B7A0-A9B994FFD276}" destId="{EBB2C614-B16B-324D-8E81-40DF57BDB171}" srcOrd="0" destOrd="0" presId="urn:microsoft.com/office/officeart/2009/3/layout/DescendingProcess"/>
    <dgm:cxn modelId="{AC2401C1-82EC-BE4E-8E2E-5E12FA5182E9}" srcId="{689CAAEC-A1EB-1545-A8AE-C3356A4384D3}" destId="{D230A840-3DF2-E84C-B7A0-A9B994FFD276}" srcOrd="2" destOrd="0" parTransId="{2D845A5B-12D4-A945-84B0-8AF1B49246E7}" sibTransId="{AE57099B-1F43-9247-A2D4-97931EE074C0}"/>
    <dgm:cxn modelId="{9B68A2F6-A5E6-7C43-AE01-6DA0F0BE8B2A}" type="presOf" srcId="{AE57099B-1F43-9247-A2D4-97931EE074C0}" destId="{2E8256D9-432A-3842-BA1C-B6A29669C131}" srcOrd="0" destOrd="0" presId="urn:microsoft.com/office/officeart/2009/3/layout/DescendingProcess"/>
    <dgm:cxn modelId="{80BE5727-232B-E846-A1F5-E4FD3A11F77A}" type="presParOf" srcId="{851A0F50-85CF-1A41-820A-026E41B97A6B}" destId="{0622B61C-A4C9-8C41-BC4D-2792F5EC4261}" srcOrd="0" destOrd="0" presId="urn:microsoft.com/office/officeart/2009/3/layout/DescendingProcess"/>
    <dgm:cxn modelId="{CAC26AA9-D40D-BE43-89AF-D530452AC71B}" type="presParOf" srcId="{851A0F50-85CF-1A41-820A-026E41B97A6B}" destId="{6D9D9DC3-2D5E-C341-9555-BBCFFCC59FBC}" srcOrd="1" destOrd="0" presId="urn:microsoft.com/office/officeart/2009/3/layout/DescendingProcess"/>
    <dgm:cxn modelId="{98901D66-F9D0-E24D-AC08-C6072789C8A9}" type="presParOf" srcId="{851A0F50-85CF-1A41-820A-026E41B97A6B}" destId="{BEA88EE3-D568-6C40-BA31-14BB2CDE3FCE}" srcOrd="2" destOrd="0" presId="urn:microsoft.com/office/officeart/2009/3/layout/DescendingProcess"/>
    <dgm:cxn modelId="{73CED773-6AED-F544-AA61-78926679C16F}" type="presParOf" srcId="{851A0F50-85CF-1A41-820A-026E41B97A6B}" destId="{77DE064C-3F02-C840-A87B-9AE984594A22}" srcOrd="3" destOrd="0" presId="urn:microsoft.com/office/officeart/2009/3/layout/DescendingProcess"/>
    <dgm:cxn modelId="{BD71CB74-6F49-3E4C-8BB3-8D848D0058AD}" type="presParOf" srcId="{77DE064C-3F02-C840-A87B-9AE984594A22}" destId="{C397A693-5210-454D-BE73-427BC8037A66}" srcOrd="0" destOrd="0" presId="urn:microsoft.com/office/officeart/2009/3/layout/DescendingProcess"/>
    <dgm:cxn modelId="{E28C34FA-0798-DA4C-8377-161B36BF415E}" type="presParOf" srcId="{851A0F50-85CF-1A41-820A-026E41B97A6B}" destId="{EBB2C614-B16B-324D-8E81-40DF57BDB171}" srcOrd="4" destOrd="0" presId="urn:microsoft.com/office/officeart/2009/3/layout/DescendingProcess"/>
    <dgm:cxn modelId="{F203089D-F4B5-4C47-9917-F0D7A2AADAF8}" type="presParOf" srcId="{851A0F50-85CF-1A41-820A-026E41B97A6B}" destId="{D18C9483-DC32-C640-B7D7-E0230294E8BA}" srcOrd="5" destOrd="0" presId="urn:microsoft.com/office/officeart/2009/3/layout/DescendingProcess"/>
    <dgm:cxn modelId="{1D922115-4B01-F74B-BCC1-D4838DEEBD2E}" type="presParOf" srcId="{D18C9483-DC32-C640-B7D7-E0230294E8BA}" destId="{2E8256D9-432A-3842-BA1C-B6A29669C131}" srcOrd="0" destOrd="0" presId="urn:microsoft.com/office/officeart/2009/3/layout/DescendingProcess"/>
    <dgm:cxn modelId="{C001FE21-9120-2148-A784-56055BA00DDD}" type="presParOf" srcId="{851A0F50-85CF-1A41-820A-026E41B97A6B}" destId="{7118F6FC-0133-954F-B687-998337587180}" srcOrd="6" destOrd="0" presId="urn:microsoft.com/office/officeart/2009/3/layout/DescendingProcess"/>
    <dgm:cxn modelId="{1A79EA7A-F9A4-634D-A8E6-333F796E3811}" type="presParOf" srcId="{851A0F50-85CF-1A41-820A-026E41B97A6B}" destId="{5FE59E39-8661-1246-9D82-7962B10A2B67}" srcOrd="7" destOrd="0" presId="urn:microsoft.com/office/officeart/2009/3/layout/DescendingProcess"/>
    <dgm:cxn modelId="{EDBE1D55-DA0C-AE48-8318-FD0F55F616C9}" type="presParOf" srcId="{5FE59E39-8661-1246-9D82-7962B10A2B67}" destId="{F6D1824E-CFA2-204F-8D9F-379991FADEB6}" srcOrd="0" destOrd="0" presId="urn:microsoft.com/office/officeart/2009/3/layout/DescendingProcess"/>
    <dgm:cxn modelId="{55080BC6-412D-9542-BD5B-78A643255BF2}" type="presParOf" srcId="{851A0F50-85CF-1A41-820A-026E41B97A6B}" destId="{6063CBF3-007C-544C-B433-DEE2A584E04C}" srcOrd="8"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E4A57B-DCFF-4644-8202-0154466B455F}"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fr-FR"/>
        </a:p>
      </dgm:t>
    </dgm:pt>
    <dgm:pt modelId="{FC774460-AD17-094D-B0FE-BEFAA2724A97}">
      <dgm:prSet phldrT="[Texte]"/>
      <dgm:spPr>
        <a:noFill/>
        <a:ln>
          <a:solidFill>
            <a:schemeClr val="accent5">
              <a:lumMod val="75000"/>
            </a:schemeClr>
          </a:solidFill>
        </a:ln>
      </dgm:spPr>
      <dgm:t>
        <a:bodyPr/>
        <a:lstStyle/>
        <a:p>
          <a:r>
            <a:rPr lang="fr-FR" b="1" dirty="0">
              <a:solidFill>
                <a:schemeClr val="bg2"/>
              </a:solidFill>
            </a:rPr>
            <a:t>Valorisation la chaleur fatale</a:t>
          </a:r>
        </a:p>
      </dgm:t>
    </dgm:pt>
    <dgm:pt modelId="{196AECAB-8264-084C-A6EF-73329D58D912}" type="parTrans" cxnId="{06769E5D-B27F-CF45-B9FA-CEAEE1793A55}">
      <dgm:prSet/>
      <dgm:spPr/>
      <dgm:t>
        <a:bodyPr/>
        <a:lstStyle/>
        <a:p>
          <a:endParaRPr lang="fr-FR" b="1">
            <a:solidFill>
              <a:schemeClr val="bg2"/>
            </a:solidFill>
          </a:endParaRPr>
        </a:p>
      </dgm:t>
    </dgm:pt>
    <dgm:pt modelId="{F7569476-569E-AB40-A1A7-59754EB5220D}" type="sibTrans" cxnId="{06769E5D-B27F-CF45-B9FA-CEAEE1793A55}">
      <dgm:prSet/>
      <dgm:spPr/>
      <dgm:t>
        <a:bodyPr/>
        <a:lstStyle/>
        <a:p>
          <a:endParaRPr lang="fr-FR" b="1">
            <a:solidFill>
              <a:schemeClr val="bg2"/>
            </a:solidFill>
          </a:endParaRPr>
        </a:p>
      </dgm:t>
    </dgm:pt>
    <dgm:pt modelId="{2E9F897E-90A2-4F4D-B9D5-834627D72A98}">
      <dgm:prSet phldrT="[Texte]"/>
      <dgm:spPr>
        <a:noFill/>
        <a:ln>
          <a:solidFill>
            <a:schemeClr val="accent5">
              <a:lumMod val="75000"/>
            </a:schemeClr>
          </a:solidFill>
        </a:ln>
      </dgm:spPr>
      <dgm:t>
        <a:bodyPr/>
        <a:lstStyle/>
        <a:p>
          <a:r>
            <a:rPr lang="fr-FR" b="1" dirty="0">
              <a:solidFill>
                <a:schemeClr val="bg2"/>
              </a:solidFill>
            </a:rPr>
            <a:t>Installer des PV sur le foncier et le bâti</a:t>
          </a:r>
        </a:p>
      </dgm:t>
    </dgm:pt>
    <dgm:pt modelId="{CD87E842-280B-2540-A998-9C63ABF8E330}" type="parTrans" cxnId="{27DC7F65-CC80-F846-A3F4-A7C8EC30103E}">
      <dgm:prSet/>
      <dgm:spPr/>
      <dgm:t>
        <a:bodyPr/>
        <a:lstStyle/>
        <a:p>
          <a:endParaRPr lang="fr-FR" b="1">
            <a:solidFill>
              <a:schemeClr val="bg2"/>
            </a:solidFill>
          </a:endParaRPr>
        </a:p>
      </dgm:t>
    </dgm:pt>
    <dgm:pt modelId="{6B9F95C3-51F9-6849-A573-10FA76997E9B}" type="sibTrans" cxnId="{27DC7F65-CC80-F846-A3F4-A7C8EC30103E}">
      <dgm:prSet/>
      <dgm:spPr/>
      <dgm:t>
        <a:bodyPr/>
        <a:lstStyle/>
        <a:p>
          <a:endParaRPr lang="fr-FR" b="1">
            <a:solidFill>
              <a:schemeClr val="bg2"/>
            </a:solidFill>
          </a:endParaRPr>
        </a:p>
      </dgm:t>
    </dgm:pt>
    <dgm:pt modelId="{E8052B69-86C9-6141-A55A-C1BA8B07C47C}">
      <dgm:prSet phldrT="[Texte]"/>
      <dgm:spPr>
        <a:noFill/>
        <a:ln>
          <a:solidFill>
            <a:schemeClr val="accent5">
              <a:lumMod val="75000"/>
            </a:schemeClr>
          </a:solidFill>
        </a:ln>
      </dgm:spPr>
      <dgm:t>
        <a:bodyPr/>
        <a:lstStyle/>
        <a:p>
          <a:r>
            <a:rPr lang="fr-FR" b="1" dirty="0">
              <a:solidFill>
                <a:schemeClr val="bg2"/>
              </a:solidFill>
            </a:rPr>
            <a:t>Valoriser énergétiquement les boues</a:t>
          </a:r>
        </a:p>
      </dgm:t>
    </dgm:pt>
    <dgm:pt modelId="{3064808B-8B6B-A341-A30A-97C98F4C9F35}" type="parTrans" cxnId="{1D41157C-2E57-DA44-89E6-8CB792AA3454}">
      <dgm:prSet/>
      <dgm:spPr/>
      <dgm:t>
        <a:bodyPr/>
        <a:lstStyle/>
        <a:p>
          <a:endParaRPr lang="fr-FR" b="1">
            <a:solidFill>
              <a:schemeClr val="bg2"/>
            </a:solidFill>
          </a:endParaRPr>
        </a:p>
      </dgm:t>
    </dgm:pt>
    <dgm:pt modelId="{ADF72720-9F2F-8048-B65F-F6574280EDD9}" type="sibTrans" cxnId="{1D41157C-2E57-DA44-89E6-8CB792AA3454}">
      <dgm:prSet/>
      <dgm:spPr/>
      <dgm:t>
        <a:bodyPr/>
        <a:lstStyle/>
        <a:p>
          <a:endParaRPr lang="fr-FR" b="1">
            <a:solidFill>
              <a:schemeClr val="bg2"/>
            </a:solidFill>
          </a:endParaRPr>
        </a:p>
      </dgm:t>
    </dgm:pt>
    <dgm:pt modelId="{6BAF564F-DEC6-9349-9CD4-EEED303BF0B0}">
      <dgm:prSet phldrT="[Texte]"/>
      <dgm:spPr>
        <a:noFill/>
        <a:ln>
          <a:solidFill>
            <a:schemeClr val="accent5">
              <a:lumMod val="75000"/>
            </a:schemeClr>
          </a:solidFill>
        </a:ln>
      </dgm:spPr>
      <dgm:t>
        <a:bodyPr/>
        <a:lstStyle/>
        <a:p>
          <a:r>
            <a:rPr lang="fr-FR" b="1" dirty="0">
              <a:solidFill>
                <a:schemeClr val="bg2"/>
              </a:solidFill>
            </a:rPr>
            <a:t>Valoriser l’énergie potentielle (turbinage)</a:t>
          </a:r>
        </a:p>
      </dgm:t>
    </dgm:pt>
    <dgm:pt modelId="{52579E6D-95D2-5B49-90D9-59F9390EFA3F}" type="parTrans" cxnId="{A1E59648-28BA-A14C-91BD-7E41ACF0BA41}">
      <dgm:prSet/>
      <dgm:spPr/>
      <dgm:t>
        <a:bodyPr/>
        <a:lstStyle/>
        <a:p>
          <a:endParaRPr lang="fr-FR" b="1">
            <a:solidFill>
              <a:schemeClr val="bg2"/>
            </a:solidFill>
          </a:endParaRPr>
        </a:p>
      </dgm:t>
    </dgm:pt>
    <dgm:pt modelId="{5ACE0C5D-0486-A644-82AA-7B6AD0BE9D22}" type="sibTrans" cxnId="{A1E59648-28BA-A14C-91BD-7E41ACF0BA41}">
      <dgm:prSet/>
      <dgm:spPr/>
      <dgm:t>
        <a:bodyPr/>
        <a:lstStyle/>
        <a:p>
          <a:endParaRPr lang="fr-FR" b="1">
            <a:solidFill>
              <a:schemeClr val="bg2"/>
            </a:solidFill>
          </a:endParaRPr>
        </a:p>
      </dgm:t>
    </dgm:pt>
    <dgm:pt modelId="{FEDE71B2-5CAE-0745-8937-29A86B39DA91}" type="pres">
      <dgm:prSet presAssocID="{BDE4A57B-DCFF-4644-8202-0154466B455F}" presName="matrix" presStyleCnt="0">
        <dgm:presLayoutVars>
          <dgm:chMax val="1"/>
          <dgm:dir/>
          <dgm:resizeHandles val="exact"/>
        </dgm:presLayoutVars>
      </dgm:prSet>
      <dgm:spPr/>
    </dgm:pt>
    <dgm:pt modelId="{02422285-F217-3846-91D6-CAC2D54F1444}" type="pres">
      <dgm:prSet presAssocID="{BDE4A57B-DCFF-4644-8202-0154466B455F}" presName="diamond" presStyleLbl="bgShp" presStyleIdx="0" presStyleCnt="1"/>
      <dgm:spPr/>
    </dgm:pt>
    <dgm:pt modelId="{BDE9B616-D6AA-E741-8D6B-88DFF7EA043B}" type="pres">
      <dgm:prSet presAssocID="{BDE4A57B-DCFF-4644-8202-0154466B455F}" presName="quad1" presStyleLbl="node1" presStyleIdx="0" presStyleCnt="4">
        <dgm:presLayoutVars>
          <dgm:chMax val="0"/>
          <dgm:chPref val="0"/>
          <dgm:bulletEnabled val="1"/>
        </dgm:presLayoutVars>
      </dgm:prSet>
      <dgm:spPr/>
    </dgm:pt>
    <dgm:pt modelId="{CC6216D0-E587-0F4B-B106-59308580AF53}" type="pres">
      <dgm:prSet presAssocID="{BDE4A57B-DCFF-4644-8202-0154466B455F}" presName="quad2" presStyleLbl="node1" presStyleIdx="1" presStyleCnt="4">
        <dgm:presLayoutVars>
          <dgm:chMax val="0"/>
          <dgm:chPref val="0"/>
          <dgm:bulletEnabled val="1"/>
        </dgm:presLayoutVars>
      </dgm:prSet>
      <dgm:spPr/>
    </dgm:pt>
    <dgm:pt modelId="{52F3D6E7-176D-744F-8F48-79E52AB6D76A}" type="pres">
      <dgm:prSet presAssocID="{BDE4A57B-DCFF-4644-8202-0154466B455F}" presName="quad3" presStyleLbl="node1" presStyleIdx="2" presStyleCnt="4">
        <dgm:presLayoutVars>
          <dgm:chMax val="0"/>
          <dgm:chPref val="0"/>
          <dgm:bulletEnabled val="1"/>
        </dgm:presLayoutVars>
      </dgm:prSet>
      <dgm:spPr/>
    </dgm:pt>
    <dgm:pt modelId="{AB4A2C10-EAE0-2648-9265-174565076B1B}" type="pres">
      <dgm:prSet presAssocID="{BDE4A57B-DCFF-4644-8202-0154466B455F}" presName="quad4" presStyleLbl="node1" presStyleIdx="3" presStyleCnt="4">
        <dgm:presLayoutVars>
          <dgm:chMax val="0"/>
          <dgm:chPref val="0"/>
          <dgm:bulletEnabled val="1"/>
        </dgm:presLayoutVars>
      </dgm:prSet>
      <dgm:spPr/>
    </dgm:pt>
  </dgm:ptLst>
  <dgm:cxnLst>
    <dgm:cxn modelId="{A2ADF60D-620B-774D-ABAA-E3475D9A12EC}" type="presOf" srcId="{E8052B69-86C9-6141-A55A-C1BA8B07C47C}" destId="{BDE9B616-D6AA-E741-8D6B-88DFF7EA043B}" srcOrd="0" destOrd="0" presId="urn:microsoft.com/office/officeart/2005/8/layout/matrix3"/>
    <dgm:cxn modelId="{988D7A40-3CD1-0E46-BB61-CEAFF1B36961}" type="presOf" srcId="{6BAF564F-DEC6-9349-9CD4-EEED303BF0B0}" destId="{52F3D6E7-176D-744F-8F48-79E52AB6D76A}" srcOrd="0" destOrd="0" presId="urn:microsoft.com/office/officeart/2005/8/layout/matrix3"/>
    <dgm:cxn modelId="{A1E59648-28BA-A14C-91BD-7E41ACF0BA41}" srcId="{BDE4A57B-DCFF-4644-8202-0154466B455F}" destId="{6BAF564F-DEC6-9349-9CD4-EEED303BF0B0}" srcOrd="2" destOrd="0" parTransId="{52579E6D-95D2-5B49-90D9-59F9390EFA3F}" sibTransId="{5ACE0C5D-0486-A644-82AA-7B6AD0BE9D22}"/>
    <dgm:cxn modelId="{B6B96755-B7FE-024D-9C1C-D8E8AB6F0D42}" type="presOf" srcId="{FC774460-AD17-094D-B0FE-BEFAA2724A97}" destId="{CC6216D0-E587-0F4B-B106-59308580AF53}" srcOrd="0" destOrd="0" presId="urn:microsoft.com/office/officeart/2005/8/layout/matrix3"/>
    <dgm:cxn modelId="{06769E5D-B27F-CF45-B9FA-CEAEE1793A55}" srcId="{BDE4A57B-DCFF-4644-8202-0154466B455F}" destId="{FC774460-AD17-094D-B0FE-BEFAA2724A97}" srcOrd="1" destOrd="0" parTransId="{196AECAB-8264-084C-A6EF-73329D58D912}" sibTransId="{F7569476-569E-AB40-A1A7-59754EB5220D}"/>
    <dgm:cxn modelId="{27DC7F65-CC80-F846-A3F4-A7C8EC30103E}" srcId="{BDE4A57B-DCFF-4644-8202-0154466B455F}" destId="{2E9F897E-90A2-4F4D-B9D5-834627D72A98}" srcOrd="3" destOrd="0" parTransId="{CD87E842-280B-2540-A998-9C63ABF8E330}" sibTransId="{6B9F95C3-51F9-6849-A573-10FA76997E9B}"/>
    <dgm:cxn modelId="{1D41157C-2E57-DA44-89E6-8CB792AA3454}" srcId="{BDE4A57B-DCFF-4644-8202-0154466B455F}" destId="{E8052B69-86C9-6141-A55A-C1BA8B07C47C}" srcOrd="0" destOrd="0" parTransId="{3064808B-8B6B-A341-A30A-97C98F4C9F35}" sibTransId="{ADF72720-9F2F-8048-B65F-F6574280EDD9}"/>
    <dgm:cxn modelId="{368B188D-C46D-BF4B-AB63-42AF6E62E41C}" type="presOf" srcId="{2E9F897E-90A2-4F4D-B9D5-834627D72A98}" destId="{AB4A2C10-EAE0-2648-9265-174565076B1B}" srcOrd="0" destOrd="0" presId="urn:microsoft.com/office/officeart/2005/8/layout/matrix3"/>
    <dgm:cxn modelId="{311A2CEB-A221-874A-9737-1F1EBA2F7AD0}" type="presOf" srcId="{BDE4A57B-DCFF-4644-8202-0154466B455F}" destId="{FEDE71B2-5CAE-0745-8937-29A86B39DA91}" srcOrd="0" destOrd="0" presId="urn:microsoft.com/office/officeart/2005/8/layout/matrix3"/>
    <dgm:cxn modelId="{E6790D1D-3C3A-AF40-AAA1-B06E2533F152}" type="presParOf" srcId="{FEDE71B2-5CAE-0745-8937-29A86B39DA91}" destId="{02422285-F217-3846-91D6-CAC2D54F1444}" srcOrd="0" destOrd="0" presId="urn:microsoft.com/office/officeart/2005/8/layout/matrix3"/>
    <dgm:cxn modelId="{EF6DB10B-DDF2-1047-8F07-FE0EBF97CF41}" type="presParOf" srcId="{FEDE71B2-5CAE-0745-8937-29A86B39DA91}" destId="{BDE9B616-D6AA-E741-8D6B-88DFF7EA043B}" srcOrd="1" destOrd="0" presId="urn:microsoft.com/office/officeart/2005/8/layout/matrix3"/>
    <dgm:cxn modelId="{26997905-01C4-2B4A-97F7-D001111EBEBA}" type="presParOf" srcId="{FEDE71B2-5CAE-0745-8937-29A86B39DA91}" destId="{CC6216D0-E587-0F4B-B106-59308580AF53}" srcOrd="2" destOrd="0" presId="urn:microsoft.com/office/officeart/2005/8/layout/matrix3"/>
    <dgm:cxn modelId="{46D7099B-D306-4B4A-A778-56DEB40E24D4}" type="presParOf" srcId="{FEDE71B2-5CAE-0745-8937-29A86B39DA91}" destId="{52F3D6E7-176D-744F-8F48-79E52AB6D76A}" srcOrd="3" destOrd="0" presId="urn:microsoft.com/office/officeart/2005/8/layout/matrix3"/>
    <dgm:cxn modelId="{9D90966D-AE37-B146-8714-1731CE4744B8}" type="presParOf" srcId="{FEDE71B2-5CAE-0745-8937-29A86B39DA91}" destId="{AB4A2C10-EAE0-2648-9265-174565076B1B}"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3C0F1A7-41CC-8148-A336-D5B912F56635}" type="doc">
      <dgm:prSet loTypeId="urn:microsoft.com/office/officeart/2005/8/layout/process5" loCatId="" qsTypeId="urn:microsoft.com/office/officeart/2005/8/quickstyle/simple1" qsCatId="simple" csTypeId="urn:microsoft.com/office/officeart/2005/8/colors/accent5_3" csCatId="accent5" phldr="1"/>
      <dgm:spPr/>
      <dgm:t>
        <a:bodyPr/>
        <a:lstStyle/>
        <a:p>
          <a:endParaRPr lang="fr-FR"/>
        </a:p>
      </dgm:t>
    </dgm:pt>
    <dgm:pt modelId="{650B0FAD-191A-D840-BB39-E8B06A8E349C}">
      <dgm:prSet phldrT="[Texte]" custT="1"/>
      <dgm:spPr>
        <a:noFill/>
        <a:ln>
          <a:solidFill>
            <a:schemeClr val="accent5">
              <a:lumMod val="75000"/>
            </a:schemeClr>
          </a:solidFill>
        </a:ln>
      </dgm:spPr>
      <dgm:t>
        <a:bodyPr/>
        <a:lstStyle/>
        <a:p>
          <a:r>
            <a:rPr lang="fr-FR" sz="1400" b="1" dirty="0">
              <a:solidFill>
                <a:schemeClr val="bg2"/>
              </a:solidFill>
            </a:rPr>
            <a:t>Gestion de la pluie </a:t>
          </a:r>
          <a:br>
            <a:rPr lang="fr-FR" sz="1400" b="1" dirty="0">
              <a:solidFill>
                <a:schemeClr val="bg2"/>
              </a:solidFill>
            </a:rPr>
          </a:br>
          <a:r>
            <a:rPr lang="fr-FR" sz="1400" b="1" dirty="0">
              <a:solidFill>
                <a:schemeClr val="bg2"/>
              </a:solidFill>
            </a:rPr>
            <a:t>à la source</a:t>
          </a:r>
        </a:p>
      </dgm:t>
    </dgm:pt>
    <dgm:pt modelId="{00DD890B-4569-7D46-9D33-B34EFE895C31}" type="parTrans" cxnId="{7C89F7B8-33A9-174E-8A58-8915D76B3F1C}">
      <dgm:prSet/>
      <dgm:spPr/>
      <dgm:t>
        <a:bodyPr/>
        <a:lstStyle/>
        <a:p>
          <a:endParaRPr lang="fr-FR" sz="1200">
            <a:solidFill>
              <a:srgbClr val="FFFFFF"/>
            </a:solidFill>
          </a:endParaRPr>
        </a:p>
      </dgm:t>
    </dgm:pt>
    <dgm:pt modelId="{D0E27176-ED7B-B247-BE4F-AF791DE60062}" type="sibTrans" cxnId="{7C89F7B8-33A9-174E-8A58-8915D76B3F1C}">
      <dgm:prSet custT="1"/>
      <dgm:spPr/>
      <dgm:t>
        <a:bodyPr/>
        <a:lstStyle/>
        <a:p>
          <a:endParaRPr lang="fr-FR" sz="1200">
            <a:solidFill>
              <a:srgbClr val="FFFFFF"/>
            </a:solidFill>
          </a:endParaRPr>
        </a:p>
      </dgm:t>
    </dgm:pt>
    <dgm:pt modelId="{B4E050F4-6C06-D84D-9B1D-E82BDF00E2D2}">
      <dgm:prSet phldrT="[Texte]" custT="1"/>
      <dgm:spPr>
        <a:noFill/>
        <a:ln>
          <a:solidFill>
            <a:schemeClr val="accent5">
              <a:lumMod val="75000"/>
            </a:schemeClr>
          </a:solidFill>
        </a:ln>
      </dgm:spPr>
      <dgm:t>
        <a:bodyPr/>
        <a:lstStyle/>
        <a:p>
          <a:r>
            <a:rPr lang="fr-FR" sz="1400" b="1" dirty="0">
              <a:solidFill>
                <a:schemeClr val="bg2"/>
              </a:solidFill>
            </a:rPr>
            <a:t>Moins de polluants car ruissellent moins longtemps</a:t>
          </a:r>
        </a:p>
      </dgm:t>
    </dgm:pt>
    <dgm:pt modelId="{0BC0E925-5F5F-0D40-9349-EF28993A6042}" type="parTrans" cxnId="{9AA9BBA3-9015-2344-A765-9F6B8C1590B1}">
      <dgm:prSet/>
      <dgm:spPr/>
      <dgm:t>
        <a:bodyPr/>
        <a:lstStyle/>
        <a:p>
          <a:endParaRPr lang="fr-FR" sz="1200">
            <a:solidFill>
              <a:srgbClr val="FFFFFF"/>
            </a:solidFill>
          </a:endParaRPr>
        </a:p>
      </dgm:t>
    </dgm:pt>
    <dgm:pt modelId="{2BDB5050-5AB3-B440-8EFF-0076378A1BF5}" type="sibTrans" cxnId="{9AA9BBA3-9015-2344-A765-9F6B8C1590B1}">
      <dgm:prSet custT="1"/>
      <dgm:spPr/>
      <dgm:t>
        <a:bodyPr/>
        <a:lstStyle/>
        <a:p>
          <a:endParaRPr lang="fr-FR" sz="1200">
            <a:solidFill>
              <a:srgbClr val="FFFFFF"/>
            </a:solidFill>
          </a:endParaRPr>
        </a:p>
      </dgm:t>
    </dgm:pt>
    <dgm:pt modelId="{01E7FCBF-F08A-0A49-AC5C-07BD93138EE0}">
      <dgm:prSet custT="1"/>
      <dgm:spPr>
        <a:noFill/>
        <a:ln>
          <a:solidFill>
            <a:schemeClr val="accent5">
              <a:lumMod val="75000"/>
            </a:schemeClr>
          </a:solidFill>
        </a:ln>
      </dgm:spPr>
      <dgm:t>
        <a:bodyPr/>
        <a:lstStyle/>
        <a:p>
          <a:r>
            <a:rPr lang="fr-FR" sz="1400" b="1" dirty="0">
              <a:solidFill>
                <a:schemeClr val="bg2"/>
              </a:solidFill>
            </a:rPr>
            <a:t>Moins de volume de ruissellement</a:t>
          </a:r>
        </a:p>
      </dgm:t>
    </dgm:pt>
    <dgm:pt modelId="{F12FA522-1EAD-AD49-97D3-6FCBB21499D0}" type="parTrans" cxnId="{E39CAF97-15FC-9E42-AF07-129E886DB0F4}">
      <dgm:prSet/>
      <dgm:spPr/>
      <dgm:t>
        <a:bodyPr/>
        <a:lstStyle/>
        <a:p>
          <a:endParaRPr lang="fr-FR" sz="1200">
            <a:solidFill>
              <a:srgbClr val="FFFFFF"/>
            </a:solidFill>
          </a:endParaRPr>
        </a:p>
      </dgm:t>
    </dgm:pt>
    <dgm:pt modelId="{97081EF1-F38D-2E47-9792-850F816E251F}" type="sibTrans" cxnId="{E39CAF97-15FC-9E42-AF07-129E886DB0F4}">
      <dgm:prSet custT="1"/>
      <dgm:spPr/>
      <dgm:t>
        <a:bodyPr/>
        <a:lstStyle/>
        <a:p>
          <a:endParaRPr lang="fr-FR" sz="1200">
            <a:solidFill>
              <a:srgbClr val="FFFFFF"/>
            </a:solidFill>
          </a:endParaRPr>
        </a:p>
      </dgm:t>
    </dgm:pt>
    <dgm:pt modelId="{E2E1F96C-E3BF-7A42-9A58-62576D2A7A30}">
      <dgm:prSet phldrT="[Texte]" custT="1"/>
      <dgm:spPr>
        <a:noFill/>
        <a:ln>
          <a:solidFill>
            <a:schemeClr val="accent5">
              <a:lumMod val="75000"/>
            </a:schemeClr>
          </a:solidFill>
        </a:ln>
      </dgm:spPr>
      <dgm:t>
        <a:bodyPr/>
        <a:lstStyle/>
        <a:p>
          <a:r>
            <a:rPr lang="fr-FR" sz="1400" b="1" dirty="0">
              <a:solidFill>
                <a:schemeClr val="bg2"/>
              </a:solidFill>
            </a:rPr>
            <a:t>un système réseau + </a:t>
          </a:r>
          <a:r>
            <a:rPr lang="fr-FR" sz="1400" b="1" dirty="0" err="1">
              <a:solidFill>
                <a:schemeClr val="bg2"/>
              </a:solidFill>
            </a:rPr>
            <a:t>step</a:t>
          </a:r>
          <a:r>
            <a:rPr lang="fr-FR" sz="1400" b="1" dirty="0">
              <a:solidFill>
                <a:schemeClr val="bg2"/>
              </a:solidFill>
            </a:rPr>
            <a:t> qui fonctionne mieux</a:t>
          </a:r>
        </a:p>
      </dgm:t>
    </dgm:pt>
    <dgm:pt modelId="{67CCE361-F917-6442-9C7E-00FEE2CE963B}" type="parTrans" cxnId="{41DB146E-FC0E-C94C-B917-B47D2594D454}">
      <dgm:prSet/>
      <dgm:spPr/>
      <dgm:t>
        <a:bodyPr/>
        <a:lstStyle/>
        <a:p>
          <a:endParaRPr lang="fr-FR" sz="1200">
            <a:solidFill>
              <a:srgbClr val="FFFFFF"/>
            </a:solidFill>
          </a:endParaRPr>
        </a:p>
      </dgm:t>
    </dgm:pt>
    <dgm:pt modelId="{255FD508-A23D-104B-994A-A7FB1A31BA58}" type="sibTrans" cxnId="{41DB146E-FC0E-C94C-B917-B47D2594D454}">
      <dgm:prSet custT="1"/>
      <dgm:spPr/>
      <dgm:t>
        <a:bodyPr/>
        <a:lstStyle/>
        <a:p>
          <a:endParaRPr lang="fr-FR" sz="1200">
            <a:solidFill>
              <a:srgbClr val="FFFFFF"/>
            </a:solidFill>
          </a:endParaRPr>
        </a:p>
      </dgm:t>
    </dgm:pt>
    <dgm:pt modelId="{347DDEE6-AE95-DD48-80CE-54B70D0CC880}">
      <dgm:prSet phldrT="[Texte]" custT="1"/>
      <dgm:spPr>
        <a:noFill/>
        <a:ln>
          <a:solidFill>
            <a:schemeClr val="accent5">
              <a:lumMod val="75000"/>
            </a:schemeClr>
          </a:solidFill>
        </a:ln>
      </dgm:spPr>
      <dgm:t>
        <a:bodyPr/>
        <a:lstStyle/>
        <a:p>
          <a:r>
            <a:rPr lang="fr-FR" sz="1400" b="1" dirty="0">
              <a:solidFill>
                <a:schemeClr val="bg2"/>
              </a:solidFill>
            </a:rPr>
            <a:t>Des ressources souterraines rechargées </a:t>
          </a:r>
        </a:p>
      </dgm:t>
    </dgm:pt>
    <dgm:pt modelId="{0A6212EC-1812-6742-88A4-70FB8645FDAD}" type="parTrans" cxnId="{E6F3D501-96BC-9C4F-A099-5D87F93FC217}">
      <dgm:prSet/>
      <dgm:spPr/>
      <dgm:t>
        <a:bodyPr/>
        <a:lstStyle/>
        <a:p>
          <a:endParaRPr lang="fr-FR" sz="1200">
            <a:solidFill>
              <a:srgbClr val="FFFFFF"/>
            </a:solidFill>
          </a:endParaRPr>
        </a:p>
      </dgm:t>
    </dgm:pt>
    <dgm:pt modelId="{3594A089-FD90-9F49-BF89-1E3AF21B6106}" type="sibTrans" cxnId="{E6F3D501-96BC-9C4F-A099-5D87F93FC217}">
      <dgm:prSet/>
      <dgm:spPr/>
      <dgm:t>
        <a:bodyPr/>
        <a:lstStyle/>
        <a:p>
          <a:endParaRPr lang="fr-FR" sz="1200">
            <a:solidFill>
              <a:srgbClr val="FFFFFF"/>
            </a:solidFill>
          </a:endParaRPr>
        </a:p>
      </dgm:t>
    </dgm:pt>
    <dgm:pt modelId="{A8D2926E-50F9-8541-90F2-1710DEA296D2}">
      <dgm:prSet phldrT="[Texte]" custT="1"/>
      <dgm:spPr>
        <a:noFill/>
        <a:ln>
          <a:solidFill>
            <a:schemeClr val="accent5">
              <a:lumMod val="75000"/>
            </a:schemeClr>
          </a:solidFill>
        </a:ln>
      </dgm:spPr>
      <dgm:t>
        <a:bodyPr/>
        <a:lstStyle/>
        <a:p>
          <a:r>
            <a:rPr lang="fr-FR" sz="1400" b="1" dirty="0">
              <a:solidFill>
                <a:schemeClr val="bg2"/>
              </a:solidFill>
            </a:rPr>
            <a:t>un milieu superficiel en meilleur état</a:t>
          </a:r>
        </a:p>
      </dgm:t>
    </dgm:pt>
    <dgm:pt modelId="{F5F9FDBF-0734-F447-9A0A-87B07BA23E32}" type="parTrans" cxnId="{192B2252-2798-9148-9981-F99BC4810D31}">
      <dgm:prSet/>
      <dgm:spPr/>
      <dgm:t>
        <a:bodyPr/>
        <a:lstStyle/>
        <a:p>
          <a:endParaRPr lang="fr-FR" sz="1200">
            <a:solidFill>
              <a:srgbClr val="FFFFFF"/>
            </a:solidFill>
          </a:endParaRPr>
        </a:p>
      </dgm:t>
    </dgm:pt>
    <dgm:pt modelId="{B51FF1B6-8589-F046-BBD4-4A7DCA870E6C}" type="sibTrans" cxnId="{192B2252-2798-9148-9981-F99BC4810D31}">
      <dgm:prSet custT="1"/>
      <dgm:spPr/>
      <dgm:t>
        <a:bodyPr/>
        <a:lstStyle/>
        <a:p>
          <a:endParaRPr lang="fr-FR" sz="1200">
            <a:solidFill>
              <a:srgbClr val="FFFFFF"/>
            </a:solidFill>
          </a:endParaRPr>
        </a:p>
      </dgm:t>
    </dgm:pt>
    <dgm:pt modelId="{A24CBDD3-EBBA-0043-AAAA-5F67AF48DC16}">
      <dgm:prSet phldrT="[Texte]" custT="1"/>
      <dgm:spPr>
        <a:noFill/>
        <a:ln>
          <a:solidFill>
            <a:schemeClr val="accent5">
              <a:lumMod val="75000"/>
            </a:schemeClr>
          </a:solidFill>
        </a:ln>
      </dgm:spPr>
      <dgm:t>
        <a:bodyPr/>
        <a:lstStyle/>
        <a:p>
          <a:r>
            <a:rPr lang="fr-FR" sz="1400" b="1" dirty="0">
              <a:solidFill>
                <a:schemeClr val="bg2"/>
              </a:solidFill>
            </a:rPr>
            <a:t>Plus d’espaces verts et moins d'ilots de chaleur</a:t>
          </a:r>
        </a:p>
      </dgm:t>
    </dgm:pt>
    <dgm:pt modelId="{8533A4FD-D0A6-C74D-86BA-84FD047FF145}" type="parTrans" cxnId="{90486CDC-A9C2-294C-A242-143060B266E8}">
      <dgm:prSet/>
      <dgm:spPr/>
      <dgm:t>
        <a:bodyPr/>
        <a:lstStyle/>
        <a:p>
          <a:endParaRPr lang="fr-FR"/>
        </a:p>
      </dgm:t>
    </dgm:pt>
    <dgm:pt modelId="{803049FE-55AE-F64F-9F65-76E1A7A24306}" type="sibTrans" cxnId="{90486CDC-A9C2-294C-A242-143060B266E8}">
      <dgm:prSet/>
      <dgm:spPr/>
      <dgm:t>
        <a:bodyPr/>
        <a:lstStyle/>
        <a:p>
          <a:endParaRPr lang="fr-FR"/>
        </a:p>
      </dgm:t>
    </dgm:pt>
    <dgm:pt modelId="{E7B87DE8-1832-0A45-A256-F763F7E1CF11}" type="pres">
      <dgm:prSet presAssocID="{C3C0F1A7-41CC-8148-A336-D5B912F56635}" presName="diagram" presStyleCnt="0">
        <dgm:presLayoutVars>
          <dgm:dir/>
          <dgm:resizeHandles val="exact"/>
        </dgm:presLayoutVars>
      </dgm:prSet>
      <dgm:spPr/>
    </dgm:pt>
    <dgm:pt modelId="{BE5F1624-20A7-B448-8E8F-BC58D2207C05}" type="pres">
      <dgm:prSet presAssocID="{650B0FAD-191A-D840-BB39-E8B06A8E349C}" presName="node" presStyleLbl="node1" presStyleIdx="0" presStyleCnt="7">
        <dgm:presLayoutVars>
          <dgm:bulletEnabled val="1"/>
        </dgm:presLayoutVars>
      </dgm:prSet>
      <dgm:spPr/>
    </dgm:pt>
    <dgm:pt modelId="{430AAF0C-BBAF-4541-A265-EBE7F803AF70}" type="pres">
      <dgm:prSet presAssocID="{D0E27176-ED7B-B247-BE4F-AF791DE60062}" presName="sibTrans" presStyleLbl="sibTrans2D1" presStyleIdx="0" presStyleCnt="6"/>
      <dgm:spPr/>
    </dgm:pt>
    <dgm:pt modelId="{A34D05CC-9E81-D44E-BB91-5D2A6C639ABE}" type="pres">
      <dgm:prSet presAssocID="{D0E27176-ED7B-B247-BE4F-AF791DE60062}" presName="connectorText" presStyleLbl="sibTrans2D1" presStyleIdx="0" presStyleCnt="6"/>
      <dgm:spPr/>
    </dgm:pt>
    <dgm:pt modelId="{F9A14052-CE28-E64C-8352-901377B8B210}" type="pres">
      <dgm:prSet presAssocID="{B4E050F4-6C06-D84D-9B1D-E82BDF00E2D2}" presName="node" presStyleLbl="node1" presStyleIdx="1" presStyleCnt="7">
        <dgm:presLayoutVars>
          <dgm:bulletEnabled val="1"/>
        </dgm:presLayoutVars>
      </dgm:prSet>
      <dgm:spPr/>
    </dgm:pt>
    <dgm:pt modelId="{552D5421-B117-2E41-B20A-8E98172220FD}" type="pres">
      <dgm:prSet presAssocID="{2BDB5050-5AB3-B440-8EFF-0076378A1BF5}" presName="sibTrans" presStyleLbl="sibTrans2D1" presStyleIdx="1" presStyleCnt="6"/>
      <dgm:spPr/>
    </dgm:pt>
    <dgm:pt modelId="{6CE47C54-5871-0C45-BF5E-E992363EABF1}" type="pres">
      <dgm:prSet presAssocID="{2BDB5050-5AB3-B440-8EFF-0076378A1BF5}" presName="connectorText" presStyleLbl="sibTrans2D1" presStyleIdx="1" presStyleCnt="6"/>
      <dgm:spPr/>
    </dgm:pt>
    <dgm:pt modelId="{CE79BD01-C461-A64D-9B99-1AB9324A6D97}" type="pres">
      <dgm:prSet presAssocID="{01E7FCBF-F08A-0A49-AC5C-07BD93138EE0}" presName="node" presStyleLbl="node1" presStyleIdx="2" presStyleCnt="7">
        <dgm:presLayoutVars>
          <dgm:bulletEnabled val="1"/>
        </dgm:presLayoutVars>
      </dgm:prSet>
      <dgm:spPr/>
    </dgm:pt>
    <dgm:pt modelId="{E4AA93BE-958B-D647-8787-EFB6123731CC}" type="pres">
      <dgm:prSet presAssocID="{97081EF1-F38D-2E47-9792-850F816E251F}" presName="sibTrans" presStyleLbl="sibTrans2D1" presStyleIdx="2" presStyleCnt="6"/>
      <dgm:spPr/>
    </dgm:pt>
    <dgm:pt modelId="{762C2778-6239-9647-88E0-B310565431E4}" type="pres">
      <dgm:prSet presAssocID="{97081EF1-F38D-2E47-9792-850F816E251F}" presName="connectorText" presStyleLbl="sibTrans2D1" presStyleIdx="2" presStyleCnt="6"/>
      <dgm:spPr/>
    </dgm:pt>
    <dgm:pt modelId="{58261079-0138-624C-ADAA-E2EE74E7CBFA}" type="pres">
      <dgm:prSet presAssocID="{E2E1F96C-E3BF-7A42-9A58-62576D2A7A30}" presName="node" presStyleLbl="node1" presStyleIdx="3" presStyleCnt="7" custLinFactX="-41125" custLinFactNeighborX="-100000" custLinFactNeighborY="-12400">
        <dgm:presLayoutVars>
          <dgm:bulletEnabled val="1"/>
        </dgm:presLayoutVars>
      </dgm:prSet>
      <dgm:spPr/>
    </dgm:pt>
    <dgm:pt modelId="{54F6BFC2-BE28-B347-9D29-A7B52E8CC213}" type="pres">
      <dgm:prSet presAssocID="{255FD508-A23D-104B-994A-A7FB1A31BA58}" presName="sibTrans" presStyleLbl="sibTrans2D1" presStyleIdx="3" presStyleCnt="6"/>
      <dgm:spPr/>
    </dgm:pt>
    <dgm:pt modelId="{7A0492B1-18A3-524F-858C-C835B131F603}" type="pres">
      <dgm:prSet presAssocID="{255FD508-A23D-104B-994A-A7FB1A31BA58}" presName="connectorText" presStyleLbl="sibTrans2D1" presStyleIdx="3" presStyleCnt="6"/>
      <dgm:spPr/>
    </dgm:pt>
    <dgm:pt modelId="{5B15A7D8-A2C5-D648-9BC6-ABB72258ADA3}" type="pres">
      <dgm:prSet presAssocID="{A8D2926E-50F9-8541-90F2-1710DEA296D2}" presName="node" presStyleLbl="node1" presStyleIdx="4" presStyleCnt="7" custLinFactX="-32127" custLinFactY="58707" custLinFactNeighborX="-100000" custLinFactNeighborY="100000">
        <dgm:presLayoutVars>
          <dgm:bulletEnabled val="1"/>
        </dgm:presLayoutVars>
      </dgm:prSet>
      <dgm:spPr/>
    </dgm:pt>
    <dgm:pt modelId="{70BD8226-8917-4941-88EC-2512F9A59D45}" type="pres">
      <dgm:prSet presAssocID="{B51FF1B6-8589-F046-BBD4-4A7DCA870E6C}" presName="sibTrans" presStyleLbl="sibTrans2D1" presStyleIdx="4" presStyleCnt="6"/>
      <dgm:spPr/>
    </dgm:pt>
    <dgm:pt modelId="{68BB5A08-B39C-F447-908E-5CDCC31B7E82}" type="pres">
      <dgm:prSet presAssocID="{B51FF1B6-8589-F046-BBD4-4A7DCA870E6C}" presName="connectorText" presStyleLbl="sibTrans2D1" presStyleIdx="4" presStyleCnt="6"/>
      <dgm:spPr/>
    </dgm:pt>
    <dgm:pt modelId="{A9316186-0C29-E84A-A0C7-D1C02054B2A8}" type="pres">
      <dgm:prSet presAssocID="{347DDEE6-AE95-DD48-80CE-54B70D0CC880}" presName="node" presStyleLbl="node1" presStyleIdx="5" presStyleCnt="7" custLinFactX="41847" custLinFactY="58707" custLinFactNeighborX="100000" custLinFactNeighborY="100000">
        <dgm:presLayoutVars>
          <dgm:bulletEnabled val="1"/>
        </dgm:presLayoutVars>
      </dgm:prSet>
      <dgm:spPr/>
    </dgm:pt>
    <dgm:pt modelId="{08E118C5-3D1E-FF47-96D0-1AD928E3AF29}" type="pres">
      <dgm:prSet presAssocID="{3594A089-FD90-9F49-BF89-1E3AF21B6106}" presName="sibTrans" presStyleLbl="sibTrans2D1" presStyleIdx="5" presStyleCnt="6"/>
      <dgm:spPr/>
    </dgm:pt>
    <dgm:pt modelId="{28532F6F-2608-5740-8FF3-02D8B068FB35}" type="pres">
      <dgm:prSet presAssocID="{3594A089-FD90-9F49-BF89-1E3AF21B6106}" presName="connectorText" presStyleLbl="sibTrans2D1" presStyleIdx="5" presStyleCnt="6"/>
      <dgm:spPr/>
    </dgm:pt>
    <dgm:pt modelId="{1D8736E2-D308-8741-AAC7-CF5B3088009E}" type="pres">
      <dgm:prSet presAssocID="{A24CBDD3-EBBA-0043-AAAA-5F67AF48DC16}" presName="node" presStyleLbl="node1" presStyleIdx="6" presStyleCnt="7" custLinFactX="100000" custLinFactNeighborX="169878" custLinFactNeighborY="-7960">
        <dgm:presLayoutVars>
          <dgm:bulletEnabled val="1"/>
        </dgm:presLayoutVars>
      </dgm:prSet>
      <dgm:spPr/>
    </dgm:pt>
  </dgm:ptLst>
  <dgm:cxnLst>
    <dgm:cxn modelId="{E6F3D501-96BC-9C4F-A099-5D87F93FC217}" srcId="{C3C0F1A7-41CC-8148-A336-D5B912F56635}" destId="{347DDEE6-AE95-DD48-80CE-54B70D0CC880}" srcOrd="5" destOrd="0" parTransId="{0A6212EC-1812-6742-88A4-70FB8645FDAD}" sibTransId="{3594A089-FD90-9F49-BF89-1E3AF21B6106}"/>
    <dgm:cxn modelId="{F0B68B09-9CB8-2B43-B36E-0271F362E1F1}" type="presOf" srcId="{347DDEE6-AE95-DD48-80CE-54B70D0CC880}" destId="{A9316186-0C29-E84A-A0C7-D1C02054B2A8}" srcOrd="0" destOrd="0" presId="urn:microsoft.com/office/officeart/2005/8/layout/process5"/>
    <dgm:cxn modelId="{60AD6215-4412-A049-B1B5-B16554FC2189}" type="presOf" srcId="{2BDB5050-5AB3-B440-8EFF-0076378A1BF5}" destId="{6CE47C54-5871-0C45-BF5E-E992363EABF1}" srcOrd="1" destOrd="0" presId="urn:microsoft.com/office/officeart/2005/8/layout/process5"/>
    <dgm:cxn modelId="{5F18EE15-7491-B949-96D8-A94B09D30F8E}" type="presOf" srcId="{D0E27176-ED7B-B247-BE4F-AF791DE60062}" destId="{A34D05CC-9E81-D44E-BB91-5D2A6C639ABE}" srcOrd="1" destOrd="0" presId="urn:microsoft.com/office/officeart/2005/8/layout/process5"/>
    <dgm:cxn modelId="{A83F3E18-F50F-F54D-87E8-F841B4D69891}" type="presOf" srcId="{97081EF1-F38D-2E47-9792-850F816E251F}" destId="{E4AA93BE-958B-D647-8787-EFB6123731CC}" srcOrd="0" destOrd="0" presId="urn:microsoft.com/office/officeart/2005/8/layout/process5"/>
    <dgm:cxn modelId="{4AA9D11E-B94F-BD40-B8A9-5D36C8B7C3DD}" type="presOf" srcId="{97081EF1-F38D-2E47-9792-850F816E251F}" destId="{762C2778-6239-9647-88E0-B310565431E4}" srcOrd="1" destOrd="0" presId="urn:microsoft.com/office/officeart/2005/8/layout/process5"/>
    <dgm:cxn modelId="{1987DA2A-AC63-F24C-AB0C-4C0A9299C81C}" type="presOf" srcId="{C3C0F1A7-41CC-8148-A336-D5B912F56635}" destId="{E7B87DE8-1832-0A45-A256-F763F7E1CF11}" srcOrd="0" destOrd="0" presId="urn:microsoft.com/office/officeart/2005/8/layout/process5"/>
    <dgm:cxn modelId="{BFB8EC34-F4B4-EC45-92BE-9F7836F9B11E}" type="presOf" srcId="{B51FF1B6-8589-F046-BBD4-4A7DCA870E6C}" destId="{68BB5A08-B39C-F447-908E-5CDCC31B7E82}" srcOrd="1" destOrd="0" presId="urn:microsoft.com/office/officeart/2005/8/layout/process5"/>
    <dgm:cxn modelId="{D9C29A39-B4EE-FA45-9EF2-E81159AF6A04}" type="presOf" srcId="{255FD508-A23D-104B-994A-A7FB1A31BA58}" destId="{7A0492B1-18A3-524F-858C-C835B131F603}" srcOrd="1" destOrd="0" presId="urn:microsoft.com/office/officeart/2005/8/layout/process5"/>
    <dgm:cxn modelId="{C0C30346-81A3-5C49-9239-972AEEBE9F87}" type="presOf" srcId="{D0E27176-ED7B-B247-BE4F-AF791DE60062}" destId="{430AAF0C-BBAF-4541-A265-EBE7F803AF70}" srcOrd="0" destOrd="0" presId="urn:microsoft.com/office/officeart/2005/8/layout/process5"/>
    <dgm:cxn modelId="{192B2252-2798-9148-9981-F99BC4810D31}" srcId="{C3C0F1A7-41CC-8148-A336-D5B912F56635}" destId="{A8D2926E-50F9-8541-90F2-1710DEA296D2}" srcOrd="4" destOrd="0" parTransId="{F5F9FDBF-0734-F447-9A0A-87B07BA23E32}" sibTransId="{B51FF1B6-8589-F046-BBD4-4A7DCA870E6C}"/>
    <dgm:cxn modelId="{32627354-47D0-FC4E-A590-32668A360A8D}" type="presOf" srcId="{A8D2926E-50F9-8541-90F2-1710DEA296D2}" destId="{5B15A7D8-A2C5-D648-9BC6-ABB72258ADA3}" srcOrd="0" destOrd="0" presId="urn:microsoft.com/office/officeart/2005/8/layout/process5"/>
    <dgm:cxn modelId="{87224F67-04EE-B243-9508-AEDA13BAC5D2}" type="presOf" srcId="{E2E1F96C-E3BF-7A42-9A58-62576D2A7A30}" destId="{58261079-0138-624C-ADAA-E2EE74E7CBFA}" srcOrd="0" destOrd="0" presId="urn:microsoft.com/office/officeart/2005/8/layout/process5"/>
    <dgm:cxn modelId="{41DB146E-FC0E-C94C-B917-B47D2594D454}" srcId="{C3C0F1A7-41CC-8148-A336-D5B912F56635}" destId="{E2E1F96C-E3BF-7A42-9A58-62576D2A7A30}" srcOrd="3" destOrd="0" parTransId="{67CCE361-F917-6442-9C7E-00FEE2CE963B}" sibTransId="{255FD508-A23D-104B-994A-A7FB1A31BA58}"/>
    <dgm:cxn modelId="{F2316C88-9600-B44A-8A57-89F507D5BBA2}" type="presOf" srcId="{3594A089-FD90-9F49-BF89-1E3AF21B6106}" destId="{28532F6F-2608-5740-8FF3-02D8B068FB35}" srcOrd="1" destOrd="0" presId="urn:microsoft.com/office/officeart/2005/8/layout/process5"/>
    <dgm:cxn modelId="{E80A4C91-3AC8-4342-B1CA-8F2BFF743B1D}" type="presOf" srcId="{01E7FCBF-F08A-0A49-AC5C-07BD93138EE0}" destId="{CE79BD01-C461-A64D-9B99-1AB9324A6D97}" srcOrd="0" destOrd="0" presId="urn:microsoft.com/office/officeart/2005/8/layout/process5"/>
    <dgm:cxn modelId="{E39CAF97-15FC-9E42-AF07-129E886DB0F4}" srcId="{C3C0F1A7-41CC-8148-A336-D5B912F56635}" destId="{01E7FCBF-F08A-0A49-AC5C-07BD93138EE0}" srcOrd="2" destOrd="0" parTransId="{F12FA522-1EAD-AD49-97D3-6FCBB21499D0}" sibTransId="{97081EF1-F38D-2E47-9792-850F816E251F}"/>
    <dgm:cxn modelId="{2BF9A39E-ACA6-0144-80B1-EBE17E6D5F7F}" type="presOf" srcId="{B51FF1B6-8589-F046-BBD4-4A7DCA870E6C}" destId="{70BD8226-8917-4941-88EC-2512F9A59D45}" srcOrd="0" destOrd="0" presId="urn:microsoft.com/office/officeart/2005/8/layout/process5"/>
    <dgm:cxn modelId="{9AA9BBA3-9015-2344-A765-9F6B8C1590B1}" srcId="{C3C0F1A7-41CC-8148-A336-D5B912F56635}" destId="{B4E050F4-6C06-D84D-9B1D-E82BDF00E2D2}" srcOrd="1" destOrd="0" parTransId="{0BC0E925-5F5F-0D40-9349-EF28993A6042}" sibTransId="{2BDB5050-5AB3-B440-8EFF-0076378A1BF5}"/>
    <dgm:cxn modelId="{7C89F7B8-33A9-174E-8A58-8915D76B3F1C}" srcId="{C3C0F1A7-41CC-8148-A336-D5B912F56635}" destId="{650B0FAD-191A-D840-BB39-E8B06A8E349C}" srcOrd="0" destOrd="0" parTransId="{00DD890B-4569-7D46-9D33-B34EFE895C31}" sibTransId="{D0E27176-ED7B-B247-BE4F-AF791DE60062}"/>
    <dgm:cxn modelId="{197089BC-8D64-554C-97C2-9CD7B8B4BF57}" type="presOf" srcId="{650B0FAD-191A-D840-BB39-E8B06A8E349C}" destId="{BE5F1624-20A7-B448-8E8F-BC58D2207C05}" srcOrd="0" destOrd="0" presId="urn:microsoft.com/office/officeart/2005/8/layout/process5"/>
    <dgm:cxn modelId="{80FA0FCC-463B-1440-9611-A969A4D8737A}" type="presOf" srcId="{2BDB5050-5AB3-B440-8EFF-0076378A1BF5}" destId="{552D5421-B117-2E41-B20A-8E98172220FD}" srcOrd="0" destOrd="0" presId="urn:microsoft.com/office/officeart/2005/8/layout/process5"/>
    <dgm:cxn modelId="{C4C238D5-A504-D845-BFCB-7A34D682DD07}" type="presOf" srcId="{3594A089-FD90-9F49-BF89-1E3AF21B6106}" destId="{08E118C5-3D1E-FF47-96D0-1AD928E3AF29}" srcOrd="0" destOrd="0" presId="urn:microsoft.com/office/officeart/2005/8/layout/process5"/>
    <dgm:cxn modelId="{D4E712D7-6C8F-8B42-8619-B3BD02229877}" type="presOf" srcId="{A24CBDD3-EBBA-0043-AAAA-5F67AF48DC16}" destId="{1D8736E2-D308-8741-AAC7-CF5B3088009E}" srcOrd="0" destOrd="0" presId="urn:microsoft.com/office/officeart/2005/8/layout/process5"/>
    <dgm:cxn modelId="{90486CDC-A9C2-294C-A242-143060B266E8}" srcId="{C3C0F1A7-41CC-8148-A336-D5B912F56635}" destId="{A24CBDD3-EBBA-0043-AAAA-5F67AF48DC16}" srcOrd="6" destOrd="0" parTransId="{8533A4FD-D0A6-C74D-86BA-84FD047FF145}" sibTransId="{803049FE-55AE-F64F-9F65-76E1A7A24306}"/>
    <dgm:cxn modelId="{8CDEE9EB-F9F4-6547-BB6D-FC15B36C60B9}" type="presOf" srcId="{B4E050F4-6C06-D84D-9B1D-E82BDF00E2D2}" destId="{F9A14052-CE28-E64C-8352-901377B8B210}" srcOrd="0" destOrd="0" presId="urn:microsoft.com/office/officeart/2005/8/layout/process5"/>
    <dgm:cxn modelId="{87BE61F1-0C28-9B4D-9149-2D00D21A7DCA}" type="presOf" srcId="{255FD508-A23D-104B-994A-A7FB1A31BA58}" destId="{54F6BFC2-BE28-B347-9D29-A7B52E8CC213}" srcOrd="0" destOrd="0" presId="urn:microsoft.com/office/officeart/2005/8/layout/process5"/>
    <dgm:cxn modelId="{C8A4D3EC-A5A7-0C49-B2E9-93B9AE0DB56B}" type="presParOf" srcId="{E7B87DE8-1832-0A45-A256-F763F7E1CF11}" destId="{BE5F1624-20A7-B448-8E8F-BC58D2207C05}" srcOrd="0" destOrd="0" presId="urn:microsoft.com/office/officeart/2005/8/layout/process5"/>
    <dgm:cxn modelId="{0AB52E79-C810-F848-8B51-37CBD08B0C5E}" type="presParOf" srcId="{E7B87DE8-1832-0A45-A256-F763F7E1CF11}" destId="{430AAF0C-BBAF-4541-A265-EBE7F803AF70}" srcOrd="1" destOrd="0" presId="urn:microsoft.com/office/officeart/2005/8/layout/process5"/>
    <dgm:cxn modelId="{B52E4835-DBEF-3946-BFCD-280445462515}" type="presParOf" srcId="{430AAF0C-BBAF-4541-A265-EBE7F803AF70}" destId="{A34D05CC-9E81-D44E-BB91-5D2A6C639ABE}" srcOrd="0" destOrd="0" presId="urn:microsoft.com/office/officeart/2005/8/layout/process5"/>
    <dgm:cxn modelId="{375AAB1E-3729-B445-94F6-33C4F58021AD}" type="presParOf" srcId="{E7B87DE8-1832-0A45-A256-F763F7E1CF11}" destId="{F9A14052-CE28-E64C-8352-901377B8B210}" srcOrd="2" destOrd="0" presId="urn:microsoft.com/office/officeart/2005/8/layout/process5"/>
    <dgm:cxn modelId="{9079CF3A-33C7-8245-9057-5FC95EF2C846}" type="presParOf" srcId="{E7B87DE8-1832-0A45-A256-F763F7E1CF11}" destId="{552D5421-B117-2E41-B20A-8E98172220FD}" srcOrd="3" destOrd="0" presId="urn:microsoft.com/office/officeart/2005/8/layout/process5"/>
    <dgm:cxn modelId="{F012A86B-F9D0-8F4A-8877-77A4F08CD664}" type="presParOf" srcId="{552D5421-B117-2E41-B20A-8E98172220FD}" destId="{6CE47C54-5871-0C45-BF5E-E992363EABF1}" srcOrd="0" destOrd="0" presId="urn:microsoft.com/office/officeart/2005/8/layout/process5"/>
    <dgm:cxn modelId="{4874D0F8-61CC-A04E-91D6-7CB0629AE185}" type="presParOf" srcId="{E7B87DE8-1832-0A45-A256-F763F7E1CF11}" destId="{CE79BD01-C461-A64D-9B99-1AB9324A6D97}" srcOrd="4" destOrd="0" presId="urn:microsoft.com/office/officeart/2005/8/layout/process5"/>
    <dgm:cxn modelId="{5404BE43-3C48-244E-9777-58FA6CE79F6E}" type="presParOf" srcId="{E7B87DE8-1832-0A45-A256-F763F7E1CF11}" destId="{E4AA93BE-958B-D647-8787-EFB6123731CC}" srcOrd="5" destOrd="0" presId="urn:microsoft.com/office/officeart/2005/8/layout/process5"/>
    <dgm:cxn modelId="{A00B24AD-A922-1F46-A8C4-C3167740A7A9}" type="presParOf" srcId="{E4AA93BE-958B-D647-8787-EFB6123731CC}" destId="{762C2778-6239-9647-88E0-B310565431E4}" srcOrd="0" destOrd="0" presId="urn:microsoft.com/office/officeart/2005/8/layout/process5"/>
    <dgm:cxn modelId="{CF7C1F7F-E582-9040-B94A-F4F764493E36}" type="presParOf" srcId="{E7B87DE8-1832-0A45-A256-F763F7E1CF11}" destId="{58261079-0138-624C-ADAA-E2EE74E7CBFA}" srcOrd="6" destOrd="0" presId="urn:microsoft.com/office/officeart/2005/8/layout/process5"/>
    <dgm:cxn modelId="{ACE50F11-F228-CE45-AB13-11682BE73301}" type="presParOf" srcId="{E7B87DE8-1832-0A45-A256-F763F7E1CF11}" destId="{54F6BFC2-BE28-B347-9D29-A7B52E8CC213}" srcOrd="7" destOrd="0" presId="urn:microsoft.com/office/officeart/2005/8/layout/process5"/>
    <dgm:cxn modelId="{D992294A-FC6E-9B4F-9F4E-4490B58B4464}" type="presParOf" srcId="{54F6BFC2-BE28-B347-9D29-A7B52E8CC213}" destId="{7A0492B1-18A3-524F-858C-C835B131F603}" srcOrd="0" destOrd="0" presId="urn:microsoft.com/office/officeart/2005/8/layout/process5"/>
    <dgm:cxn modelId="{1A1DE2C8-DAA5-9540-8DE7-99696673D5B9}" type="presParOf" srcId="{E7B87DE8-1832-0A45-A256-F763F7E1CF11}" destId="{5B15A7D8-A2C5-D648-9BC6-ABB72258ADA3}" srcOrd="8" destOrd="0" presId="urn:microsoft.com/office/officeart/2005/8/layout/process5"/>
    <dgm:cxn modelId="{5EF615E0-8E9A-424D-9608-6A22A7305F59}" type="presParOf" srcId="{E7B87DE8-1832-0A45-A256-F763F7E1CF11}" destId="{70BD8226-8917-4941-88EC-2512F9A59D45}" srcOrd="9" destOrd="0" presId="urn:microsoft.com/office/officeart/2005/8/layout/process5"/>
    <dgm:cxn modelId="{25485375-CD0C-604C-B8A0-9C60A3845E2A}" type="presParOf" srcId="{70BD8226-8917-4941-88EC-2512F9A59D45}" destId="{68BB5A08-B39C-F447-908E-5CDCC31B7E82}" srcOrd="0" destOrd="0" presId="urn:microsoft.com/office/officeart/2005/8/layout/process5"/>
    <dgm:cxn modelId="{F502D227-B199-4B45-93B7-FF0D8E7AB985}" type="presParOf" srcId="{E7B87DE8-1832-0A45-A256-F763F7E1CF11}" destId="{A9316186-0C29-E84A-A0C7-D1C02054B2A8}" srcOrd="10" destOrd="0" presId="urn:microsoft.com/office/officeart/2005/8/layout/process5"/>
    <dgm:cxn modelId="{0B627DC0-D6C1-3C4C-A3F1-2DE459AEFFAB}" type="presParOf" srcId="{E7B87DE8-1832-0A45-A256-F763F7E1CF11}" destId="{08E118C5-3D1E-FF47-96D0-1AD928E3AF29}" srcOrd="11" destOrd="0" presId="urn:microsoft.com/office/officeart/2005/8/layout/process5"/>
    <dgm:cxn modelId="{C8AADE6F-1070-B841-AB97-1E8DF0A8F505}" type="presParOf" srcId="{08E118C5-3D1E-FF47-96D0-1AD928E3AF29}" destId="{28532F6F-2608-5740-8FF3-02D8B068FB35}" srcOrd="0" destOrd="0" presId="urn:microsoft.com/office/officeart/2005/8/layout/process5"/>
    <dgm:cxn modelId="{1373048A-9BCF-9D4E-9889-C9CB09C82354}" type="presParOf" srcId="{E7B87DE8-1832-0A45-A256-F763F7E1CF11}" destId="{1D8736E2-D308-8741-AAC7-CF5B3088009E}"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D2EC8F-4CD8-3847-B651-053DA12C33E2}"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fr-FR"/>
        </a:p>
      </dgm:t>
    </dgm:pt>
    <dgm:pt modelId="{F4FA16D6-9D5B-A74A-8975-60A456F04F24}">
      <dgm:prSet phldrT="[Texte]"/>
      <dgm:spPr/>
      <dgm:t>
        <a:bodyPr/>
        <a:lstStyle/>
        <a:p>
          <a:r>
            <a:rPr lang="fr-FR" dirty="0"/>
            <a:t>Risque de pertes d'exploitation</a:t>
          </a:r>
        </a:p>
      </dgm:t>
    </dgm:pt>
    <dgm:pt modelId="{CCD9EC23-8B1A-1B46-81B8-D5A5231D5863}" type="parTrans" cxnId="{5F3CF266-9BD2-FC47-9361-5C3613FB7837}">
      <dgm:prSet/>
      <dgm:spPr/>
      <dgm:t>
        <a:bodyPr/>
        <a:lstStyle/>
        <a:p>
          <a:endParaRPr lang="fr-FR"/>
        </a:p>
      </dgm:t>
    </dgm:pt>
    <dgm:pt modelId="{9D4D3714-4D2F-0847-B923-6B498F78796B}" type="sibTrans" cxnId="{5F3CF266-9BD2-FC47-9361-5C3613FB7837}">
      <dgm:prSet/>
      <dgm:spPr/>
      <dgm:t>
        <a:bodyPr/>
        <a:lstStyle/>
        <a:p>
          <a:endParaRPr lang="fr-FR"/>
        </a:p>
      </dgm:t>
    </dgm:pt>
    <dgm:pt modelId="{B90515F9-6A55-F04E-B9DB-AD6B8D1201BA}">
      <dgm:prSet phldrT="[Texte]"/>
      <dgm:spPr>
        <a:noFill/>
      </dgm:spPr>
      <dgm:t>
        <a:bodyPr/>
        <a:lstStyle/>
        <a:p>
          <a:r>
            <a:rPr lang="fr-FR" b="1" dirty="0"/>
            <a:t>Maitrise des risques </a:t>
          </a:r>
        </a:p>
      </dgm:t>
    </dgm:pt>
    <dgm:pt modelId="{FE95CADE-88C8-6744-92B8-3B14FDDCBD58}" type="parTrans" cxnId="{6BDA576D-3940-4741-9A26-0D979D0F25B3}">
      <dgm:prSet/>
      <dgm:spPr/>
      <dgm:t>
        <a:bodyPr/>
        <a:lstStyle/>
        <a:p>
          <a:endParaRPr lang="fr-FR"/>
        </a:p>
      </dgm:t>
    </dgm:pt>
    <dgm:pt modelId="{A06F4FB6-46AB-5546-B8AD-6E130AF4448F}" type="sibTrans" cxnId="{6BDA576D-3940-4741-9A26-0D979D0F25B3}">
      <dgm:prSet/>
      <dgm:spPr/>
      <dgm:t>
        <a:bodyPr/>
        <a:lstStyle/>
        <a:p>
          <a:endParaRPr lang="fr-FR"/>
        </a:p>
      </dgm:t>
    </dgm:pt>
    <dgm:pt modelId="{47CD4C7C-3A71-F24B-833A-D5CBD9A1BB66}">
      <dgm:prSet phldrT="[Texte]"/>
      <dgm:spPr>
        <a:noFill/>
      </dgm:spPr>
      <dgm:t>
        <a:bodyPr/>
        <a:lstStyle/>
        <a:p>
          <a:r>
            <a:rPr lang="fr-FR" b="1" dirty="0"/>
            <a:t>Pollution</a:t>
          </a:r>
        </a:p>
      </dgm:t>
    </dgm:pt>
    <dgm:pt modelId="{E27E8BC9-5FA6-2641-A246-BA3A6B733357}" type="parTrans" cxnId="{5F0BF168-3D60-8F4C-8400-9565D255025F}">
      <dgm:prSet/>
      <dgm:spPr/>
      <dgm:t>
        <a:bodyPr/>
        <a:lstStyle/>
        <a:p>
          <a:endParaRPr lang="fr-FR"/>
        </a:p>
      </dgm:t>
    </dgm:pt>
    <dgm:pt modelId="{8E60BFFB-2972-9444-81D3-99B4D25AC823}" type="sibTrans" cxnId="{5F0BF168-3D60-8F4C-8400-9565D255025F}">
      <dgm:prSet/>
      <dgm:spPr/>
      <dgm:t>
        <a:bodyPr/>
        <a:lstStyle/>
        <a:p>
          <a:endParaRPr lang="fr-FR"/>
        </a:p>
      </dgm:t>
    </dgm:pt>
    <dgm:pt modelId="{63BE570A-7474-A44D-8D10-8A4287C6EF7D}">
      <dgm:prSet phldrT="[Texte]"/>
      <dgm:spPr>
        <a:noFill/>
      </dgm:spPr>
      <dgm:t>
        <a:bodyPr/>
        <a:lstStyle/>
        <a:p>
          <a:r>
            <a:rPr lang="fr-FR" b="1" dirty="0"/>
            <a:t>Inondations</a:t>
          </a:r>
        </a:p>
      </dgm:t>
    </dgm:pt>
    <dgm:pt modelId="{2A12E9DC-DEBE-A34A-8563-5927D8C6D054}" type="parTrans" cxnId="{6EE00195-0B84-ED4C-B6EB-CF4B2ECFEF92}">
      <dgm:prSet/>
      <dgm:spPr/>
      <dgm:t>
        <a:bodyPr/>
        <a:lstStyle/>
        <a:p>
          <a:endParaRPr lang="fr-FR"/>
        </a:p>
      </dgm:t>
    </dgm:pt>
    <dgm:pt modelId="{6BDFB48E-B1EB-3342-9C42-1E58D6820650}" type="sibTrans" cxnId="{6EE00195-0B84-ED4C-B6EB-CF4B2ECFEF92}">
      <dgm:prSet/>
      <dgm:spPr/>
      <dgm:t>
        <a:bodyPr/>
        <a:lstStyle/>
        <a:p>
          <a:endParaRPr lang="fr-FR"/>
        </a:p>
      </dgm:t>
    </dgm:pt>
    <dgm:pt modelId="{1A2105C0-1888-0647-9643-DB07F9BCC921}">
      <dgm:prSet phldrT="[Texte]"/>
      <dgm:spPr>
        <a:noFill/>
      </dgm:spPr>
      <dgm:t>
        <a:bodyPr/>
        <a:lstStyle/>
        <a:p>
          <a:r>
            <a:rPr lang="fr-FR" b="1" dirty="0"/>
            <a:t>Pénuries d’eau</a:t>
          </a:r>
        </a:p>
      </dgm:t>
    </dgm:pt>
    <dgm:pt modelId="{78267D9F-9825-914B-88A1-C19602936465}" type="parTrans" cxnId="{5DE56156-61FE-5C4E-AA46-5A861B1CB81C}">
      <dgm:prSet/>
      <dgm:spPr/>
      <dgm:t>
        <a:bodyPr/>
        <a:lstStyle/>
        <a:p>
          <a:endParaRPr lang="fr-FR"/>
        </a:p>
      </dgm:t>
    </dgm:pt>
    <dgm:pt modelId="{814AC8DC-3EE3-FA41-BDA2-D23D1347528D}" type="sibTrans" cxnId="{5DE56156-61FE-5C4E-AA46-5A861B1CB81C}">
      <dgm:prSet/>
      <dgm:spPr/>
      <dgm:t>
        <a:bodyPr/>
        <a:lstStyle/>
        <a:p>
          <a:endParaRPr lang="fr-FR"/>
        </a:p>
      </dgm:t>
    </dgm:pt>
    <dgm:pt modelId="{AF06D4AF-BF9B-194A-976F-0301B93E442D}">
      <dgm:prSet phldrT="[Texte]"/>
      <dgm:spPr/>
      <dgm:t>
        <a:bodyPr/>
        <a:lstStyle/>
        <a:p>
          <a:r>
            <a:rPr lang="fr-FR" dirty="0"/>
            <a:t>Territoire attractif</a:t>
          </a:r>
        </a:p>
      </dgm:t>
    </dgm:pt>
    <dgm:pt modelId="{752EC944-8E6B-4C49-8BEC-01C0D404CD4A}" type="parTrans" cxnId="{DF0C63A4-0526-C344-94C6-19790B8ECE73}">
      <dgm:prSet/>
      <dgm:spPr/>
      <dgm:t>
        <a:bodyPr/>
        <a:lstStyle/>
        <a:p>
          <a:endParaRPr lang="fr-FR"/>
        </a:p>
      </dgm:t>
    </dgm:pt>
    <dgm:pt modelId="{9F20B7A5-F734-FB43-BFC4-4A1E7BDE11BC}" type="sibTrans" cxnId="{DF0C63A4-0526-C344-94C6-19790B8ECE73}">
      <dgm:prSet/>
      <dgm:spPr/>
      <dgm:t>
        <a:bodyPr/>
        <a:lstStyle/>
        <a:p>
          <a:endParaRPr lang="fr-FR"/>
        </a:p>
      </dgm:t>
    </dgm:pt>
    <dgm:pt modelId="{D15FCC99-C78A-2946-AB8E-9F4672EF10BE}">
      <dgm:prSet phldrT="[Texte]"/>
      <dgm:spPr>
        <a:noFill/>
      </dgm:spPr>
      <dgm:t>
        <a:bodyPr/>
        <a:lstStyle/>
        <a:p>
          <a:r>
            <a:rPr lang="fr-FR" b="1" dirty="0"/>
            <a:t>Sécurisation de l'</a:t>
          </a:r>
          <a:r>
            <a:rPr lang="fr-FR" b="1" dirty="0" err="1"/>
            <a:t>approv</a:t>
          </a:r>
          <a:r>
            <a:rPr lang="fr-FR" b="1" dirty="0"/>
            <a:t>.</a:t>
          </a:r>
        </a:p>
      </dgm:t>
    </dgm:pt>
    <dgm:pt modelId="{E658D895-0D41-E74E-B207-25267DDBF801}" type="sibTrans" cxnId="{232B0BB1-4F71-D947-902C-58E17985A60E}">
      <dgm:prSet/>
      <dgm:spPr/>
      <dgm:t>
        <a:bodyPr/>
        <a:lstStyle/>
        <a:p>
          <a:endParaRPr lang="fr-FR"/>
        </a:p>
      </dgm:t>
    </dgm:pt>
    <dgm:pt modelId="{BEBC2DCF-D95A-D143-BF74-7DA9EB35B3CB}" type="parTrans" cxnId="{232B0BB1-4F71-D947-902C-58E17985A60E}">
      <dgm:prSet/>
      <dgm:spPr/>
      <dgm:t>
        <a:bodyPr/>
        <a:lstStyle/>
        <a:p>
          <a:endParaRPr lang="fr-FR"/>
        </a:p>
      </dgm:t>
    </dgm:pt>
    <dgm:pt modelId="{55A61D1A-B075-264E-9AFE-2464443808F6}">
      <dgm:prSet phldrT="[Texte]"/>
      <dgm:spPr>
        <a:noFill/>
      </dgm:spPr>
      <dgm:t>
        <a:bodyPr/>
        <a:lstStyle/>
        <a:p>
          <a:r>
            <a:rPr lang="fr-FR" b="1" dirty="0"/>
            <a:t>Ressource protégée</a:t>
          </a:r>
        </a:p>
      </dgm:t>
    </dgm:pt>
    <dgm:pt modelId="{F0F4616C-043E-894E-972A-2E5ECCA5DDF9}" type="parTrans" cxnId="{6CD71D8D-3044-1347-AD8D-661BE843F677}">
      <dgm:prSet/>
      <dgm:spPr/>
      <dgm:t>
        <a:bodyPr/>
        <a:lstStyle/>
        <a:p>
          <a:endParaRPr lang="fr-FR"/>
        </a:p>
      </dgm:t>
    </dgm:pt>
    <dgm:pt modelId="{0FC16876-7B84-E047-B881-C85CA21D80B0}" type="sibTrans" cxnId="{6CD71D8D-3044-1347-AD8D-661BE843F677}">
      <dgm:prSet/>
      <dgm:spPr/>
      <dgm:t>
        <a:bodyPr/>
        <a:lstStyle/>
        <a:p>
          <a:endParaRPr lang="fr-FR"/>
        </a:p>
      </dgm:t>
    </dgm:pt>
    <dgm:pt modelId="{57B61AE8-7225-DB4C-A7DD-5E57A64EDCDA}" type="pres">
      <dgm:prSet presAssocID="{C6D2EC8F-4CD8-3847-B651-053DA12C33E2}" presName="outerComposite" presStyleCnt="0">
        <dgm:presLayoutVars>
          <dgm:chMax val="2"/>
          <dgm:animLvl val="lvl"/>
          <dgm:resizeHandles val="exact"/>
        </dgm:presLayoutVars>
      </dgm:prSet>
      <dgm:spPr/>
    </dgm:pt>
    <dgm:pt modelId="{33DD3C72-C5CE-5743-914E-C10B41FC9FBC}" type="pres">
      <dgm:prSet presAssocID="{C6D2EC8F-4CD8-3847-B651-053DA12C33E2}" presName="dummyMaxCanvas" presStyleCnt="0"/>
      <dgm:spPr/>
    </dgm:pt>
    <dgm:pt modelId="{C631E9C8-6F6F-7D45-8AE9-57EC0A69C21F}" type="pres">
      <dgm:prSet presAssocID="{C6D2EC8F-4CD8-3847-B651-053DA12C33E2}" presName="parentComposite" presStyleCnt="0"/>
      <dgm:spPr/>
    </dgm:pt>
    <dgm:pt modelId="{8734FBF6-A2BF-6244-B134-C9A29DA69C9A}" type="pres">
      <dgm:prSet presAssocID="{C6D2EC8F-4CD8-3847-B651-053DA12C33E2}" presName="parent1" presStyleLbl="alignAccFollowNode1" presStyleIdx="0" presStyleCnt="4">
        <dgm:presLayoutVars>
          <dgm:chMax val="4"/>
        </dgm:presLayoutVars>
      </dgm:prSet>
      <dgm:spPr/>
    </dgm:pt>
    <dgm:pt modelId="{378142A9-33BD-C34D-BF3B-148BC397189E}" type="pres">
      <dgm:prSet presAssocID="{C6D2EC8F-4CD8-3847-B651-053DA12C33E2}" presName="parent2" presStyleLbl="alignAccFollowNode1" presStyleIdx="1" presStyleCnt="4">
        <dgm:presLayoutVars>
          <dgm:chMax val="4"/>
        </dgm:presLayoutVars>
      </dgm:prSet>
      <dgm:spPr/>
    </dgm:pt>
    <dgm:pt modelId="{B486D5D6-8D42-BE4C-8A98-0364C9AA7FEB}" type="pres">
      <dgm:prSet presAssocID="{C6D2EC8F-4CD8-3847-B651-053DA12C33E2}" presName="childrenComposite" presStyleCnt="0"/>
      <dgm:spPr/>
    </dgm:pt>
    <dgm:pt modelId="{CB7A84EF-3A87-9646-8B0E-372F45AFFE74}" type="pres">
      <dgm:prSet presAssocID="{C6D2EC8F-4CD8-3847-B651-053DA12C33E2}" presName="dummyMaxCanvas_ChildArea" presStyleCnt="0"/>
      <dgm:spPr/>
    </dgm:pt>
    <dgm:pt modelId="{7922CC9E-42B2-F047-B166-0EF7EF0280F5}" type="pres">
      <dgm:prSet presAssocID="{C6D2EC8F-4CD8-3847-B651-053DA12C33E2}" presName="fulcrum" presStyleLbl="alignAccFollowNode1" presStyleIdx="2" presStyleCnt="4"/>
      <dgm:spPr/>
    </dgm:pt>
    <dgm:pt modelId="{299514A0-8EBC-274F-819B-F6F68C3388B3}" type="pres">
      <dgm:prSet presAssocID="{C6D2EC8F-4CD8-3847-B651-053DA12C33E2}" presName="balance_33" presStyleLbl="alignAccFollowNode1" presStyleIdx="3" presStyleCnt="4">
        <dgm:presLayoutVars>
          <dgm:bulletEnabled val="1"/>
        </dgm:presLayoutVars>
      </dgm:prSet>
      <dgm:spPr/>
    </dgm:pt>
    <dgm:pt modelId="{CB55D131-B696-FA47-A1CD-CB5EF39E394F}" type="pres">
      <dgm:prSet presAssocID="{C6D2EC8F-4CD8-3847-B651-053DA12C33E2}" presName="right_33_1" presStyleLbl="node1" presStyleIdx="0" presStyleCnt="6">
        <dgm:presLayoutVars>
          <dgm:bulletEnabled val="1"/>
        </dgm:presLayoutVars>
      </dgm:prSet>
      <dgm:spPr/>
    </dgm:pt>
    <dgm:pt modelId="{C5BADDBE-8361-8845-A154-F5E845C9B15D}" type="pres">
      <dgm:prSet presAssocID="{C6D2EC8F-4CD8-3847-B651-053DA12C33E2}" presName="right_33_2" presStyleLbl="node1" presStyleIdx="1" presStyleCnt="6">
        <dgm:presLayoutVars>
          <dgm:bulletEnabled val="1"/>
        </dgm:presLayoutVars>
      </dgm:prSet>
      <dgm:spPr/>
    </dgm:pt>
    <dgm:pt modelId="{A867E3F0-3018-C443-8494-4448A93454C2}" type="pres">
      <dgm:prSet presAssocID="{C6D2EC8F-4CD8-3847-B651-053DA12C33E2}" presName="right_33_3" presStyleLbl="node1" presStyleIdx="2" presStyleCnt="6">
        <dgm:presLayoutVars>
          <dgm:bulletEnabled val="1"/>
        </dgm:presLayoutVars>
      </dgm:prSet>
      <dgm:spPr/>
    </dgm:pt>
    <dgm:pt modelId="{02E326DC-F89C-684B-BC3C-04C4225568C0}" type="pres">
      <dgm:prSet presAssocID="{C6D2EC8F-4CD8-3847-B651-053DA12C33E2}" presName="left_33_1" presStyleLbl="node1" presStyleIdx="3" presStyleCnt="6">
        <dgm:presLayoutVars>
          <dgm:bulletEnabled val="1"/>
        </dgm:presLayoutVars>
      </dgm:prSet>
      <dgm:spPr/>
    </dgm:pt>
    <dgm:pt modelId="{81B33FD8-CF13-C044-9D70-AF61B6384E62}" type="pres">
      <dgm:prSet presAssocID="{C6D2EC8F-4CD8-3847-B651-053DA12C33E2}" presName="left_33_2" presStyleLbl="node1" presStyleIdx="4" presStyleCnt="6">
        <dgm:presLayoutVars>
          <dgm:bulletEnabled val="1"/>
        </dgm:presLayoutVars>
      </dgm:prSet>
      <dgm:spPr/>
    </dgm:pt>
    <dgm:pt modelId="{48EDBFF4-5FFD-144F-A295-06C8A5F70D1B}" type="pres">
      <dgm:prSet presAssocID="{C6D2EC8F-4CD8-3847-B651-053DA12C33E2}" presName="left_33_3" presStyleLbl="node1" presStyleIdx="5" presStyleCnt="6">
        <dgm:presLayoutVars>
          <dgm:bulletEnabled val="1"/>
        </dgm:presLayoutVars>
      </dgm:prSet>
      <dgm:spPr/>
    </dgm:pt>
  </dgm:ptLst>
  <dgm:cxnLst>
    <dgm:cxn modelId="{95B0643B-5FE7-1249-8934-D2373B1CD83C}" type="presOf" srcId="{47CD4C7C-3A71-F24B-833A-D5CBD9A1BB66}" destId="{02E326DC-F89C-684B-BC3C-04C4225568C0}" srcOrd="0" destOrd="0" presId="urn:microsoft.com/office/officeart/2005/8/layout/balance1"/>
    <dgm:cxn modelId="{0E113E51-E9B1-A74E-B179-338C75E5D9F5}" type="presOf" srcId="{F4FA16D6-9D5B-A74A-8975-60A456F04F24}" destId="{8734FBF6-A2BF-6244-B134-C9A29DA69C9A}" srcOrd="0" destOrd="0" presId="urn:microsoft.com/office/officeart/2005/8/layout/balance1"/>
    <dgm:cxn modelId="{5DE56156-61FE-5C4E-AA46-5A861B1CB81C}" srcId="{F4FA16D6-9D5B-A74A-8975-60A456F04F24}" destId="{1A2105C0-1888-0647-9643-DB07F9BCC921}" srcOrd="2" destOrd="0" parTransId="{78267D9F-9825-914B-88A1-C19602936465}" sibTransId="{814AC8DC-3EE3-FA41-BDA2-D23D1347528D}"/>
    <dgm:cxn modelId="{E51B8F5F-096B-584F-BB57-918C0E8C9BF4}" type="presOf" srcId="{C6D2EC8F-4CD8-3847-B651-053DA12C33E2}" destId="{57B61AE8-7225-DB4C-A7DD-5E57A64EDCDA}" srcOrd="0" destOrd="0" presId="urn:microsoft.com/office/officeart/2005/8/layout/balance1"/>
    <dgm:cxn modelId="{5F3CF266-9BD2-FC47-9361-5C3613FB7837}" srcId="{C6D2EC8F-4CD8-3847-B651-053DA12C33E2}" destId="{F4FA16D6-9D5B-A74A-8975-60A456F04F24}" srcOrd="0" destOrd="0" parTransId="{CCD9EC23-8B1A-1B46-81B8-D5A5231D5863}" sibTransId="{9D4D3714-4D2F-0847-B923-6B498F78796B}"/>
    <dgm:cxn modelId="{5F0BF168-3D60-8F4C-8400-9565D255025F}" srcId="{F4FA16D6-9D5B-A74A-8975-60A456F04F24}" destId="{47CD4C7C-3A71-F24B-833A-D5CBD9A1BB66}" srcOrd="0" destOrd="0" parTransId="{E27E8BC9-5FA6-2641-A246-BA3A6B733357}" sibTransId="{8E60BFFB-2972-9444-81D3-99B4D25AC823}"/>
    <dgm:cxn modelId="{3AD1046D-8653-6149-8214-BE96EE9DF9F8}" type="presOf" srcId="{B90515F9-6A55-F04E-B9DB-AD6B8D1201BA}" destId="{C5BADDBE-8361-8845-A154-F5E845C9B15D}" srcOrd="0" destOrd="0" presId="urn:microsoft.com/office/officeart/2005/8/layout/balance1"/>
    <dgm:cxn modelId="{6BDA576D-3940-4741-9A26-0D979D0F25B3}" srcId="{AF06D4AF-BF9B-194A-976F-0301B93E442D}" destId="{B90515F9-6A55-F04E-B9DB-AD6B8D1201BA}" srcOrd="1" destOrd="0" parTransId="{FE95CADE-88C8-6744-92B8-3B14FDDCBD58}" sibTransId="{A06F4FB6-46AB-5546-B8AD-6E130AF4448F}"/>
    <dgm:cxn modelId="{054E077E-79B7-174A-8D05-BD39554D6FF5}" type="presOf" srcId="{AF06D4AF-BF9B-194A-976F-0301B93E442D}" destId="{378142A9-33BD-C34D-BF3B-148BC397189E}" srcOrd="0" destOrd="0" presId="urn:microsoft.com/office/officeart/2005/8/layout/balance1"/>
    <dgm:cxn modelId="{3B7A4B8A-65D8-1E43-B899-08B06FC381C7}" type="presOf" srcId="{1A2105C0-1888-0647-9643-DB07F9BCC921}" destId="{48EDBFF4-5FFD-144F-A295-06C8A5F70D1B}" srcOrd="0" destOrd="0" presId="urn:microsoft.com/office/officeart/2005/8/layout/balance1"/>
    <dgm:cxn modelId="{6CD71D8D-3044-1347-AD8D-661BE843F677}" srcId="{AF06D4AF-BF9B-194A-976F-0301B93E442D}" destId="{55A61D1A-B075-264E-9AFE-2464443808F6}" srcOrd="0" destOrd="0" parTransId="{F0F4616C-043E-894E-972A-2E5ECCA5DDF9}" sibTransId="{0FC16876-7B84-E047-B881-C85CA21D80B0}"/>
    <dgm:cxn modelId="{6CEDEE8E-4306-CB44-94AB-E90094241EB6}" type="presOf" srcId="{55A61D1A-B075-264E-9AFE-2464443808F6}" destId="{CB55D131-B696-FA47-A1CD-CB5EF39E394F}" srcOrd="0" destOrd="0" presId="urn:microsoft.com/office/officeart/2005/8/layout/balance1"/>
    <dgm:cxn modelId="{6EE00195-0B84-ED4C-B6EB-CF4B2ECFEF92}" srcId="{F4FA16D6-9D5B-A74A-8975-60A456F04F24}" destId="{63BE570A-7474-A44D-8D10-8A4287C6EF7D}" srcOrd="1" destOrd="0" parTransId="{2A12E9DC-DEBE-A34A-8563-5927D8C6D054}" sibTransId="{6BDFB48E-B1EB-3342-9C42-1E58D6820650}"/>
    <dgm:cxn modelId="{8E4C069A-B7CA-744C-A98A-E73CA36B4D5F}" type="presOf" srcId="{D15FCC99-C78A-2946-AB8E-9F4672EF10BE}" destId="{A867E3F0-3018-C443-8494-4448A93454C2}" srcOrd="0" destOrd="0" presId="urn:microsoft.com/office/officeart/2005/8/layout/balance1"/>
    <dgm:cxn modelId="{DF0C63A4-0526-C344-94C6-19790B8ECE73}" srcId="{C6D2EC8F-4CD8-3847-B651-053DA12C33E2}" destId="{AF06D4AF-BF9B-194A-976F-0301B93E442D}" srcOrd="1" destOrd="0" parTransId="{752EC944-8E6B-4C49-8BEC-01C0D404CD4A}" sibTransId="{9F20B7A5-F734-FB43-BFC4-4A1E7BDE11BC}"/>
    <dgm:cxn modelId="{5E91C6AD-F34A-6A41-9AFA-93CF272C3129}" type="presOf" srcId="{63BE570A-7474-A44D-8D10-8A4287C6EF7D}" destId="{81B33FD8-CF13-C044-9D70-AF61B6384E62}" srcOrd="0" destOrd="0" presId="urn:microsoft.com/office/officeart/2005/8/layout/balance1"/>
    <dgm:cxn modelId="{232B0BB1-4F71-D947-902C-58E17985A60E}" srcId="{AF06D4AF-BF9B-194A-976F-0301B93E442D}" destId="{D15FCC99-C78A-2946-AB8E-9F4672EF10BE}" srcOrd="2" destOrd="0" parTransId="{BEBC2DCF-D95A-D143-BF74-7DA9EB35B3CB}" sibTransId="{E658D895-0D41-E74E-B207-25267DDBF801}"/>
    <dgm:cxn modelId="{B7BD7EC0-B86E-8947-8171-88424F004E1F}" type="presParOf" srcId="{57B61AE8-7225-DB4C-A7DD-5E57A64EDCDA}" destId="{33DD3C72-C5CE-5743-914E-C10B41FC9FBC}" srcOrd="0" destOrd="0" presId="urn:microsoft.com/office/officeart/2005/8/layout/balance1"/>
    <dgm:cxn modelId="{05A6FCDD-B7F2-754C-935D-62558C61F5F0}" type="presParOf" srcId="{57B61AE8-7225-DB4C-A7DD-5E57A64EDCDA}" destId="{C631E9C8-6F6F-7D45-8AE9-57EC0A69C21F}" srcOrd="1" destOrd="0" presId="urn:microsoft.com/office/officeart/2005/8/layout/balance1"/>
    <dgm:cxn modelId="{091C180C-7DE5-8E4B-B7C5-22CDBCD87381}" type="presParOf" srcId="{C631E9C8-6F6F-7D45-8AE9-57EC0A69C21F}" destId="{8734FBF6-A2BF-6244-B134-C9A29DA69C9A}" srcOrd="0" destOrd="0" presId="urn:microsoft.com/office/officeart/2005/8/layout/balance1"/>
    <dgm:cxn modelId="{6E8AA013-FB1F-0245-BCBC-6F5B117F6F74}" type="presParOf" srcId="{C631E9C8-6F6F-7D45-8AE9-57EC0A69C21F}" destId="{378142A9-33BD-C34D-BF3B-148BC397189E}" srcOrd="1" destOrd="0" presId="urn:microsoft.com/office/officeart/2005/8/layout/balance1"/>
    <dgm:cxn modelId="{DED2AEF6-895B-4A4F-A6EB-ECA15F16C9FE}" type="presParOf" srcId="{57B61AE8-7225-DB4C-A7DD-5E57A64EDCDA}" destId="{B486D5D6-8D42-BE4C-8A98-0364C9AA7FEB}" srcOrd="2" destOrd="0" presId="urn:microsoft.com/office/officeart/2005/8/layout/balance1"/>
    <dgm:cxn modelId="{1A54CEE2-55E9-C44A-93AD-8405AD17BEED}" type="presParOf" srcId="{B486D5D6-8D42-BE4C-8A98-0364C9AA7FEB}" destId="{CB7A84EF-3A87-9646-8B0E-372F45AFFE74}" srcOrd="0" destOrd="0" presId="urn:microsoft.com/office/officeart/2005/8/layout/balance1"/>
    <dgm:cxn modelId="{3F3A74CE-99CE-F840-916E-D20BFD854D45}" type="presParOf" srcId="{B486D5D6-8D42-BE4C-8A98-0364C9AA7FEB}" destId="{7922CC9E-42B2-F047-B166-0EF7EF0280F5}" srcOrd="1" destOrd="0" presId="urn:microsoft.com/office/officeart/2005/8/layout/balance1"/>
    <dgm:cxn modelId="{67FB0381-506E-194F-AEB5-46303E2611C9}" type="presParOf" srcId="{B486D5D6-8D42-BE4C-8A98-0364C9AA7FEB}" destId="{299514A0-8EBC-274F-819B-F6F68C3388B3}" srcOrd="2" destOrd="0" presId="urn:microsoft.com/office/officeart/2005/8/layout/balance1"/>
    <dgm:cxn modelId="{27EC657E-EFA7-4C48-9089-158F5DE92D59}" type="presParOf" srcId="{B486D5D6-8D42-BE4C-8A98-0364C9AA7FEB}" destId="{CB55D131-B696-FA47-A1CD-CB5EF39E394F}" srcOrd="3" destOrd="0" presId="urn:microsoft.com/office/officeart/2005/8/layout/balance1"/>
    <dgm:cxn modelId="{4B8A0254-D4C3-A640-976B-503488D8FC12}" type="presParOf" srcId="{B486D5D6-8D42-BE4C-8A98-0364C9AA7FEB}" destId="{C5BADDBE-8361-8845-A154-F5E845C9B15D}" srcOrd="4" destOrd="0" presId="urn:microsoft.com/office/officeart/2005/8/layout/balance1"/>
    <dgm:cxn modelId="{36D394F4-3DEE-EB4B-B82E-8836F5BF4CCE}" type="presParOf" srcId="{B486D5D6-8D42-BE4C-8A98-0364C9AA7FEB}" destId="{A867E3F0-3018-C443-8494-4448A93454C2}" srcOrd="5" destOrd="0" presId="urn:microsoft.com/office/officeart/2005/8/layout/balance1"/>
    <dgm:cxn modelId="{85999025-63EC-B845-8C9E-5708DEEF79E5}" type="presParOf" srcId="{B486D5D6-8D42-BE4C-8A98-0364C9AA7FEB}" destId="{02E326DC-F89C-684B-BC3C-04C4225568C0}" srcOrd="6" destOrd="0" presId="urn:microsoft.com/office/officeart/2005/8/layout/balance1"/>
    <dgm:cxn modelId="{09D27F96-1796-F147-834C-3F4FF45D9DD1}" type="presParOf" srcId="{B486D5D6-8D42-BE4C-8A98-0364C9AA7FEB}" destId="{81B33FD8-CF13-C044-9D70-AF61B6384E62}" srcOrd="7" destOrd="0" presId="urn:microsoft.com/office/officeart/2005/8/layout/balance1"/>
    <dgm:cxn modelId="{ADBA8584-7549-C748-BDCB-C60EA7FC6F2E}" type="presParOf" srcId="{B486D5D6-8D42-BE4C-8A98-0364C9AA7FEB}" destId="{48EDBFF4-5FFD-144F-A295-06C8A5F70D1B}"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2C1DA5-441A-4F1B-A64E-59334EECDFA9}"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fr-FR"/>
        </a:p>
      </dgm:t>
    </dgm:pt>
    <dgm:pt modelId="{F054E51D-6BFA-4ED2-BA48-AEA29EA66AD3}">
      <dgm:prSet phldrT="[Texte]" custT="1"/>
      <dgm:spPr>
        <a:solidFill>
          <a:srgbClr val="FFFFFF"/>
        </a:solidFill>
        <a:ln>
          <a:solidFill>
            <a:schemeClr val="bg2"/>
          </a:solidFill>
        </a:ln>
      </dgm:spPr>
      <dgm:t>
        <a:bodyPr/>
        <a:lstStyle/>
        <a:p>
          <a:r>
            <a:rPr lang="fr-FR" sz="1800" dirty="0">
              <a:solidFill>
                <a:schemeClr val="bg2"/>
              </a:solidFill>
            </a:rPr>
            <a:t>Assurer un service qui répond aux attentes des usagers</a:t>
          </a:r>
        </a:p>
      </dgm:t>
    </dgm:pt>
    <dgm:pt modelId="{905E5A1D-1459-4A36-8F7C-A6F3C5AC6012}" type="parTrans" cxnId="{91B246E6-BA6F-4C53-95A4-11CF572781E8}">
      <dgm:prSet/>
      <dgm:spPr/>
      <dgm:t>
        <a:bodyPr/>
        <a:lstStyle/>
        <a:p>
          <a:endParaRPr lang="fr-FR">
            <a:solidFill>
              <a:schemeClr val="bg2"/>
            </a:solidFill>
          </a:endParaRPr>
        </a:p>
      </dgm:t>
    </dgm:pt>
    <dgm:pt modelId="{5FB78197-C86A-414C-BBC6-D6CC2D021594}" type="sibTrans" cxnId="{91B246E6-BA6F-4C53-95A4-11CF572781E8}">
      <dgm:prSet/>
      <dgm:spPr/>
      <dgm:t>
        <a:bodyPr/>
        <a:lstStyle/>
        <a:p>
          <a:endParaRPr lang="fr-FR">
            <a:solidFill>
              <a:schemeClr val="bg2"/>
            </a:solidFill>
          </a:endParaRPr>
        </a:p>
      </dgm:t>
    </dgm:pt>
    <dgm:pt modelId="{F88B9692-7D7D-44A4-A5FE-7434C521BF75}">
      <dgm:prSet phldrT="[Texte]" custT="1"/>
      <dgm:spPr>
        <a:solidFill>
          <a:srgbClr val="FFFFFF"/>
        </a:solidFill>
        <a:ln>
          <a:solidFill>
            <a:schemeClr val="bg2"/>
          </a:solidFill>
        </a:ln>
      </dgm:spPr>
      <dgm:t>
        <a:bodyPr/>
        <a:lstStyle/>
        <a:p>
          <a:r>
            <a:rPr lang="fr-FR" sz="1800" dirty="0">
              <a:solidFill>
                <a:schemeClr val="bg2"/>
              </a:solidFill>
            </a:rPr>
            <a:t>Faire prendre conscience du service derrière le prix</a:t>
          </a:r>
        </a:p>
      </dgm:t>
    </dgm:pt>
    <dgm:pt modelId="{48C31408-F142-4F57-B01F-76CA7A38CFA5}" type="parTrans" cxnId="{F38AB3AF-8B05-4C09-B91E-0C881AE67433}">
      <dgm:prSet/>
      <dgm:spPr/>
      <dgm:t>
        <a:bodyPr/>
        <a:lstStyle/>
        <a:p>
          <a:endParaRPr lang="fr-FR">
            <a:solidFill>
              <a:schemeClr val="bg2"/>
            </a:solidFill>
          </a:endParaRPr>
        </a:p>
      </dgm:t>
    </dgm:pt>
    <dgm:pt modelId="{489B14C1-D83F-4E95-B619-E5D2CBAD568E}" type="sibTrans" cxnId="{F38AB3AF-8B05-4C09-B91E-0C881AE67433}">
      <dgm:prSet/>
      <dgm:spPr/>
      <dgm:t>
        <a:bodyPr/>
        <a:lstStyle/>
        <a:p>
          <a:endParaRPr lang="fr-FR">
            <a:solidFill>
              <a:schemeClr val="bg2"/>
            </a:solidFill>
          </a:endParaRPr>
        </a:p>
      </dgm:t>
    </dgm:pt>
    <dgm:pt modelId="{EFEFA814-097E-48F5-B482-F9E422EE4EB4}">
      <dgm:prSet phldrT="[Texte]" custT="1"/>
      <dgm:spPr>
        <a:solidFill>
          <a:srgbClr val="FFFFFF"/>
        </a:solidFill>
        <a:ln>
          <a:solidFill>
            <a:schemeClr val="bg2"/>
          </a:solidFill>
        </a:ln>
      </dgm:spPr>
      <dgm:t>
        <a:bodyPr/>
        <a:lstStyle/>
        <a:p>
          <a:r>
            <a:rPr lang="fr-FR" sz="1800" dirty="0">
              <a:solidFill>
                <a:schemeClr val="bg2"/>
              </a:solidFill>
            </a:rPr>
            <a:t>Impliquer le citoyen dans le projet et la politique du territoire</a:t>
          </a:r>
        </a:p>
      </dgm:t>
    </dgm:pt>
    <dgm:pt modelId="{01252BB0-24F7-44F7-B594-FEF09DF430F3}" type="parTrans" cxnId="{A658EA44-2011-4170-A9E2-4CCC29E04AC6}">
      <dgm:prSet/>
      <dgm:spPr/>
      <dgm:t>
        <a:bodyPr/>
        <a:lstStyle/>
        <a:p>
          <a:endParaRPr lang="fr-FR">
            <a:solidFill>
              <a:schemeClr val="bg2"/>
            </a:solidFill>
          </a:endParaRPr>
        </a:p>
      </dgm:t>
    </dgm:pt>
    <dgm:pt modelId="{1D367890-AD92-4DE8-B850-4326B685717F}" type="sibTrans" cxnId="{A658EA44-2011-4170-A9E2-4CCC29E04AC6}">
      <dgm:prSet/>
      <dgm:spPr/>
      <dgm:t>
        <a:bodyPr/>
        <a:lstStyle/>
        <a:p>
          <a:endParaRPr lang="fr-FR">
            <a:solidFill>
              <a:schemeClr val="bg2"/>
            </a:solidFill>
          </a:endParaRPr>
        </a:p>
      </dgm:t>
    </dgm:pt>
    <dgm:pt modelId="{B6E1A7FC-F5A6-4CA4-B503-9DC9F198A3C6}">
      <dgm:prSet phldrT="[Texte]" custT="1"/>
      <dgm:spPr>
        <a:solidFill>
          <a:srgbClr val="FFFFFF"/>
        </a:solidFill>
        <a:ln>
          <a:solidFill>
            <a:schemeClr val="bg2"/>
          </a:solidFill>
        </a:ln>
      </dgm:spPr>
      <dgm:t>
        <a:bodyPr/>
        <a:lstStyle/>
        <a:p>
          <a:r>
            <a:rPr lang="fr-FR" sz="1800" dirty="0">
              <a:solidFill>
                <a:schemeClr val="bg2"/>
              </a:solidFill>
            </a:rPr>
            <a:t>Faire évoluer les comportements dans le cadre de la transition écologique</a:t>
          </a:r>
        </a:p>
      </dgm:t>
    </dgm:pt>
    <dgm:pt modelId="{642B636C-82E7-4A6C-B7B8-6D9F0A8D1AB9}" type="parTrans" cxnId="{A420CC11-E2EB-4656-AEE4-B8ABECEF903C}">
      <dgm:prSet/>
      <dgm:spPr/>
      <dgm:t>
        <a:bodyPr/>
        <a:lstStyle/>
        <a:p>
          <a:endParaRPr lang="fr-FR">
            <a:solidFill>
              <a:schemeClr val="bg2"/>
            </a:solidFill>
          </a:endParaRPr>
        </a:p>
      </dgm:t>
    </dgm:pt>
    <dgm:pt modelId="{DBF03636-7625-4582-871E-47D6F1B1200C}" type="sibTrans" cxnId="{A420CC11-E2EB-4656-AEE4-B8ABECEF903C}">
      <dgm:prSet/>
      <dgm:spPr/>
      <dgm:t>
        <a:bodyPr/>
        <a:lstStyle/>
        <a:p>
          <a:endParaRPr lang="fr-FR">
            <a:solidFill>
              <a:schemeClr val="bg2"/>
            </a:solidFill>
          </a:endParaRPr>
        </a:p>
      </dgm:t>
    </dgm:pt>
    <dgm:pt modelId="{2F7744CD-ACA8-4F4C-9401-6D8EB9B80CE2}" type="pres">
      <dgm:prSet presAssocID="{052C1DA5-441A-4F1B-A64E-59334EECDFA9}" presName="diagram" presStyleCnt="0">
        <dgm:presLayoutVars>
          <dgm:dir/>
          <dgm:resizeHandles val="exact"/>
        </dgm:presLayoutVars>
      </dgm:prSet>
      <dgm:spPr/>
    </dgm:pt>
    <dgm:pt modelId="{701A7399-DDE9-4E98-B0D7-3E2410B9090B}" type="pres">
      <dgm:prSet presAssocID="{F054E51D-6BFA-4ED2-BA48-AEA29EA66AD3}" presName="node" presStyleLbl="node1" presStyleIdx="0" presStyleCnt="4">
        <dgm:presLayoutVars>
          <dgm:bulletEnabled val="1"/>
        </dgm:presLayoutVars>
      </dgm:prSet>
      <dgm:spPr/>
    </dgm:pt>
    <dgm:pt modelId="{020F4259-739C-4E28-992F-DFFCBE26ABC9}" type="pres">
      <dgm:prSet presAssocID="{5FB78197-C86A-414C-BBC6-D6CC2D021594}" presName="sibTrans" presStyleCnt="0"/>
      <dgm:spPr/>
    </dgm:pt>
    <dgm:pt modelId="{04007B4A-8462-4B8A-937D-1E39C84FF66B}" type="pres">
      <dgm:prSet presAssocID="{F88B9692-7D7D-44A4-A5FE-7434C521BF75}" presName="node" presStyleLbl="node1" presStyleIdx="1" presStyleCnt="4">
        <dgm:presLayoutVars>
          <dgm:bulletEnabled val="1"/>
        </dgm:presLayoutVars>
      </dgm:prSet>
      <dgm:spPr/>
    </dgm:pt>
    <dgm:pt modelId="{ED5F7AFD-01DC-49B7-963C-437D0BAE156C}" type="pres">
      <dgm:prSet presAssocID="{489B14C1-D83F-4E95-B619-E5D2CBAD568E}" presName="sibTrans" presStyleCnt="0"/>
      <dgm:spPr/>
    </dgm:pt>
    <dgm:pt modelId="{2C15F6C8-72BA-4C65-BA98-A8961ACABD9B}" type="pres">
      <dgm:prSet presAssocID="{EFEFA814-097E-48F5-B482-F9E422EE4EB4}" presName="node" presStyleLbl="node1" presStyleIdx="2" presStyleCnt="4">
        <dgm:presLayoutVars>
          <dgm:bulletEnabled val="1"/>
        </dgm:presLayoutVars>
      </dgm:prSet>
      <dgm:spPr/>
    </dgm:pt>
    <dgm:pt modelId="{CB885CBF-2A09-4E71-B6A5-CAA504A9C57A}" type="pres">
      <dgm:prSet presAssocID="{1D367890-AD92-4DE8-B850-4326B685717F}" presName="sibTrans" presStyleCnt="0"/>
      <dgm:spPr/>
    </dgm:pt>
    <dgm:pt modelId="{A9AEC509-8F16-41B2-A637-C84990A1BA45}" type="pres">
      <dgm:prSet presAssocID="{B6E1A7FC-F5A6-4CA4-B503-9DC9F198A3C6}" presName="node" presStyleLbl="node1" presStyleIdx="3" presStyleCnt="4">
        <dgm:presLayoutVars>
          <dgm:bulletEnabled val="1"/>
        </dgm:presLayoutVars>
      </dgm:prSet>
      <dgm:spPr/>
    </dgm:pt>
  </dgm:ptLst>
  <dgm:cxnLst>
    <dgm:cxn modelId="{A420CC11-E2EB-4656-AEE4-B8ABECEF903C}" srcId="{052C1DA5-441A-4F1B-A64E-59334EECDFA9}" destId="{B6E1A7FC-F5A6-4CA4-B503-9DC9F198A3C6}" srcOrd="3" destOrd="0" parTransId="{642B636C-82E7-4A6C-B7B8-6D9F0A8D1AB9}" sibTransId="{DBF03636-7625-4582-871E-47D6F1B1200C}"/>
    <dgm:cxn modelId="{589E2B20-881A-4645-8FC8-A86E2C910E6B}" type="presOf" srcId="{B6E1A7FC-F5A6-4CA4-B503-9DC9F198A3C6}" destId="{A9AEC509-8F16-41B2-A637-C84990A1BA45}" srcOrd="0" destOrd="0" presId="urn:microsoft.com/office/officeart/2005/8/layout/default"/>
    <dgm:cxn modelId="{65A6CA2C-127B-4043-A461-F6AD07F042E7}" type="presOf" srcId="{F88B9692-7D7D-44A4-A5FE-7434C521BF75}" destId="{04007B4A-8462-4B8A-937D-1E39C84FF66B}" srcOrd="0" destOrd="0" presId="urn:microsoft.com/office/officeart/2005/8/layout/default"/>
    <dgm:cxn modelId="{A658EA44-2011-4170-A9E2-4CCC29E04AC6}" srcId="{052C1DA5-441A-4F1B-A64E-59334EECDFA9}" destId="{EFEFA814-097E-48F5-B482-F9E422EE4EB4}" srcOrd="2" destOrd="0" parTransId="{01252BB0-24F7-44F7-B594-FEF09DF430F3}" sibTransId="{1D367890-AD92-4DE8-B850-4326B685717F}"/>
    <dgm:cxn modelId="{4834AE5F-6A88-47AD-90EA-F8A16FC66928}" type="presOf" srcId="{EFEFA814-097E-48F5-B482-F9E422EE4EB4}" destId="{2C15F6C8-72BA-4C65-BA98-A8961ACABD9B}" srcOrd="0" destOrd="0" presId="urn:microsoft.com/office/officeart/2005/8/layout/default"/>
    <dgm:cxn modelId="{F38AB3AF-8B05-4C09-B91E-0C881AE67433}" srcId="{052C1DA5-441A-4F1B-A64E-59334EECDFA9}" destId="{F88B9692-7D7D-44A4-A5FE-7434C521BF75}" srcOrd="1" destOrd="0" parTransId="{48C31408-F142-4F57-B01F-76CA7A38CFA5}" sibTransId="{489B14C1-D83F-4E95-B619-E5D2CBAD568E}"/>
    <dgm:cxn modelId="{FD923FDB-769E-4876-8206-9D7944A3C956}" type="presOf" srcId="{052C1DA5-441A-4F1B-A64E-59334EECDFA9}" destId="{2F7744CD-ACA8-4F4C-9401-6D8EB9B80CE2}" srcOrd="0" destOrd="0" presId="urn:microsoft.com/office/officeart/2005/8/layout/default"/>
    <dgm:cxn modelId="{91B246E6-BA6F-4C53-95A4-11CF572781E8}" srcId="{052C1DA5-441A-4F1B-A64E-59334EECDFA9}" destId="{F054E51D-6BFA-4ED2-BA48-AEA29EA66AD3}" srcOrd="0" destOrd="0" parTransId="{905E5A1D-1459-4A36-8F7C-A6F3C5AC6012}" sibTransId="{5FB78197-C86A-414C-BBC6-D6CC2D021594}"/>
    <dgm:cxn modelId="{E76CAFF7-5DCD-4F96-81DF-12B34B1016AE}" type="presOf" srcId="{F054E51D-6BFA-4ED2-BA48-AEA29EA66AD3}" destId="{701A7399-DDE9-4E98-B0D7-3E2410B9090B}" srcOrd="0" destOrd="0" presId="urn:microsoft.com/office/officeart/2005/8/layout/default"/>
    <dgm:cxn modelId="{9F557ED4-4938-4832-B37D-51D561D4404D}" type="presParOf" srcId="{2F7744CD-ACA8-4F4C-9401-6D8EB9B80CE2}" destId="{701A7399-DDE9-4E98-B0D7-3E2410B9090B}" srcOrd="0" destOrd="0" presId="urn:microsoft.com/office/officeart/2005/8/layout/default"/>
    <dgm:cxn modelId="{B47B926D-59CD-4747-BAFA-EB5E945B5AD4}" type="presParOf" srcId="{2F7744CD-ACA8-4F4C-9401-6D8EB9B80CE2}" destId="{020F4259-739C-4E28-992F-DFFCBE26ABC9}" srcOrd="1" destOrd="0" presId="urn:microsoft.com/office/officeart/2005/8/layout/default"/>
    <dgm:cxn modelId="{69F53E3D-3FE1-40DD-8824-69273E680339}" type="presParOf" srcId="{2F7744CD-ACA8-4F4C-9401-6D8EB9B80CE2}" destId="{04007B4A-8462-4B8A-937D-1E39C84FF66B}" srcOrd="2" destOrd="0" presId="urn:microsoft.com/office/officeart/2005/8/layout/default"/>
    <dgm:cxn modelId="{9AA9BF5B-506B-4FE6-AC64-97A8D4D9BCE3}" type="presParOf" srcId="{2F7744CD-ACA8-4F4C-9401-6D8EB9B80CE2}" destId="{ED5F7AFD-01DC-49B7-963C-437D0BAE156C}" srcOrd="3" destOrd="0" presId="urn:microsoft.com/office/officeart/2005/8/layout/default"/>
    <dgm:cxn modelId="{CB8C42A2-8306-4922-BB79-312BCDCE349C}" type="presParOf" srcId="{2F7744CD-ACA8-4F4C-9401-6D8EB9B80CE2}" destId="{2C15F6C8-72BA-4C65-BA98-A8961ACABD9B}" srcOrd="4" destOrd="0" presId="urn:microsoft.com/office/officeart/2005/8/layout/default"/>
    <dgm:cxn modelId="{6DB83BBD-572B-4507-98D8-66498A2F6EAC}" type="presParOf" srcId="{2F7744CD-ACA8-4F4C-9401-6D8EB9B80CE2}" destId="{CB885CBF-2A09-4E71-B6A5-CAA504A9C57A}" srcOrd="5" destOrd="0" presId="urn:microsoft.com/office/officeart/2005/8/layout/default"/>
    <dgm:cxn modelId="{2EDADBF3-EADF-43F2-B4C2-77F54BA8E882}" type="presParOf" srcId="{2F7744CD-ACA8-4F4C-9401-6D8EB9B80CE2}" destId="{A9AEC509-8F16-41B2-A637-C84990A1BA45}"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C1E1A5-B0A8-4CCA-938C-8562D780DE62}"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fr-FR"/>
        </a:p>
      </dgm:t>
    </dgm:pt>
    <dgm:pt modelId="{57F9EF35-0685-40C8-8850-598B5E1BE7EB}">
      <dgm:prSet phldrT="[Texte]"/>
      <dgm:spPr>
        <a:solidFill>
          <a:schemeClr val="tx1"/>
        </a:solidFill>
        <a:ln>
          <a:solidFill>
            <a:schemeClr val="tx1"/>
          </a:solidFill>
        </a:ln>
      </dgm:spPr>
      <dgm:t>
        <a:bodyPr/>
        <a:lstStyle/>
        <a:p>
          <a:r>
            <a:rPr lang="fr-FR" dirty="0">
              <a:solidFill>
                <a:srgbClr val="FFFFFF"/>
              </a:solidFill>
            </a:rPr>
            <a:t>Collectivité</a:t>
          </a:r>
        </a:p>
      </dgm:t>
    </dgm:pt>
    <dgm:pt modelId="{E6CD891E-7C30-4FC5-8F09-6AB3735C3E64}" type="parTrans" cxnId="{2986F40A-18BC-42DD-9EA2-E0ECEF1D4B52}">
      <dgm:prSet/>
      <dgm:spPr/>
      <dgm:t>
        <a:bodyPr/>
        <a:lstStyle/>
        <a:p>
          <a:endParaRPr lang="fr-FR"/>
        </a:p>
      </dgm:t>
    </dgm:pt>
    <dgm:pt modelId="{D027C49B-13DA-4A1D-A963-B12AADA3B145}" type="sibTrans" cxnId="{2986F40A-18BC-42DD-9EA2-E0ECEF1D4B52}">
      <dgm:prSet/>
      <dgm:spPr/>
      <dgm:t>
        <a:bodyPr/>
        <a:lstStyle/>
        <a:p>
          <a:endParaRPr lang="fr-FR"/>
        </a:p>
      </dgm:t>
    </dgm:pt>
    <dgm:pt modelId="{912BC257-2663-4FCB-80E6-E9423232C6ED}">
      <dgm:prSet phldrT="[Texte]" custT="1"/>
      <dgm:spPr>
        <a:solidFill>
          <a:srgbClr val="FFFFFF"/>
        </a:solidFill>
        <a:ln>
          <a:solidFill>
            <a:schemeClr val="tx1"/>
          </a:solidFill>
        </a:ln>
      </dgm:spPr>
      <dgm:t>
        <a:bodyPr/>
        <a:lstStyle/>
        <a:p>
          <a:r>
            <a:rPr lang="fr-FR" sz="1200" dirty="0">
              <a:solidFill>
                <a:schemeClr val="tx1"/>
              </a:solidFill>
            </a:rPr>
            <a:t>Etablissements scolaires</a:t>
          </a:r>
        </a:p>
      </dgm:t>
    </dgm:pt>
    <dgm:pt modelId="{7BDBA0F1-AD4D-452B-82E6-F7174A0B9B23}" type="parTrans" cxnId="{B005FB7B-3FEE-4808-9038-6E05906F1B53}">
      <dgm:prSet/>
      <dgm:spPr/>
      <dgm:t>
        <a:bodyPr/>
        <a:lstStyle/>
        <a:p>
          <a:endParaRPr lang="fr-FR"/>
        </a:p>
      </dgm:t>
    </dgm:pt>
    <dgm:pt modelId="{2F99C37F-FBAE-4D33-9901-E16E1F138D93}" type="sibTrans" cxnId="{B005FB7B-3FEE-4808-9038-6E05906F1B53}">
      <dgm:prSet/>
      <dgm:spPr/>
      <dgm:t>
        <a:bodyPr/>
        <a:lstStyle/>
        <a:p>
          <a:endParaRPr lang="fr-FR"/>
        </a:p>
      </dgm:t>
    </dgm:pt>
    <dgm:pt modelId="{6CE7A1CC-2F99-457E-BBC7-117741D9B831}">
      <dgm:prSet phldrT="[Texte]" custT="1"/>
      <dgm:spPr>
        <a:solidFill>
          <a:srgbClr val="FFFFFF"/>
        </a:solidFill>
        <a:ln>
          <a:solidFill>
            <a:schemeClr val="tx1"/>
          </a:solidFill>
        </a:ln>
      </dgm:spPr>
      <dgm:t>
        <a:bodyPr/>
        <a:lstStyle/>
        <a:p>
          <a:r>
            <a:rPr lang="fr-FR" sz="1200" dirty="0">
              <a:solidFill>
                <a:schemeClr val="tx1"/>
              </a:solidFill>
            </a:rPr>
            <a:t>Bailleurs sociaux</a:t>
          </a:r>
        </a:p>
      </dgm:t>
    </dgm:pt>
    <dgm:pt modelId="{420ACE9F-C5FD-497E-B359-E44C105D9C7E}" type="parTrans" cxnId="{DBC76875-BB97-49E0-9F4C-5DBCEB51657B}">
      <dgm:prSet/>
      <dgm:spPr/>
      <dgm:t>
        <a:bodyPr/>
        <a:lstStyle/>
        <a:p>
          <a:endParaRPr lang="fr-FR"/>
        </a:p>
      </dgm:t>
    </dgm:pt>
    <dgm:pt modelId="{9705D37A-38F6-42E0-89C2-ECA125C23888}" type="sibTrans" cxnId="{DBC76875-BB97-49E0-9F4C-5DBCEB51657B}">
      <dgm:prSet/>
      <dgm:spPr/>
      <dgm:t>
        <a:bodyPr/>
        <a:lstStyle/>
        <a:p>
          <a:endParaRPr lang="fr-FR"/>
        </a:p>
      </dgm:t>
    </dgm:pt>
    <dgm:pt modelId="{6E822CC4-3A1F-42AA-A6A7-39E438E34B3B}">
      <dgm:prSet phldrT="[Texte]" custT="1"/>
      <dgm:spPr>
        <a:solidFill>
          <a:srgbClr val="FFFFFF"/>
        </a:solidFill>
        <a:ln>
          <a:solidFill>
            <a:schemeClr val="tx1"/>
          </a:solidFill>
        </a:ln>
      </dgm:spPr>
      <dgm:t>
        <a:bodyPr/>
        <a:lstStyle/>
        <a:p>
          <a:r>
            <a:rPr lang="fr-FR" sz="1200" dirty="0">
              <a:solidFill>
                <a:schemeClr val="tx1"/>
              </a:solidFill>
            </a:rPr>
            <a:t>Associations d’usagers</a:t>
          </a:r>
        </a:p>
      </dgm:t>
    </dgm:pt>
    <dgm:pt modelId="{48048B41-3D17-4760-A154-6CCB44559D3B}" type="parTrans" cxnId="{DEE062CE-F6D2-4A5C-BD81-68DD4655A842}">
      <dgm:prSet/>
      <dgm:spPr/>
      <dgm:t>
        <a:bodyPr/>
        <a:lstStyle/>
        <a:p>
          <a:endParaRPr lang="fr-FR"/>
        </a:p>
      </dgm:t>
    </dgm:pt>
    <dgm:pt modelId="{43938660-3AB4-4EE5-AB7E-2DFCE98FEE20}" type="sibTrans" cxnId="{DEE062CE-F6D2-4A5C-BD81-68DD4655A842}">
      <dgm:prSet/>
      <dgm:spPr/>
      <dgm:t>
        <a:bodyPr/>
        <a:lstStyle/>
        <a:p>
          <a:endParaRPr lang="fr-FR"/>
        </a:p>
      </dgm:t>
    </dgm:pt>
    <dgm:pt modelId="{3B2CC6EF-43B5-4D04-BF83-5A4CB3BB5463}">
      <dgm:prSet phldrT="[Texte]" custT="1"/>
      <dgm:spPr>
        <a:solidFill>
          <a:srgbClr val="FFFFFF"/>
        </a:solidFill>
        <a:ln>
          <a:solidFill>
            <a:schemeClr val="tx1"/>
          </a:solidFill>
        </a:ln>
      </dgm:spPr>
      <dgm:t>
        <a:bodyPr/>
        <a:lstStyle/>
        <a:p>
          <a:r>
            <a:rPr lang="fr-FR" sz="1200" dirty="0">
              <a:solidFill>
                <a:schemeClr val="tx1"/>
              </a:solidFill>
            </a:rPr>
            <a:t>Acteurs associatifs (festivals…)</a:t>
          </a:r>
        </a:p>
      </dgm:t>
    </dgm:pt>
    <dgm:pt modelId="{F403E93E-6675-4E0D-B825-72507235077E}" type="parTrans" cxnId="{16B4F99F-5739-47D3-AE17-D815EA4E60E2}">
      <dgm:prSet/>
      <dgm:spPr/>
      <dgm:t>
        <a:bodyPr/>
        <a:lstStyle/>
        <a:p>
          <a:endParaRPr lang="fr-FR"/>
        </a:p>
      </dgm:t>
    </dgm:pt>
    <dgm:pt modelId="{93D3E7B2-BB5C-48F2-9D5A-1D6A9A323633}" type="sibTrans" cxnId="{16B4F99F-5739-47D3-AE17-D815EA4E60E2}">
      <dgm:prSet/>
      <dgm:spPr/>
      <dgm:t>
        <a:bodyPr/>
        <a:lstStyle/>
        <a:p>
          <a:endParaRPr lang="fr-FR"/>
        </a:p>
      </dgm:t>
    </dgm:pt>
    <dgm:pt modelId="{072394E8-9D0E-844D-8B69-1F64C3BFAE28}">
      <dgm:prSet phldrT="[Texte]" custT="1"/>
      <dgm:spPr>
        <a:solidFill>
          <a:srgbClr val="FFFFFF"/>
        </a:solidFill>
        <a:ln>
          <a:solidFill>
            <a:schemeClr val="tx1"/>
          </a:solidFill>
        </a:ln>
      </dgm:spPr>
      <dgm:t>
        <a:bodyPr/>
        <a:lstStyle/>
        <a:p>
          <a:r>
            <a:rPr lang="fr-FR" sz="1200" dirty="0">
              <a:solidFill>
                <a:schemeClr val="tx1"/>
              </a:solidFill>
            </a:rPr>
            <a:t>Communes (budgets participatifs)</a:t>
          </a:r>
        </a:p>
      </dgm:t>
    </dgm:pt>
    <dgm:pt modelId="{D9F20FC0-4C27-CD4A-82B5-BFAD7489B62B}" type="parTrans" cxnId="{CF8A732A-47EA-E142-A760-F8EFA33A88C4}">
      <dgm:prSet/>
      <dgm:spPr/>
      <dgm:t>
        <a:bodyPr/>
        <a:lstStyle/>
        <a:p>
          <a:endParaRPr lang="fr-FR"/>
        </a:p>
      </dgm:t>
    </dgm:pt>
    <dgm:pt modelId="{520CF730-499A-9A46-91DF-2C6F144D7735}" type="sibTrans" cxnId="{CF8A732A-47EA-E142-A760-F8EFA33A88C4}">
      <dgm:prSet/>
      <dgm:spPr/>
      <dgm:t>
        <a:bodyPr/>
        <a:lstStyle/>
        <a:p>
          <a:endParaRPr lang="fr-FR"/>
        </a:p>
      </dgm:t>
    </dgm:pt>
    <dgm:pt modelId="{42C56DD6-2232-4949-98EF-DE62CBBBAC72}">
      <dgm:prSet phldrT="[Texte]" custT="1"/>
      <dgm:spPr>
        <a:solidFill>
          <a:srgbClr val="FFFFFF"/>
        </a:solidFill>
        <a:ln>
          <a:solidFill>
            <a:schemeClr val="tx1"/>
          </a:solidFill>
        </a:ln>
      </dgm:spPr>
      <dgm:t>
        <a:bodyPr/>
        <a:lstStyle/>
        <a:p>
          <a:r>
            <a:rPr lang="fr-FR" sz="1200" dirty="0">
              <a:solidFill>
                <a:schemeClr val="tx1"/>
              </a:solidFill>
            </a:rPr>
            <a:t>Commerçants</a:t>
          </a:r>
        </a:p>
      </dgm:t>
    </dgm:pt>
    <dgm:pt modelId="{78D9F28A-DB24-154B-922D-ACA0535867C2}" type="parTrans" cxnId="{917041EA-49E9-2C4D-9D6E-4E4B5B5F78BA}">
      <dgm:prSet/>
      <dgm:spPr/>
      <dgm:t>
        <a:bodyPr/>
        <a:lstStyle/>
        <a:p>
          <a:endParaRPr lang="fr-FR"/>
        </a:p>
      </dgm:t>
    </dgm:pt>
    <dgm:pt modelId="{B86347CB-BE02-7C42-ADA2-2307D861A770}" type="sibTrans" cxnId="{917041EA-49E9-2C4D-9D6E-4E4B5B5F78BA}">
      <dgm:prSet/>
      <dgm:spPr/>
      <dgm:t>
        <a:bodyPr/>
        <a:lstStyle/>
        <a:p>
          <a:endParaRPr lang="fr-FR"/>
        </a:p>
      </dgm:t>
    </dgm:pt>
    <dgm:pt modelId="{865A12E9-9CD2-4992-9217-C6B17D50511A}" type="pres">
      <dgm:prSet presAssocID="{00C1E1A5-B0A8-4CCA-938C-8562D780DE62}" presName="Name0" presStyleCnt="0">
        <dgm:presLayoutVars>
          <dgm:chMax val="1"/>
          <dgm:chPref val="1"/>
          <dgm:dir/>
          <dgm:animOne val="branch"/>
          <dgm:animLvl val="lvl"/>
        </dgm:presLayoutVars>
      </dgm:prSet>
      <dgm:spPr/>
    </dgm:pt>
    <dgm:pt modelId="{9BA2BB16-A8A2-49B4-9A05-9EA5550335C1}" type="pres">
      <dgm:prSet presAssocID="{57F9EF35-0685-40C8-8850-598B5E1BE7EB}" presName="singleCycle" presStyleCnt="0"/>
      <dgm:spPr/>
    </dgm:pt>
    <dgm:pt modelId="{DFBFA569-E54A-4A5F-A61B-59A93240706A}" type="pres">
      <dgm:prSet presAssocID="{57F9EF35-0685-40C8-8850-598B5E1BE7EB}" presName="singleCenter" presStyleLbl="node1" presStyleIdx="0" presStyleCnt="7" custLinFactNeighborX="13292" custLinFactNeighborY="32893">
        <dgm:presLayoutVars>
          <dgm:chMax val="7"/>
          <dgm:chPref val="7"/>
        </dgm:presLayoutVars>
      </dgm:prSet>
      <dgm:spPr/>
    </dgm:pt>
    <dgm:pt modelId="{A1171A93-37F7-494D-BB0C-4C31661A00D5}" type="pres">
      <dgm:prSet presAssocID="{7BDBA0F1-AD4D-452B-82E6-F7174A0B9B23}" presName="Name56" presStyleLbl="parChTrans1D2" presStyleIdx="0" presStyleCnt="6"/>
      <dgm:spPr/>
    </dgm:pt>
    <dgm:pt modelId="{2543D50F-57CF-43C8-8F4E-955E00BA2483}" type="pres">
      <dgm:prSet presAssocID="{912BC257-2663-4FCB-80E6-E9423232C6ED}" presName="text0" presStyleLbl="node1" presStyleIdx="1" presStyleCnt="7" custScaleX="142608" custScaleY="142608" custRadScaleRad="147229" custRadScaleInc="212626">
        <dgm:presLayoutVars>
          <dgm:bulletEnabled val="1"/>
        </dgm:presLayoutVars>
      </dgm:prSet>
      <dgm:spPr/>
    </dgm:pt>
    <dgm:pt modelId="{09BBA986-D4DF-4A8E-B8F2-AC95A8F29CA4}" type="pres">
      <dgm:prSet presAssocID="{420ACE9F-C5FD-497E-B359-E44C105D9C7E}" presName="Name56" presStyleLbl="parChTrans1D2" presStyleIdx="1" presStyleCnt="6"/>
      <dgm:spPr/>
    </dgm:pt>
    <dgm:pt modelId="{8CBDA1A4-8E29-4409-8C29-9293CDB1A636}" type="pres">
      <dgm:prSet presAssocID="{6CE7A1CC-2F99-457E-BBC7-117741D9B831}" presName="text0" presStyleLbl="node1" presStyleIdx="2" presStyleCnt="7" custScaleX="142608" custScaleY="136917" custRadScaleRad="73727" custRadScaleInc="-280084">
        <dgm:presLayoutVars>
          <dgm:bulletEnabled val="1"/>
        </dgm:presLayoutVars>
      </dgm:prSet>
      <dgm:spPr/>
    </dgm:pt>
    <dgm:pt modelId="{BC5E7DCA-C617-47E6-A531-A2A616BBB059}" type="pres">
      <dgm:prSet presAssocID="{48048B41-3D17-4760-A154-6CCB44559D3B}" presName="Name56" presStyleLbl="parChTrans1D2" presStyleIdx="2" presStyleCnt="6"/>
      <dgm:spPr/>
    </dgm:pt>
    <dgm:pt modelId="{CBEBA07E-81A7-4FC0-922C-F48060019B59}" type="pres">
      <dgm:prSet presAssocID="{6E822CC4-3A1F-42AA-A6A7-39E438E34B3B}" presName="text0" presStyleLbl="node1" presStyleIdx="3" presStyleCnt="7" custScaleX="142608" custScaleY="136917" custRadScaleRad="156273" custRadScaleInc="371022">
        <dgm:presLayoutVars>
          <dgm:bulletEnabled val="1"/>
        </dgm:presLayoutVars>
      </dgm:prSet>
      <dgm:spPr/>
    </dgm:pt>
    <dgm:pt modelId="{F9EA7FCE-7F5B-4338-9F55-3CB34A1B9777}" type="pres">
      <dgm:prSet presAssocID="{F403E93E-6675-4E0D-B825-72507235077E}" presName="Name56" presStyleLbl="parChTrans1D2" presStyleIdx="3" presStyleCnt="6"/>
      <dgm:spPr/>
    </dgm:pt>
    <dgm:pt modelId="{4E3CA565-EEB9-4F0B-838F-0CD6FD3B7E37}" type="pres">
      <dgm:prSet presAssocID="{3B2CC6EF-43B5-4D04-BF83-5A4CB3BB5463}" presName="text0" presStyleLbl="node1" presStyleIdx="4" presStyleCnt="7" custScaleX="142608" custScaleY="136917" custRadScaleRad="123620" custRadScaleInc="281577">
        <dgm:presLayoutVars>
          <dgm:bulletEnabled val="1"/>
        </dgm:presLayoutVars>
      </dgm:prSet>
      <dgm:spPr/>
    </dgm:pt>
    <dgm:pt modelId="{13FAC670-EE48-B144-83AB-88DE23C0E57A}" type="pres">
      <dgm:prSet presAssocID="{D9F20FC0-4C27-CD4A-82B5-BFAD7489B62B}" presName="Name56" presStyleLbl="parChTrans1D2" presStyleIdx="4" presStyleCnt="6"/>
      <dgm:spPr/>
    </dgm:pt>
    <dgm:pt modelId="{07DD5A8D-CA1B-584A-91CF-643A7AEA0CC4}" type="pres">
      <dgm:prSet presAssocID="{072394E8-9D0E-844D-8B69-1F64C3BFAE28}" presName="text0" presStyleLbl="node1" presStyleIdx="5" presStyleCnt="7" custScaleX="141081" custScaleY="136917" custRadScaleRad="84567" custRadScaleInc="527314">
        <dgm:presLayoutVars>
          <dgm:bulletEnabled val="1"/>
        </dgm:presLayoutVars>
      </dgm:prSet>
      <dgm:spPr/>
    </dgm:pt>
    <dgm:pt modelId="{4070A2FA-4362-D74A-8BC9-AA032CE36A9B}" type="pres">
      <dgm:prSet presAssocID="{78D9F28A-DB24-154B-922D-ACA0535867C2}" presName="Name56" presStyleLbl="parChTrans1D2" presStyleIdx="5" presStyleCnt="6"/>
      <dgm:spPr/>
    </dgm:pt>
    <dgm:pt modelId="{1CEE5B7D-001E-D44A-AA39-B054D3C05297}" type="pres">
      <dgm:prSet presAssocID="{42C56DD6-2232-4949-98EF-DE62CBBBAC72}" presName="text0" presStyleLbl="node1" presStyleIdx="6" presStyleCnt="7" custScaleX="141319" custScaleY="136917" custRadScaleRad="140551" custRadScaleInc="-4575">
        <dgm:presLayoutVars>
          <dgm:bulletEnabled val="1"/>
        </dgm:presLayoutVars>
      </dgm:prSet>
      <dgm:spPr/>
    </dgm:pt>
  </dgm:ptLst>
  <dgm:cxnLst>
    <dgm:cxn modelId="{32629207-D3D3-41D2-BF65-02E1B26F58FD}" type="presOf" srcId="{420ACE9F-C5FD-497E-B359-E44C105D9C7E}" destId="{09BBA986-D4DF-4A8E-B8F2-AC95A8F29CA4}" srcOrd="0" destOrd="0" presId="urn:microsoft.com/office/officeart/2008/layout/RadialCluster"/>
    <dgm:cxn modelId="{9430A107-3DE9-496A-98E9-29CEF3E9C460}" type="presOf" srcId="{F403E93E-6675-4E0D-B825-72507235077E}" destId="{F9EA7FCE-7F5B-4338-9F55-3CB34A1B9777}" srcOrd="0" destOrd="0" presId="urn:microsoft.com/office/officeart/2008/layout/RadialCluster"/>
    <dgm:cxn modelId="{2986F40A-18BC-42DD-9EA2-E0ECEF1D4B52}" srcId="{00C1E1A5-B0A8-4CCA-938C-8562D780DE62}" destId="{57F9EF35-0685-40C8-8850-598B5E1BE7EB}" srcOrd="0" destOrd="0" parTransId="{E6CD891E-7C30-4FC5-8F09-6AB3735C3E64}" sibTransId="{D027C49B-13DA-4A1D-A963-B12AADA3B145}"/>
    <dgm:cxn modelId="{CF8A732A-47EA-E142-A760-F8EFA33A88C4}" srcId="{57F9EF35-0685-40C8-8850-598B5E1BE7EB}" destId="{072394E8-9D0E-844D-8B69-1F64C3BFAE28}" srcOrd="4" destOrd="0" parTransId="{D9F20FC0-4C27-CD4A-82B5-BFAD7489B62B}" sibTransId="{520CF730-499A-9A46-91DF-2C6F144D7735}"/>
    <dgm:cxn modelId="{21ED9D2B-6A54-48B9-9587-19027F4E45D2}" type="presOf" srcId="{6E822CC4-3A1F-42AA-A6A7-39E438E34B3B}" destId="{CBEBA07E-81A7-4FC0-922C-F48060019B59}" srcOrd="0" destOrd="0" presId="urn:microsoft.com/office/officeart/2008/layout/RadialCluster"/>
    <dgm:cxn modelId="{CDBC7D3B-3592-461A-BBD4-7D1A728C8157}" type="presOf" srcId="{7BDBA0F1-AD4D-452B-82E6-F7174A0B9B23}" destId="{A1171A93-37F7-494D-BB0C-4C31661A00D5}" srcOrd="0" destOrd="0" presId="urn:microsoft.com/office/officeart/2008/layout/RadialCluster"/>
    <dgm:cxn modelId="{E6FC334C-F235-4886-AF6A-D999AE248231}" type="presOf" srcId="{6CE7A1CC-2F99-457E-BBC7-117741D9B831}" destId="{8CBDA1A4-8E29-4409-8C29-9293CDB1A636}" srcOrd="0" destOrd="0" presId="urn:microsoft.com/office/officeart/2008/layout/RadialCluster"/>
    <dgm:cxn modelId="{C5302965-7614-4700-BEFD-D751D7340D96}" type="presOf" srcId="{00C1E1A5-B0A8-4CCA-938C-8562D780DE62}" destId="{865A12E9-9CD2-4992-9217-C6B17D50511A}" srcOrd="0" destOrd="0" presId="urn:microsoft.com/office/officeart/2008/layout/RadialCluster"/>
    <dgm:cxn modelId="{3FA8A866-BBB2-BD47-98A0-5355D1C21F3D}" type="presOf" srcId="{42C56DD6-2232-4949-98EF-DE62CBBBAC72}" destId="{1CEE5B7D-001E-D44A-AA39-B054D3C05297}" srcOrd="0" destOrd="0" presId="urn:microsoft.com/office/officeart/2008/layout/RadialCluster"/>
    <dgm:cxn modelId="{91E79B6B-8588-2840-A9EF-CAEDB457164B}" type="presOf" srcId="{78D9F28A-DB24-154B-922D-ACA0535867C2}" destId="{4070A2FA-4362-D74A-8BC9-AA032CE36A9B}" srcOrd="0" destOrd="0" presId="urn:microsoft.com/office/officeart/2008/layout/RadialCluster"/>
    <dgm:cxn modelId="{DBC76875-BB97-49E0-9F4C-5DBCEB51657B}" srcId="{57F9EF35-0685-40C8-8850-598B5E1BE7EB}" destId="{6CE7A1CC-2F99-457E-BBC7-117741D9B831}" srcOrd="1" destOrd="0" parTransId="{420ACE9F-C5FD-497E-B359-E44C105D9C7E}" sibTransId="{9705D37A-38F6-42E0-89C2-ECA125C23888}"/>
    <dgm:cxn modelId="{094C4B77-3D12-427E-A0C3-5B272B95DCCB}" type="presOf" srcId="{48048B41-3D17-4760-A154-6CCB44559D3B}" destId="{BC5E7DCA-C617-47E6-A531-A2A616BBB059}" srcOrd="0" destOrd="0" presId="urn:microsoft.com/office/officeart/2008/layout/RadialCluster"/>
    <dgm:cxn modelId="{B005FB7B-3FEE-4808-9038-6E05906F1B53}" srcId="{57F9EF35-0685-40C8-8850-598B5E1BE7EB}" destId="{912BC257-2663-4FCB-80E6-E9423232C6ED}" srcOrd="0" destOrd="0" parTransId="{7BDBA0F1-AD4D-452B-82E6-F7174A0B9B23}" sibTransId="{2F99C37F-FBAE-4D33-9901-E16E1F138D93}"/>
    <dgm:cxn modelId="{BE6B9591-7761-495A-88F6-C1378A35717F}" type="presOf" srcId="{3B2CC6EF-43B5-4D04-BF83-5A4CB3BB5463}" destId="{4E3CA565-EEB9-4F0B-838F-0CD6FD3B7E37}" srcOrd="0" destOrd="0" presId="urn:microsoft.com/office/officeart/2008/layout/RadialCluster"/>
    <dgm:cxn modelId="{D6E7CF9C-4EA7-9842-AF75-7244C3EDA1DF}" type="presOf" srcId="{D9F20FC0-4C27-CD4A-82B5-BFAD7489B62B}" destId="{13FAC670-EE48-B144-83AB-88DE23C0E57A}" srcOrd="0" destOrd="0" presId="urn:microsoft.com/office/officeart/2008/layout/RadialCluster"/>
    <dgm:cxn modelId="{16B4F99F-5739-47D3-AE17-D815EA4E60E2}" srcId="{57F9EF35-0685-40C8-8850-598B5E1BE7EB}" destId="{3B2CC6EF-43B5-4D04-BF83-5A4CB3BB5463}" srcOrd="3" destOrd="0" parTransId="{F403E93E-6675-4E0D-B825-72507235077E}" sibTransId="{93D3E7B2-BB5C-48F2-9D5A-1D6A9A323633}"/>
    <dgm:cxn modelId="{F82D3DBF-84D9-4472-8EDC-6D0E72C27502}" type="presOf" srcId="{912BC257-2663-4FCB-80E6-E9423232C6ED}" destId="{2543D50F-57CF-43C8-8F4E-955E00BA2483}" srcOrd="0" destOrd="0" presId="urn:microsoft.com/office/officeart/2008/layout/RadialCluster"/>
    <dgm:cxn modelId="{153CD8C1-710F-431E-A4E7-C7AF62DCBFBF}" type="presOf" srcId="{57F9EF35-0685-40C8-8850-598B5E1BE7EB}" destId="{DFBFA569-E54A-4A5F-A61B-59A93240706A}" srcOrd="0" destOrd="0" presId="urn:microsoft.com/office/officeart/2008/layout/RadialCluster"/>
    <dgm:cxn modelId="{DEE062CE-F6D2-4A5C-BD81-68DD4655A842}" srcId="{57F9EF35-0685-40C8-8850-598B5E1BE7EB}" destId="{6E822CC4-3A1F-42AA-A6A7-39E438E34B3B}" srcOrd="2" destOrd="0" parTransId="{48048B41-3D17-4760-A154-6CCB44559D3B}" sibTransId="{43938660-3AB4-4EE5-AB7E-2DFCE98FEE20}"/>
    <dgm:cxn modelId="{18A57BD6-CD66-674C-B02C-8557A8122AFE}" type="presOf" srcId="{072394E8-9D0E-844D-8B69-1F64C3BFAE28}" destId="{07DD5A8D-CA1B-584A-91CF-643A7AEA0CC4}" srcOrd="0" destOrd="0" presId="urn:microsoft.com/office/officeart/2008/layout/RadialCluster"/>
    <dgm:cxn modelId="{917041EA-49E9-2C4D-9D6E-4E4B5B5F78BA}" srcId="{57F9EF35-0685-40C8-8850-598B5E1BE7EB}" destId="{42C56DD6-2232-4949-98EF-DE62CBBBAC72}" srcOrd="5" destOrd="0" parTransId="{78D9F28A-DB24-154B-922D-ACA0535867C2}" sibTransId="{B86347CB-BE02-7C42-ADA2-2307D861A770}"/>
    <dgm:cxn modelId="{ADD0AC4E-C5A3-40C4-9963-7E94CEB4E03A}" type="presParOf" srcId="{865A12E9-9CD2-4992-9217-C6B17D50511A}" destId="{9BA2BB16-A8A2-49B4-9A05-9EA5550335C1}" srcOrd="0" destOrd="0" presId="urn:microsoft.com/office/officeart/2008/layout/RadialCluster"/>
    <dgm:cxn modelId="{E5AB895D-A587-4E28-8513-F69721F3DE60}" type="presParOf" srcId="{9BA2BB16-A8A2-49B4-9A05-9EA5550335C1}" destId="{DFBFA569-E54A-4A5F-A61B-59A93240706A}" srcOrd="0" destOrd="0" presId="urn:microsoft.com/office/officeart/2008/layout/RadialCluster"/>
    <dgm:cxn modelId="{0C51AD82-4F73-4C81-B9E9-0E3239BDE607}" type="presParOf" srcId="{9BA2BB16-A8A2-49B4-9A05-9EA5550335C1}" destId="{A1171A93-37F7-494D-BB0C-4C31661A00D5}" srcOrd="1" destOrd="0" presId="urn:microsoft.com/office/officeart/2008/layout/RadialCluster"/>
    <dgm:cxn modelId="{0963F7B0-4AAF-4E55-B4A0-1F9B9DE1E699}" type="presParOf" srcId="{9BA2BB16-A8A2-49B4-9A05-9EA5550335C1}" destId="{2543D50F-57CF-43C8-8F4E-955E00BA2483}" srcOrd="2" destOrd="0" presId="urn:microsoft.com/office/officeart/2008/layout/RadialCluster"/>
    <dgm:cxn modelId="{81925C1D-9B6F-4CA5-B72A-D573948089ED}" type="presParOf" srcId="{9BA2BB16-A8A2-49B4-9A05-9EA5550335C1}" destId="{09BBA986-D4DF-4A8E-B8F2-AC95A8F29CA4}" srcOrd="3" destOrd="0" presId="urn:microsoft.com/office/officeart/2008/layout/RadialCluster"/>
    <dgm:cxn modelId="{B0283810-C0E8-496B-9212-68CB3F4E1890}" type="presParOf" srcId="{9BA2BB16-A8A2-49B4-9A05-9EA5550335C1}" destId="{8CBDA1A4-8E29-4409-8C29-9293CDB1A636}" srcOrd="4" destOrd="0" presId="urn:microsoft.com/office/officeart/2008/layout/RadialCluster"/>
    <dgm:cxn modelId="{C0F266CE-5283-40AC-8348-8FBCA289FD9C}" type="presParOf" srcId="{9BA2BB16-A8A2-49B4-9A05-9EA5550335C1}" destId="{BC5E7DCA-C617-47E6-A531-A2A616BBB059}" srcOrd="5" destOrd="0" presId="urn:microsoft.com/office/officeart/2008/layout/RadialCluster"/>
    <dgm:cxn modelId="{20307FCD-10E6-4010-AC97-F6DD958981EE}" type="presParOf" srcId="{9BA2BB16-A8A2-49B4-9A05-9EA5550335C1}" destId="{CBEBA07E-81A7-4FC0-922C-F48060019B59}" srcOrd="6" destOrd="0" presId="urn:microsoft.com/office/officeart/2008/layout/RadialCluster"/>
    <dgm:cxn modelId="{D9BF2A69-0FB2-495D-8CAA-BFBE1E1E1E89}" type="presParOf" srcId="{9BA2BB16-A8A2-49B4-9A05-9EA5550335C1}" destId="{F9EA7FCE-7F5B-4338-9F55-3CB34A1B9777}" srcOrd="7" destOrd="0" presId="urn:microsoft.com/office/officeart/2008/layout/RadialCluster"/>
    <dgm:cxn modelId="{3992EDF9-2978-43D1-A57F-F5C6C76502C2}" type="presParOf" srcId="{9BA2BB16-A8A2-49B4-9A05-9EA5550335C1}" destId="{4E3CA565-EEB9-4F0B-838F-0CD6FD3B7E37}" srcOrd="8" destOrd="0" presId="urn:microsoft.com/office/officeart/2008/layout/RadialCluster"/>
    <dgm:cxn modelId="{5092149D-4270-854C-8C89-4A0B5DBC3E1F}" type="presParOf" srcId="{9BA2BB16-A8A2-49B4-9A05-9EA5550335C1}" destId="{13FAC670-EE48-B144-83AB-88DE23C0E57A}" srcOrd="9" destOrd="0" presId="urn:microsoft.com/office/officeart/2008/layout/RadialCluster"/>
    <dgm:cxn modelId="{E2EDDE4A-15E3-0243-9494-CE9DA7314826}" type="presParOf" srcId="{9BA2BB16-A8A2-49B4-9A05-9EA5550335C1}" destId="{07DD5A8D-CA1B-584A-91CF-643A7AEA0CC4}" srcOrd="10" destOrd="0" presId="urn:microsoft.com/office/officeart/2008/layout/RadialCluster"/>
    <dgm:cxn modelId="{206EFD71-AAAF-C543-9F6A-472F2E0469B6}" type="presParOf" srcId="{9BA2BB16-A8A2-49B4-9A05-9EA5550335C1}" destId="{4070A2FA-4362-D74A-8BC9-AA032CE36A9B}" srcOrd="11" destOrd="0" presId="urn:microsoft.com/office/officeart/2008/layout/RadialCluster"/>
    <dgm:cxn modelId="{D430D22B-06DC-A14D-8CD4-4DE587642F61}" type="presParOf" srcId="{9BA2BB16-A8A2-49B4-9A05-9EA5550335C1}" destId="{1CEE5B7D-001E-D44A-AA39-B054D3C05297}"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8C59EA7B-013D-7A47-8395-86A38C146002}">
      <dgm:prSet phldrT="[Texte]" custT="1"/>
      <dgm:spPr>
        <a:solidFill>
          <a:srgbClr val="FFFFFF"/>
        </a:solidFill>
        <a:ln>
          <a:solidFill>
            <a:schemeClr val="accent4"/>
          </a:solidFill>
        </a:ln>
      </dgm:spPr>
      <dgm:t>
        <a:bodyPr/>
        <a:lstStyle/>
        <a:p>
          <a:r>
            <a:rPr lang="fr-FR" sz="1600" b="1" dirty="0">
              <a:solidFill>
                <a:schemeClr val="accent4"/>
              </a:solidFill>
            </a:rPr>
            <a:t>S’inscrire dans la gouvernance de l’eau à l’échelle des bassins</a:t>
          </a:r>
        </a:p>
      </dgm:t>
    </dgm:pt>
    <dgm:pt modelId="{7D38A958-8BCE-CB47-B014-5BCFEBEF8855}" type="parTrans" cxnId="{00D4CCC4-C4F8-A04A-8D8E-45C2997ABF65}">
      <dgm:prSet custT="1"/>
      <dgm:spPr>
        <a:ln>
          <a:solidFill>
            <a:schemeClr val="accent4"/>
          </a:solidFill>
        </a:ln>
      </dgm:spPr>
      <dgm:t>
        <a:bodyPr/>
        <a:lstStyle/>
        <a:p>
          <a:endParaRPr lang="fr-FR" sz="700" b="1"/>
        </a:p>
      </dgm:t>
    </dgm:pt>
    <dgm:pt modelId="{8A78B30C-FB8A-CE4D-A2D0-B70E419006D2}" type="sibTrans" cxnId="{00D4CCC4-C4F8-A04A-8D8E-45C2997ABF65}">
      <dgm:prSet/>
      <dgm:spPr/>
      <dgm:t>
        <a:bodyPr/>
        <a:lstStyle/>
        <a:p>
          <a:endParaRPr lang="fr-FR" sz="2400" b="1"/>
        </a:p>
      </dgm:t>
    </dgm:pt>
    <dgm:pt modelId="{9BD4A98E-FB37-419B-9B70-F71AD5827426}">
      <dgm:prSet phldrT="[Texte]" custT="1"/>
      <dgm:spPr>
        <a:solidFill>
          <a:srgbClr val="FFFFFF"/>
        </a:solidFill>
      </dgm:spPr>
      <dgm:t>
        <a:bodyPr/>
        <a:lstStyle/>
        <a:p>
          <a:r>
            <a:rPr lang="fr-FR" sz="1600" b="0" dirty="0"/>
            <a:t>Assurer la performance des services</a:t>
          </a:r>
        </a:p>
      </dgm:t>
    </dgm:pt>
    <dgm:pt modelId="{2AA15D9A-817B-4B80-87BB-E9A82929E8C5}" type="sibTrans" cxnId="{89AD788F-90F7-48A2-B238-F7B5AD71A93F}">
      <dgm:prSet/>
      <dgm:spPr/>
      <dgm:t>
        <a:bodyPr/>
        <a:lstStyle/>
        <a:p>
          <a:endParaRPr lang="fr-FR" sz="2400"/>
        </a:p>
      </dgm:t>
    </dgm:pt>
    <dgm:pt modelId="{A7627DD9-D529-412D-B6D2-BDFE74494B2A}" type="parTrans" cxnId="{89AD788F-90F7-48A2-B238-F7B5AD71A93F}">
      <dgm:prSet custT="1"/>
      <dgm:spPr>
        <a:ln>
          <a:solidFill>
            <a:schemeClr val="bg1"/>
          </a:solidFill>
        </a:ln>
      </dgm:spPr>
      <dgm:t>
        <a:bodyPr/>
        <a:lstStyle/>
        <a:p>
          <a:endParaRPr lang="fr-FR" sz="700"/>
        </a:p>
      </dgm:t>
    </dgm:pt>
    <dgm:pt modelId="{3A34C581-2995-BD4A-9401-872079F1F4C4}">
      <dgm:prSet phldrT="[Texte]" custT="1"/>
      <dgm:spPr>
        <a:solidFill>
          <a:srgbClr val="FFFFFF"/>
        </a:solidFill>
      </dgm:spPr>
      <dgm:t>
        <a:bodyPr/>
        <a:lstStyle/>
        <a:p>
          <a:r>
            <a:rPr lang="fr-FR" sz="1600" b="0" dirty="0"/>
            <a:t>Garantir l’accès à l’eau pour tous</a:t>
          </a:r>
        </a:p>
      </dgm:t>
    </dgm:pt>
    <dgm:pt modelId="{23232602-6500-E948-8C6B-FA9E21B9C66A}" type="sibTrans" cxnId="{91C9B656-38A8-CC4D-AA6B-B7C6A3086BF4}">
      <dgm:prSet/>
      <dgm:spPr/>
      <dgm:t>
        <a:bodyPr/>
        <a:lstStyle/>
        <a:p>
          <a:endParaRPr lang="fr-FR" sz="2400" b="1"/>
        </a:p>
      </dgm:t>
    </dgm:pt>
    <dgm:pt modelId="{10596028-17E4-3D4D-969F-03E7328364CA}" type="parTrans" cxnId="{91C9B656-38A8-CC4D-AA6B-B7C6A3086BF4}">
      <dgm:prSet custT="1"/>
      <dgm:spPr>
        <a:ln>
          <a:solidFill>
            <a:schemeClr val="bg1"/>
          </a:solidFill>
        </a:ln>
      </dgm:spPr>
      <dgm:t>
        <a:bodyPr/>
        <a:lstStyle/>
        <a:p>
          <a:endParaRPr lang="fr-FR" sz="700" b="1"/>
        </a:p>
      </dgm:t>
    </dgm:pt>
    <dgm:pt modelId="{09DD244D-EFB7-1940-9F21-F5E937440CA4}">
      <dgm:prSet phldrT="[Texte]" custT="1"/>
      <dgm:spPr>
        <a:solidFill>
          <a:srgbClr val="FFFFFF"/>
        </a:solidFill>
      </dgm:spPr>
      <dgm:t>
        <a:bodyPr/>
        <a:lstStyle/>
        <a:p>
          <a:r>
            <a:rPr lang="fr-FR" sz="1600" b="0" dirty="0"/>
            <a:t>Construire une stratégie de financement</a:t>
          </a:r>
        </a:p>
      </dgm:t>
    </dgm:pt>
    <dgm:pt modelId="{E3182CC4-DBDC-D44F-9002-C31813F51B74}" type="sibTrans" cxnId="{D42996DE-0368-3745-BC04-885137404FE5}">
      <dgm:prSet/>
      <dgm:spPr/>
      <dgm:t>
        <a:bodyPr/>
        <a:lstStyle/>
        <a:p>
          <a:endParaRPr lang="fr-FR" sz="2400" b="1"/>
        </a:p>
      </dgm:t>
    </dgm:pt>
    <dgm:pt modelId="{A604B976-0FDA-6245-89C3-FEEC1CBC1521}" type="parTrans" cxnId="{D42996DE-0368-3745-BC04-885137404FE5}">
      <dgm:prSet custT="1"/>
      <dgm:spPr>
        <a:ln>
          <a:solidFill>
            <a:schemeClr val="bg1"/>
          </a:solidFill>
        </a:ln>
      </dgm:spPr>
      <dgm:t>
        <a:bodyPr/>
        <a:lstStyle/>
        <a:p>
          <a:endParaRPr lang="fr-FR" sz="700" b="1"/>
        </a:p>
      </dgm:t>
    </dgm:pt>
    <dgm:pt modelId="{F19AD20C-350D-EC40-AF45-8936B27EEBA5}">
      <dgm:prSet phldrT="[Texte]" custT="1"/>
      <dgm:spPr>
        <a:solidFill>
          <a:schemeClr val="bg1"/>
        </a:solidFill>
      </dgm:spPr>
      <dgm:t>
        <a:bodyPr/>
        <a:lstStyle/>
        <a:p>
          <a:r>
            <a:rPr lang="fr-FR" sz="1400" b="1" dirty="0">
              <a:solidFill>
                <a:srgbClr val="FFFFFF"/>
              </a:solidFill>
            </a:rPr>
            <a:t>Autorité organisatrice du petit cycle de l’eau</a:t>
          </a:r>
        </a:p>
      </dgm:t>
    </dgm:pt>
    <dgm:pt modelId="{25608823-2116-4946-B30B-495A4ED01276}" type="sibTrans" cxnId="{6E1CA6B9-9E0A-4B40-B94B-59DA20D79F8A}">
      <dgm:prSet/>
      <dgm:spPr/>
      <dgm:t>
        <a:bodyPr/>
        <a:lstStyle/>
        <a:p>
          <a:endParaRPr lang="fr-FR" sz="2400" b="1"/>
        </a:p>
      </dgm:t>
    </dgm:pt>
    <dgm:pt modelId="{BB19AE56-0517-D947-ACF9-291862B42E93}" type="parTrans" cxnId="{6E1CA6B9-9E0A-4B40-B94B-59DA20D79F8A}">
      <dgm:prSet/>
      <dgm:spPr/>
      <dgm:t>
        <a:bodyPr/>
        <a:lstStyle/>
        <a:p>
          <a:endParaRPr lang="fr-FR" sz="2400"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custScaleX="136550" custScaleY="119327"/>
      <dgm:spPr/>
    </dgm:pt>
    <dgm:pt modelId="{BC6B628B-64BA-254E-BDEC-3FAF1245B760}" type="pres">
      <dgm:prSet presAssocID="{7D38A958-8BCE-CB47-B014-5BCFEBEF8855}" presName="Name9" presStyleLbl="parChTrans1D2" presStyleIdx="0" presStyleCnt="4"/>
      <dgm:spPr/>
    </dgm:pt>
    <dgm:pt modelId="{0F2930F6-973E-7249-AA09-9A3E77F6F0F1}" type="pres">
      <dgm:prSet presAssocID="{7D38A958-8BCE-CB47-B014-5BCFEBEF8855}" presName="connTx" presStyleLbl="parChTrans1D2" presStyleIdx="0" presStyleCnt="4"/>
      <dgm:spPr/>
    </dgm:pt>
    <dgm:pt modelId="{CEE3EA48-496C-0E48-9F9A-E2C957BD758A}" type="pres">
      <dgm:prSet presAssocID="{8C59EA7B-013D-7A47-8395-86A38C146002}" presName="node" presStyleLbl="node1" presStyleIdx="0" presStyleCnt="4" custScaleX="148767" custScaleY="116318" custRadScaleRad="103670" custRadScaleInc="28951">
        <dgm:presLayoutVars>
          <dgm:bulletEnabled val="1"/>
        </dgm:presLayoutVars>
      </dgm:prSet>
      <dgm:spPr/>
    </dgm:pt>
    <dgm:pt modelId="{525207AF-F7CA-9743-A37B-FF414A80C76D}" type="pres">
      <dgm:prSet presAssocID="{A604B976-0FDA-6245-89C3-FEEC1CBC1521}" presName="Name9" presStyleLbl="parChTrans1D2" presStyleIdx="1" presStyleCnt="4"/>
      <dgm:spPr/>
    </dgm:pt>
    <dgm:pt modelId="{0AB9BF66-DE4C-5044-86D9-F99A635358E8}" type="pres">
      <dgm:prSet presAssocID="{A604B976-0FDA-6245-89C3-FEEC1CBC1521}" presName="connTx" presStyleLbl="parChTrans1D2" presStyleIdx="1" presStyleCnt="4"/>
      <dgm:spPr/>
    </dgm:pt>
    <dgm:pt modelId="{05CCD048-C242-554B-91CF-6C283A59C37F}" type="pres">
      <dgm:prSet presAssocID="{09DD244D-EFB7-1940-9F21-F5E937440CA4}" presName="node" presStyleLbl="node1" presStyleIdx="1" presStyleCnt="4" custScaleX="139059" custScaleY="116318" custRadScaleRad="152067" custRadScaleInc="-16699">
        <dgm:presLayoutVars>
          <dgm:bulletEnabled val="1"/>
        </dgm:presLayoutVars>
      </dgm:prSet>
      <dgm:spPr/>
    </dgm:pt>
    <dgm:pt modelId="{DE00E51C-6A43-0548-94CD-A05A288D2CD8}" type="pres">
      <dgm:prSet presAssocID="{10596028-17E4-3D4D-969F-03E7328364CA}" presName="Name9" presStyleLbl="parChTrans1D2" presStyleIdx="2" presStyleCnt="4"/>
      <dgm:spPr/>
    </dgm:pt>
    <dgm:pt modelId="{34BAB0F0-8CB5-0144-8B29-436EC527DBA4}" type="pres">
      <dgm:prSet presAssocID="{10596028-17E4-3D4D-969F-03E7328364CA}" presName="connTx" presStyleLbl="parChTrans1D2" presStyleIdx="2" presStyleCnt="4"/>
      <dgm:spPr/>
    </dgm:pt>
    <dgm:pt modelId="{E2D31FC3-DB98-D54E-9266-BF58F8461BD9}" type="pres">
      <dgm:prSet presAssocID="{3A34C581-2995-BD4A-9401-872079F1F4C4}" presName="node" presStyleLbl="node1" presStyleIdx="2" presStyleCnt="4" custScaleX="120072" custScaleY="102818" custRadScaleRad="121846" custRadScaleInc="16685">
        <dgm:presLayoutVars>
          <dgm:bulletEnabled val="1"/>
        </dgm:presLayoutVars>
      </dgm:prSet>
      <dgm:spPr/>
    </dgm:pt>
    <dgm:pt modelId="{80BAA5B2-CC0A-4CBF-9002-8D0102DE7B6F}" type="pres">
      <dgm:prSet presAssocID="{A7627DD9-D529-412D-B6D2-BDFE74494B2A}" presName="Name9" presStyleLbl="parChTrans1D2" presStyleIdx="3" presStyleCnt="4"/>
      <dgm:spPr/>
    </dgm:pt>
    <dgm:pt modelId="{E10BEEAD-9C8D-43ED-AEDD-79E370D7AEB3}" type="pres">
      <dgm:prSet presAssocID="{A7627DD9-D529-412D-B6D2-BDFE74494B2A}" presName="connTx" presStyleLbl="parChTrans1D2" presStyleIdx="3" presStyleCnt="4"/>
      <dgm:spPr/>
    </dgm:pt>
    <dgm:pt modelId="{225BA321-E841-42C0-B201-8B9AA0B3974E}" type="pres">
      <dgm:prSet presAssocID="{9BD4A98E-FB37-419B-9B70-F71AD5827426}" presName="node" presStyleLbl="node1" presStyleIdx="3" presStyleCnt="4" custScaleX="136199" custScaleY="116318" custRadScaleRad="145463" custRadScaleInc="13857">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37453A0C-5490-453A-81C7-D005BEE1643B}" type="presOf" srcId="{A7627DD9-D529-412D-B6D2-BDFE74494B2A}" destId="{E10BEEAD-9C8D-43ED-AEDD-79E370D7AEB3}" srcOrd="1" destOrd="0" presId="urn:microsoft.com/office/officeart/2005/8/layout/radial1"/>
    <dgm:cxn modelId="{CD1A9F25-C38C-9B45-98A8-7F79DB761105}" type="presOf" srcId="{3A34C581-2995-BD4A-9401-872079F1F4C4}" destId="{E2D31FC3-DB98-D54E-9266-BF58F8461BD9}" srcOrd="0" destOrd="0" presId="urn:microsoft.com/office/officeart/2005/8/layout/radial1"/>
    <dgm:cxn modelId="{F85C2435-E61A-4923-B881-3858C52F5EEA}" type="presOf" srcId="{9BD4A98E-FB37-419B-9B70-F71AD5827426}" destId="{225BA321-E841-42C0-B201-8B9AA0B3974E}"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89AD788F-90F7-48A2-B238-F7B5AD71A93F}" srcId="{F19AD20C-350D-EC40-AF45-8936B27EEBA5}" destId="{9BD4A98E-FB37-419B-9B70-F71AD5827426}" srcOrd="3" destOrd="0" parTransId="{A7627DD9-D529-412D-B6D2-BDFE74494B2A}" sibTransId="{2AA15D9A-817B-4B80-87BB-E9A82929E8C5}"/>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5DB5FBB7-4001-483C-B348-A10678607ED1}" type="presOf" srcId="{A7627DD9-D529-412D-B6D2-BDFE74494B2A}" destId="{80BAA5B2-CC0A-4CBF-9002-8D0102DE7B6F}" srcOrd="0"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 modelId="{50BAAC7C-66E0-4994-B9EF-4512ED13E1F0}" type="presParOf" srcId="{53618190-B527-A64E-BC02-249BA0B25EA2}" destId="{80BAA5B2-CC0A-4CBF-9002-8D0102DE7B6F}" srcOrd="7" destOrd="0" presId="urn:microsoft.com/office/officeart/2005/8/layout/radial1"/>
    <dgm:cxn modelId="{4B13B20B-D322-4218-B8E7-2D37FB0580FB}" type="presParOf" srcId="{80BAA5B2-CC0A-4CBF-9002-8D0102DE7B6F}" destId="{E10BEEAD-9C8D-43ED-AEDD-79E370D7AEB3}" srcOrd="0" destOrd="0" presId="urn:microsoft.com/office/officeart/2005/8/layout/radial1"/>
    <dgm:cxn modelId="{111277E4-E9A3-4602-8405-3E0537AF37F1}" type="presParOf" srcId="{53618190-B527-A64E-BC02-249BA0B25EA2}" destId="{225BA321-E841-42C0-B201-8B9AA0B3974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F62554-997C-4041-B39F-882DC3F0101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r-FR"/>
        </a:p>
      </dgm:t>
    </dgm:pt>
    <dgm:pt modelId="{6F1AB3AD-E52A-4640-9471-576966E65839}">
      <dgm:prSet phldrT="[Texte]" custT="1"/>
      <dgm:spPr>
        <a:solidFill>
          <a:schemeClr val="tx1"/>
        </a:solidFill>
        <a:ln>
          <a:solidFill>
            <a:schemeClr val="tx1"/>
          </a:solidFill>
        </a:ln>
      </dgm:spPr>
      <dgm:t>
        <a:bodyPr/>
        <a:lstStyle/>
        <a:p>
          <a:r>
            <a:rPr lang="fr-FR" sz="1600" dirty="0">
              <a:solidFill>
                <a:srgbClr val="FFFFFF"/>
              </a:solidFill>
            </a:rPr>
            <a:t>Comité de bassin</a:t>
          </a:r>
        </a:p>
      </dgm:t>
    </dgm:pt>
    <dgm:pt modelId="{1CD922EF-8457-4EF8-8F5A-A5611C65BFCE}" type="parTrans" cxnId="{EE1157E3-0A81-4264-A683-AAE681D58A54}">
      <dgm:prSet/>
      <dgm:spPr/>
      <dgm:t>
        <a:bodyPr/>
        <a:lstStyle/>
        <a:p>
          <a:endParaRPr lang="fr-FR"/>
        </a:p>
      </dgm:t>
    </dgm:pt>
    <dgm:pt modelId="{A3965D94-2E68-4951-9BD2-47181A07950E}" type="sibTrans" cxnId="{EE1157E3-0A81-4264-A683-AAE681D58A54}">
      <dgm:prSet/>
      <dgm:spPr/>
      <dgm:t>
        <a:bodyPr/>
        <a:lstStyle/>
        <a:p>
          <a:endParaRPr lang="fr-FR"/>
        </a:p>
      </dgm:t>
    </dgm:pt>
    <dgm:pt modelId="{EA5EA508-8E20-4D43-A10F-7FBBA5607F3E}">
      <dgm:prSet phldrT="[Texte]"/>
      <dgm:spPr>
        <a:noFill/>
        <a:ln>
          <a:solidFill>
            <a:schemeClr val="tx1"/>
          </a:solidFill>
        </a:ln>
      </dgm:spPr>
      <dgm:t>
        <a:bodyPr/>
        <a:lstStyle/>
        <a:p>
          <a:r>
            <a:rPr lang="fr-FR" b="1" dirty="0">
              <a:solidFill>
                <a:schemeClr val="bg2"/>
              </a:solidFill>
            </a:rPr>
            <a:t>Elus</a:t>
          </a:r>
        </a:p>
        <a:p>
          <a:r>
            <a:rPr lang="fr-FR" b="1">
              <a:solidFill>
                <a:schemeClr val="bg2"/>
              </a:solidFill>
            </a:rPr>
            <a:t>(40%)</a:t>
          </a:r>
          <a:endParaRPr lang="fr-FR" b="1" dirty="0">
            <a:solidFill>
              <a:schemeClr val="bg2"/>
            </a:solidFill>
          </a:endParaRPr>
        </a:p>
      </dgm:t>
    </dgm:pt>
    <dgm:pt modelId="{8AB1A4F6-2A71-4565-839E-A831D774918E}" type="parTrans" cxnId="{BBA18E35-5779-4974-B9D9-326749E314A6}">
      <dgm:prSet/>
      <dgm:spPr/>
      <dgm:t>
        <a:bodyPr/>
        <a:lstStyle/>
        <a:p>
          <a:endParaRPr lang="fr-FR"/>
        </a:p>
      </dgm:t>
    </dgm:pt>
    <dgm:pt modelId="{19193DD3-3848-4EFA-ACAA-FDF975740803}" type="sibTrans" cxnId="{BBA18E35-5779-4974-B9D9-326749E314A6}">
      <dgm:prSet/>
      <dgm:spPr/>
      <dgm:t>
        <a:bodyPr/>
        <a:lstStyle/>
        <a:p>
          <a:endParaRPr lang="fr-FR"/>
        </a:p>
      </dgm:t>
    </dgm:pt>
    <dgm:pt modelId="{6FC61F35-8AB9-4F25-AA10-08112FA8210B}">
      <dgm:prSet phldrT="[Texte]"/>
      <dgm:spPr>
        <a:solidFill>
          <a:srgbClr val="FFFFFF"/>
        </a:solidFill>
        <a:ln>
          <a:solidFill>
            <a:schemeClr val="tx1"/>
          </a:solidFill>
        </a:ln>
      </dgm:spPr>
      <dgm:t>
        <a:bodyPr/>
        <a:lstStyle/>
        <a:p>
          <a:r>
            <a:rPr lang="fr-FR" b="1" dirty="0">
              <a:solidFill>
                <a:schemeClr val="bg2"/>
              </a:solidFill>
            </a:rPr>
            <a:t>Usagers économiques (20%)</a:t>
          </a:r>
        </a:p>
      </dgm:t>
    </dgm:pt>
    <dgm:pt modelId="{B8B0C8F8-450C-48AE-8521-515B286DDCB1}" type="parTrans" cxnId="{622FDF61-563C-4FB0-A44B-FA456C0DE3CB}">
      <dgm:prSet/>
      <dgm:spPr/>
      <dgm:t>
        <a:bodyPr/>
        <a:lstStyle/>
        <a:p>
          <a:endParaRPr lang="fr-FR"/>
        </a:p>
      </dgm:t>
    </dgm:pt>
    <dgm:pt modelId="{A6C8D487-175D-4C41-B47F-6CC1BEA25E38}" type="sibTrans" cxnId="{622FDF61-563C-4FB0-A44B-FA456C0DE3CB}">
      <dgm:prSet/>
      <dgm:spPr/>
      <dgm:t>
        <a:bodyPr/>
        <a:lstStyle/>
        <a:p>
          <a:endParaRPr lang="fr-FR"/>
        </a:p>
      </dgm:t>
    </dgm:pt>
    <dgm:pt modelId="{7FDD2FD8-8520-41ED-945D-16A08D478525}">
      <dgm:prSet phldrT="[Texte]"/>
      <dgm:spPr>
        <a:solidFill>
          <a:srgbClr val="FFFFFF"/>
        </a:solidFill>
        <a:ln>
          <a:solidFill>
            <a:schemeClr val="tx1"/>
          </a:solidFill>
        </a:ln>
      </dgm:spPr>
      <dgm:t>
        <a:bodyPr/>
        <a:lstStyle/>
        <a:p>
          <a:r>
            <a:rPr lang="fr-FR" b="1" dirty="0">
              <a:solidFill>
                <a:schemeClr val="bg2"/>
              </a:solidFill>
            </a:rPr>
            <a:t>Etat</a:t>
          </a:r>
        </a:p>
        <a:p>
          <a:r>
            <a:rPr lang="fr-FR" b="1" dirty="0">
              <a:solidFill>
                <a:schemeClr val="bg2"/>
              </a:solidFill>
            </a:rPr>
            <a:t>(20%)</a:t>
          </a:r>
        </a:p>
      </dgm:t>
    </dgm:pt>
    <dgm:pt modelId="{4BA7E3B8-AF4B-456F-BC42-BDD50695E36B}" type="parTrans" cxnId="{179CEE0A-A6BF-4E74-B1EC-F85B3537141A}">
      <dgm:prSet/>
      <dgm:spPr/>
      <dgm:t>
        <a:bodyPr/>
        <a:lstStyle/>
        <a:p>
          <a:endParaRPr lang="fr-FR"/>
        </a:p>
      </dgm:t>
    </dgm:pt>
    <dgm:pt modelId="{286A19DE-DD98-43B0-984E-D0977BEC43C8}" type="sibTrans" cxnId="{179CEE0A-A6BF-4E74-B1EC-F85B3537141A}">
      <dgm:prSet/>
      <dgm:spPr/>
      <dgm:t>
        <a:bodyPr/>
        <a:lstStyle/>
        <a:p>
          <a:endParaRPr lang="fr-FR"/>
        </a:p>
      </dgm:t>
    </dgm:pt>
    <dgm:pt modelId="{C744F7D9-13DE-4AA2-ACE9-D6C77E6C29F0}">
      <dgm:prSet phldrT="[Texte]"/>
      <dgm:spPr>
        <a:solidFill>
          <a:srgbClr val="FFFFFF"/>
        </a:solidFill>
        <a:ln>
          <a:solidFill>
            <a:schemeClr val="tx1"/>
          </a:solidFill>
        </a:ln>
      </dgm:spPr>
      <dgm:t>
        <a:bodyPr/>
        <a:lstStyle/>
        <a:p>
          <a:endParaRPr lang="fr-FR" b="1" dirty="0">
            <a:solidFill>
              <a:schemeClr val="bg2"/>
            </a:solidFill>
          </a:endParaRPr>
        </a:p>
        <a:p>
          <a:r>
            <a:rPr lang="fr-FR" b="1" dirty="0">
              <a:solidFill>
                <a:schemeClr val="bg2"/>
              </a:solidFill>
            </a:rPr>
            <a:t>Usagers non économiques</a:t>
          </a:r>
        </a:p>
        <a:p>
          <a:r>
            <a:rPr lang="fr-FR" b="1" dirty="0">
              <a:solidFill>
                <a:schemeClr val="bg2"/>
              </a:solidFill>
            </a:rPr>
            <a:t>(20%)</a:t>
          </a:r>
        </a:p>
      </dgm:t>
    </dgm:pt>
    <dgm:pt modelId="{17460500-7847-487B-A0FC-151A53C404C6}" type="sibTrans" cxnId="{705E2983-C5B2-4CFE-9E6B-5C63F6D85660}">
      <dgm:prSet/>
      <dgm:spPr/>
      <dgm:t>
        <a:bodyPr/>
        <a:lstStyle/>
        <a:p>
          <a:endParaRPr lang="fr-FR"/>
        </a:p>
      </dgm:t>
    </dgm:pt>
    <dgm:pt modelId="{38852557-F01D-4DAC-80A2-5DB915108C65}" type="parTrans" cxnId="{705E2983-C5B2-4CFE-9E6B-5C63F6D85660}">
      <dgm:prSet/>
      <dgm:spPr/>
      <dgm:t>
        <a:bodyPr/>
        <a:lstStyle/>
        <a:p>
          <a:endParaRPr lang="fr-FR"/>
        </a:p>
      </dgm:t>
    </dgm:pt>
    <dgm:pt modelId="{908BB0A6-AED4-487E-B719-69ECD10FB225}" type="pres">
      <dgm:prSet presAssocID="{91F62554-997C-4041-B39F-882DC3F0101F}" presName="diagram" presStyleCnt="0">
        <dgm:presLayoutVars>
          <dgm:chMax val="1"/>
          <dgm:dir/>
          <dgm:animLvl val="ctr"/>
          <dgm:resizeHandles val="exact"/>
        </dgm:presLayoutVars>
      </dgm:prSet>
      <dgm:spPr/>
    </dgm:pt>
    <dgm:pt modelId="{4DBD9836-6979-409E-9C81-B735FBAE3784}" type="pres">
      <dgm:prSet presAssocID="{91F62554-997C-4041-B39F-882DC3F0101F}" presName="matrix" presStyleCnt="0"/>
      <dgm:spPr/>
    </dgm:pt>
    <dgm:pt modelId="{25FFB8FA-52F0-4ED0-8DAD-710BD89D09AA}" type="pres">
      <dgm:prSet presAssocID="{91F62554-997C-4041-B39F-882DC3F0101F}" presName="tile1" presStyleLbl="node1" presStyleIdx="0" presStyleCnt="4"/>
      <dgm:spPr/>
    </dgm:pt>
    <dgm:pt modelId="{3881B44E-1A1C-4DBF-8771-D7DCD02E652A}" type="pres">
      <dgm:prSet presAssocID="{91F62554-997C-4041-B39F-882DC3F0101F}" presName="tile1text" presStyleLbl="node1" presStyleIdx="0" presStyleCnt="4">
        <dgm:presLayoutVars>
          <dgm:chMax val="0"/>
          <dgm:chPref val="0"/>
          <dgm:bulletEnabled val="1"/>
        </dgm:presLayoutVars>
      </dgm:prSet>
      <dgm:spPr/>
    </dgm:pt>
    <dgm:pt modelId="{8F043879-D985-496C-83D0-F8FEB77E935D}" type="pres">
      <dgm:prSet presAssocID="{91F62554-997C-4041-B39F-882DC3F0101F}" presName="tile2" presStyleLbl="node1" presStyleIdx="1" presStyleCnt="4"/>
      <dgm:spPr/>
    </dgm:pt>
    <dgm:pt modelId="{8A23E32C-983D-45E8-A76A-8EDE76D4F324}" type="pres">
      <dgm:prSet presAssocID="{91F62554-997C-4041-B39F-882DC3F0101F}" presName="tile2text" presStyleLbl="node1" presStyleIdx="1" presStyleCnt="4">
        <dgm:presLayoutVars>
          <dgm:chMax val="0"/>
          <dgm:chPref val="0"/>
          <dgm:bulletEnabled val="1"/>
        </dgm:presLayoutVars>
      </dgm:prSet>
      <dgm:spPr/>
    </dgm:pt>
    <dgm:pt modelId="{CBBD7E3C-866B-4FAE-B052-D84B5DA04990}" type="pres">
      <dgm:prSet presAssocID="{91F62554-997C-4041-B39F-882DC3F0101F}" presName="tile3" presStyleLbl="node1" presStyleIdx="2" presStyleCnt="4"/>
      <dgm:spPr/>
    </dgm:pt>
    <dgm:pt modelId="{0D136BC4-3B64-4A55-91BD-6BE68EF146F1}" type="pres">
      <dgm:prSet presAssocID="{91F62554-997C-4041-B39F-882DC3F0101F}" presName="tile3text" presStyleLbl="node1" presStyleIdx="2" presStyleCnt="4">
        <dgm:presLayoutVars>
          <dgm:chMax val="0"/>
          <dgm:chPref val="0"/>
          <dgm:bulletEnabled val="1"/>
        </dgm:presLayoutVars>
      </dgm:prSet>
      <dgm:spPr/>
    </dgm:pt>
    <dgm:pt modelId="{6FF802BA-8D14-4602-B75E-9E946948E2F7}" type="pres">
      <dgm:prSet presAssocID="{91F62554-997C-4041-B39F-882DC3F0101F}" presName="tile4" presStyleLbl="node1" presStyleIdx="3" presStyleCnt="4" custLinFactNeighborX="8750" custLinFactNeighborY="50252"/>
      <dgm:spPr/>
    </dgm:pt>
    <dgm:pt modelId="{589CE0C1-82E1-4254-A180-F6206C9654BE}" type="pres">
      <dgm:prSet presAssocID="{91F62554-997C-4041-B39F-882DC3F0101F}" presName="tile4text" presStyleLbl="node1" presStyleIdx="3" presStyleCnt="4">
        <dgm:presLayoutVars>
          <dgm:chMax val="0"/>
          <dgm:chPref val="0"/>
          <dgm:bulletEnabled val="1"/>
        </dgm:presLayoutVars>
      </dgm:prSet>
      <dgm:spPr/>
    </dgm:pt>
    <dgm:pt modelId="{B11CDE6D-6369-4628-928B-B2026F7A4B66}" type="pres">
      <dgm:prSet presAssocID="{91F62554-997C-4041-B39F-882DC3F0101F}" presName="centerTile" presStyleLbl="fgShp" presStyleIdx="0" presStyleCnt="1" custScaleX="122490" custScaleY="122490">
        <dgm:presLayoutVars>
          <dgm:chMax val="0"/>
          <dgm:chPref val="0"/>
        </dgm:presLayoutVars>
      </dgm:prSet>
      <dgm:spPr/>
    </dgm:pt>
  </dgm:ptLst>
  <dgm:cxnLst>
    <dgm:cxn modelId="{179CEE0A-A6BF-4E74-B1EC-F85B3537141A}" srcId="{6F1AB3AD-E52A-4640-9471-576966E65839}" destId="{7FDD2FD8-8520-41ED-945D-16A08D478525}" srcOrd="3" destOrd="0" parTransId="{4BA7E3B8-AF4B-456F-BC42-BDD50695E36B}" sibTransId="{286A19DE-DD98-43B0-984E-D0977BEC43C8}"/>
    <dgm:cxn modelId="{BBA18E35-5779-4974-B9D9-326749E314A6}" srcId="{6F1AB3AD-E52A-4640-9471-576966E65839}" destId="{EA5EA508-8E20-4D43-A10F-7FBBA5607F3E}" srcOrd="0" destOrd="0" parTransId="{8AB1A4F6-2A71-4565-839E-A831D774918E}" sibTransId="{19193DD3-3848-4EFA-ACAA-FDF975740803}"/>
    <dgm:cxn modelId="{4D555C37-B3D3-4159-B9A3-42B6FC3D4A38}" type="presOf" srcId="{6F1AB3AD-E52A-4640-9471-576966E65839}" destId="{B11CDE6D-6369-4628-928B-B2026F7A4B66}" srcOrd="0" destOrd="0" presId="urn:microsoft.com/office/officeart/2005/8/layout/matrix1"/>
    <dgm:cxn modelId="{7B665A43-8BB1-4F56-A7B9-DBF17956CBC7}" type="presOf" srcId="{7FDD2FD8-8520-41ED-945D-16A08D478525}" destId="{589CE0C1-82E1-4254-A180-F6206C9654BE}" srcOrd="1" destOrd="0" presId="urn:microsoft.com/office/officeart/2005/8/layout/matrix1"/>
    <dgm:cxn modelId="{622FDF61-563C-4FB0-A44B-FA456C0DE3CB}" srcId="{6F1AB3AD-E52A-4640-9471-576966E65839}" destId="{6FC61F35-8AB9-4F25-AA10-08112FA8210B}" srcOrd="2" destOrd="0" parTransId="{B8B0C8F8-450C-48AE-8521-515B286DDCB1}" sibTransId="{A6C8D487-175D-4C41-B47F-6CC1BEA25E38}"/>
    <dgm:cxn modelId="{E62AD576-14AF-402A-AE62-BA9FCC4F3389}" type="presOf" srcId="{7FDD2FD8-8520-41ED-945D-16A08D478525}" destId="{6FF802BA-8D14-4602-B75E-9E946948E2F7}" srcOrd="0" destOrd="0" presId="urn:microsoft.com/office/officeart/2005/8/layout/matrix1"/>
    <dgm:cxn modelId="{36883378-9EA3-415E-AD04-BC64E7A82D4D}" type="presOf" srcId="{6FC61F35-8AB9-4F25-AA10-08112FA8210B}" destId="{0D136BC4-3B64-4A55-91BD-6BE68EF146F1}" srcOrd="1" destOrd="0" presId="urn:microsoft.com/office/officeart/2005/8/layout/matrix1"/>
    <dgm:cxn modelId="{79B9C581-403F-4E08-8038-80E19E9D9055}" type="presOf" srcId="{6FC61F35-8AB9-4F25-AA10-08112FA8210B}" destId="{CBBD7E3C-866B-4FAE-B052-D84B5DA04990}" srcOrd="0" destOrd="0" presId="urn:microsoft.com/office/officeart/2005/8/layout/matrix1"/>
    <dgm:cxn modelId="{AD504582-7BB5-4D50-A8FB-A1B0D3F5C2DA}" type="presOf" srcId="{C744F7D9-13DE-4AA2-ACE9-D6C77E6C29F0}" destId="{8F043879-D985-496C-83D0-F8FEB77E935D}" srcOrd="0" destOrd="0" presId="urn:microsoft.com/office/officeart/2005/8/layout/matrix1"/>
    <dgm:cxn modelId="{705E2983-C5B2-4CFE-9E6B-5C63F6D85660}" srcId="{6F1AB3AD-E52A-4640-9471-576966E65839}" destId="{C744F7D9-13DE-4AA2-ACE9-D6C77E6C29F0}" srcOrd="1" destOrd="0" parTransId="{38852557-F01D-4DAC-80A2-5DB915108C65}" sibTransId="{17460500-7847-487B-A0FC-151A53C404C6}"/>
    <dgm:cxn modelId="{F806D4B0-E069-4C9F-8B25-DC80A8AFB7F4}" type="presOf" srcId="{C744F7D9-13DE-4AA2-ACE9-D6C77E6C29F0}" destId="{8A23E32C-983D-45E8-A76A-8EDE76D4F324}" srcOrd="1" destOrd="0" presId="urn:microsoft.com/office/officeart/2005/8/layout/matrix1"/>
    <dgm:cxn modelId="{368129D6-C681-4CEB-9EB9-B069113C35F6}" type="presOf" srcId="{EA5EA508-8E20-4D43-A10F-7FBBA5607F3E}" destId="{25FFB8FA-52F0-4ED0-8DAD-710BD89D09AA}" srcOrd="0" destOrd="0" presId="urn:microsoft.com/office/officeart/2005/8/layout/matrix1"/>
    <dgm:cxn modelId="{EE1157E3-0A81-4264-A683-AAE681D58A54}" srcId="{91F62554-997C-4041-B39F-882DC3F0101F}" destId="{6F1AB3AD-E52A-4640-9471-576966E65839}" srcOrd="0" destOrd="0" parTransId="{1CD922EF-8457-4EF8-8F5A-A5611C65BFCE}" sibTransId="{A3965D94-2E68-4951-9BD2-47181A07950E}"/>
    <dgm:cxn modelId="{AB9481F0-691E-4F76-90AE-94A58B9AB2EF}" type="presOf" srcId="{91F62554-997C-4041-B39F-882DC3F0101F}" destId="{908BB0A6-AED4-487E-B719-69ECD10FB225}" srcOrd="0" destOrd="0" presId="urn:microsoft.com/office/officeart/2005/8/layout/matrix1"/>
    <dgm:cxn modelId="{B1B18BF1-7C35-48E9-95EE-364C1308FC3D}" type="presOf" srcId="{EA5EA508-8E20-4D43-A10F-7FBBA5607F3E}" destId="{3881B44E-1A1C-4DBF-8771-D7DCD02E652A}" srcOrd="1" destOrd="0" presId="urn:microsoft.com/office/officeart/2005/8/layout/matrix1"/>
    <dgm:cxn modelId="{A5C806AA-B6F6-4FC6-8A4C-0C63534A0197}" type="presParOf" srcId="{908BB0A6-AED4-487E-B719-69ECD10FB225}" destId="{4DBD9836-6979-409E-9C81-B735FBAE3784}" srcOrd="0" destOrd="0" presId="urn:microsoft.com/office/officeart/2005/8/layout/matrix1"/>
    <dgm:cxn modelId="{95A7C761-3F1D-4584-B479-A42E747B4DBC}" type="presParOf" srcId="{4DBD9836-6979-409E-9C81-B735FBAE3784}" destId="{25FFB8FA-52F0-4ED0-8DAD-710BD89D09AA}" srcOrd="0" destOrd="0" presId="urn:microsoft.com/office/officeart/2005/8/layout/matrix1"/>
    <dgm:cxn modelId="{B4469AEE-A1F4-4010-BAE5-65AFF40D0522}" type="presParOf" srcId="{4DBD9836-6979-409E-9C81-B735FBAE3784}" destId="{3881B44E-1A1C-4DBF-8771-D7DCD02E652A}" srcOrd="1" destOrd="0" presId="urn:microsoft.com/office/officeart/2005/8/layout/matrix1"/>
    <dgm:cxn modelId="{7F398B73-F003-4CE4-9534-1DDE13D40388}" type="presParOf" srcId="{4DBD9836-6979-409E-9C81-B735FBAE3784}" destId="{8F043879-D985-496C-83D0-F8FEB77E935D}" srcOrd="2" destOrd="0" presId="urn:microsoft.com/office/officeart/2005/8/layout/matrix1"/>
    <dgm:cxn modelId="{336DD032-E022-4198-82E8-DD28BAA2B0CE}" type="presParOf" srcId="{4DBD9836-6979-409E-9C81-B735FBAE3784}" destId="{8A23E32C-983D-45E8-A76A-8EDE76D4F324}" srcOrd="3" destOrd="0" presId="urn:microsoft.com/office/officeart/2005/8/layout/matrix1"/>
    <dgm:cxn modelId="{FCAB156E-A0C2-4EF1-98CE-83650D4D0EBF}" type="presParOf" srcId="{4DBD9836-6979-409E-9C81-B735FBAE3784}" destId="{CBBD7E3C-866B-4FAE-B052-D84B5DA04990}" srcOrd="4" destOrd="0" presId="urn:microsoft.com/office/officeart/2005/8/layout/matrix1"/>
    <dgm:cxn modelId="{900AB6C8-6192-4865-8CA6-8BDD6A939CB7}" type="presParOf" srcId="{4DBD9836-6979-409E-9C81-B735FBAE3784}" destId="{0D136BC4-3B64-4A55-91BD-6BE68EF146F1}" srcOrd="5" destOrd="0" presId="urn:microsoft.com/office/officeart/2005/8/layout/matrix1"/>
    <dgm:cxn modelId="{30AE3ADF-1B22-41CD-98FA-EC6ACC4679AD}" type="presParOf" srcId="{4DBD9836-6979-409E-9C81-B735FBAE3784}" destId="{6FF802BA-8D14-4602-B75E-9E946948E2F7}" srcOrd="6" destOrd="0" presId="urn:microsoft.com/office/officeart/2005/8/layout/matrix1"/>
    <dgm:cxn modelId="{B660AA11-7FB3-4063-8680-77A0CA56B3A2}" type="presParOf" srcId="{4DBD9836-6979-409E-9C81-B735FBAE3784}" destId="{589CE0C1-82E1-4254-A180-F6206C9654BE}" srcOrd="7" destOrd="0" presId="urn:microsoft.com/office/officeart/2005/8/layout/matrix1"/>
    <dgm:cxn modelId="{58155952-CC1C-4D58-90FB-23C2BFD9F6CA}" type="presParOf" srcId="{908BB0A6-AED4-487E-B719-69ECD10FB225}" destId="{B11CDE6D-6369-4628-928B-B2026F7A4B66}" srcOrd="1" destOrd="0" presId="urn:microsoft.com/office/officeart/2005/8/layout/matrix1"/>
  </dgm:cxnLst>
  <dgm:bg>
    <a:solidFill>
      <a:srgbClr val="FFFFFF"/>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8C59EA7B-013D-7A47-8395-86A38C146002}">
      <dgm:prSet phldrT="[Texte]" custT="1"/>
      <dgm:spPr>
        <a:solidFill>
          <a:srgbClr val="FFFFFF"/>
        </a:solidFill>
        <a:ln>
          <a:solidFill>
            <a:schemeClr val="bg1"/>
          </a:solidFill>
        </a:ln>
      </dgm:spPr>
      <dgm:t>
        <a:bodyPr/>
        <a:lstStyle/>
        <a:p>
          <a:r>
            <a:rPr lang="fr-FR" sz="1600" b="0" dirty="0">
              <a:solidFill>
                <a:schemeClr val="bg1"/>
              </a:solidFill>
            </a:rPr>
            <a:t>S’inscrire dans la gouvernance de l’eau à l’échelle des bassins</a:t>
          </a:r>
        </a:p>
      </dgm:t>
    </dgm:pt>
    <dgm:pt modelId="{7D38A958-8BCE-CB47-B014-5BCFEBEF8855}" type="parTrans" cxnId="{00D4CCC4-C4F8-A04A-8D8E-45C2997ABF65}">
      <dgm:prSet custT="1"/>
      <dgm:spPr>
        <a:ln>
          <a:solidFill>
            <a:schemeClr val="bg1"/>
          </a:solidFill>
        </a:ln>
      </dgm:spPr>
      <dgm:t>
        <a:bodyPr/>
        <a:lstStyle/>
        <a:p>
          <a:endParaRPr lang="fr-FR" sz="700" b="1"/>
        </a:p>
      </dgm:t>
    </dgm:pt>
    <dgm:pt modelId="{8A78B30C-FB8A-CE4D-A2D0-B70E419006D2}" type="sibTrans" cxnId="{00D4CCC4-C4F8-A04A-8D8E-45C2997ABF65}">
      <dgm:prSet/>
      <dgm:spPr/>
      <dgm:t>
        <a:bodyPr/>
        <a:lstStyle/>
        <a:p>
          <a:endParaRPr lang="fr-FR" sz="2400" b="1"/>
        </a:p>
      </dgm:t>
    </dgm:pt>
    <dgm:pt modelId="{9BD4A98E-FB37-419B-9B70-F71AD5827426}">
      <dgm:prSet phldrT="[Texte]" custT="1"/>
      <dgm:spPr>
        <a:solidFill>
          <a:srgbClr val="FFFFFF"/>
        </a:solidFill>
      </dgm:spPr>
      <dgm:t>
        <a:bodyPr/>
        <a:lstStyle/>
        <a:p>
          <a:r>
            <a:rPr lang="fr-FR" sz="1600" b="0" dirty="0"/>
            <a:t>Assurer la performance des services</a:t>
          </a:r>
        </a:p>
      </dgm:t>
    </dgm:pt>
    <dgm:pt modelId="{2AA15D9A-817B-4B80-87BB-E9A82929E8C5}" type="sibTrans" cxnId="{89AD788F-90F7-48A2-B238-F7B5AD71A93F}">
      <dgm:prSet/>
      <dgm:spPr/>
      <dgm:t>
        <a:bodyPr/>
        <a:lstStyle/>
        <a:p>
          <a:endParaRPr lang="fr-FR" sz="2400"/>
        </a:p>
      </dgm:t>
    </dgm:pt>
    <dgm:pt modelId="{A7627DD9-D529-412D-B6D2-BDFE74494B2A}" type="parTrans" cxnId="{89AD788F-90F7-48A2-B238-F7B5AD71A93F}">
      <dgm:prSet custT="1"/>
      <dgm:spPr>
        <a:ln>
          <a:solidFill>
            <a:schemeClr val="bg1"/>
          </a:solidFill>
        </a:ln>
      </dgm:spPr>
      <dgm:t>
        <a:bodyPr/>
        <a:lstStyle/>
        <a:p>
          <a:endParaRPr lang="fr-FR" sz="700"/>
        </a:p>
      </dgm:t>
    </dgm:pt>
    <dgm:pt modelId="{3A34C581-2995-BD4A-9401-872079F1F4C4}">
      <dgm:prSet phldrT="[Texte]" custT="1"/>
      <dgm:spPr>
        <a:solidFill>
          <a:srgbClr val="FFFFFF"/>
        </a:solidFill>
      </dgm:spPr>
      <dgm:t>
        <a:bodyPr/>
        <a:lstStyle/>
        <a:p>
          <a:r>
            <a:rPr lang="fr-FR" sz="1600" b="0" dirty="0"/>
            <a:t>Garantir l’accès à l’eau pour tous</a:t>
          </a:r>
        </a:p>
      </dgm:t>
    </dgm:pt>
    <dgm:pt modelId="{23232602-6500-E948-8C6B-FA9E21B9C66A}" type="sibTrans" cxnId="{91C9B656-38A8-CC4D-AA6B-B7C6A3086BF4}">
      <dgm:prSet/>
      <dgm:spPr/>
      <dgm:t>
        <a:bodyPr/>
        <a:lstStyle/>
        <a:p>
          <a:endParaRPr lang="fr-FR" sz="2400" b="1"/>
        </a:p>
      </dgm:t>
    </dgm:pt>
    <dgm:pt modelId="{10596028-17E4-3D4D-969F-03E7328364CA}" type="parTrans" cxnId="{91C9B656-38A8-CC4D-AA6B-B7C6A3086BF4}">
      <dgm:prSet custT="1"/>
      <dgm:spPr>
        <a:ln>
          <a:solidFill>
            <a:schemeClr val="bg1"/>
          </a:solidFill>
        </a:ln>
      </dgm:spPr>
      <dgm:t>
        <a:bodyPr/>
        <a:lstStyle/>
        <a:p>
          <a:endParaRPr lang="fr-FR" sz="700" b="1"/>
        </a:p>
      </dgm:t>
    </dgm:pt>
    <dgm:pt modelId="{09DD244D-EFB7-1940-9F21-F5E937440CA4}">
      <dgm:prSet phldrT="[Texte]" custT="1"/>
      <dgm:spPr>
        <a:solidFill>
          <a:srgbClr val="FFFFFF"/>
        </a:solidFill>
        <a:ln>
          <a:solidFill>
            <a:schemeClr val="accent4"/>
          </a:solidFill>
        </a:ln>
      </dgm:spPr>
      <dgm:t>
        <a:bodyPr/>
        <a:lstStyle/>
        <a:p>
          <a:r>
            <a:rPr lang="fr-FR" sz="1600" b="1" dirty="0">
              <a:solidFill>
                <a:schemeClr val="accent4"/>
              </a:solidFill>
            </a:rPr>
            <a:t>Construire une stratégie de financement</a:t>
          </a:r>
        </a:p>
      </dgm:t>
    </dgm:pt>
    <dgm:pt modelId="{E3182CC4-DBDC-D44F-9002-C31813F51B74}" type="sibTrans" cxnId="{D42996DE-0368-3745-BC04-885137404FE5}">
      <dgm:prSet/>
      <dgm:spPr/>
      <dgm:t>
        <a:bodyPr/>
        <a:lstStyle/>
        <a:p>
          <a:endParaRPr lang="fr-FR" sz="2400" b="1"/>
        </a:p>
      </dgm:t>
    </dgm:pt>
    <dgm:pt modelId="{A604B976-0FDA-6245-89C3-FEEC1CBC1521}" type="parTrans" cxnId="{D42996DE-0368-3745-BC04-885137404FE5}">
      <dgm:prSet custT="1"/>
      <dgm:spPr>
        <a:ln>
          <a:solidFill>
            <a:schemeClr val="accent4"/>
          </a:solidFill>
        </a:ln>
      </dgm:spPr>
      <dgm:t>
        <a:bodyPr/>
        <a:lstStyle/>
        <a:p>
          <a:endParaRPr lang="fr-FR" sz="700" b="1">
            <a:solidFill>
              <a:schemeClr val="accent4"/>
            </a:solidFill>
          </a:endParaRPr>
        </a:p>
      </dgm:t>
    </dgm:pt>
    <dgm:pt modelId="{F19AD20C-350D-EC40-AF45-8936B27EEBA5}">
      <dgm:prSet phldrT="[Texte]" custT="1"/>
      <dgm:spPr>
        <a:solidFill>
          <a:schemeClr val="bg1"/>
        </a:solidFill>
      </dgm:spPr>
      <dgm:t>
        <a:bodyPr/>
        <a:lstStyle/>
        <a:p>
          <a:r>
            <a:rPr lang="fr-FR" sz="1400" b="1" dirty="0">
              <a:solidFill>
                <a:srgbClr val="FFFFFF"/>
              </a:solidFill>
            </a:rPr>
            <a:t>Autorité organisatrice du petit cycle de l’eau</a:t>
          </a:r>
        </a:p>
      </dgm:t>
    </dgm:pt>
    <dgm:pt modelId="{25608823-2116-4946-B30B-495A4ED01276}" type="sibTrans" cxnId="{6E1CA6B9-9E0A-4B40-B94B-59DA20D79F8A}">
      <dgm:prSet/>
      <dgm:spPr/>
      <dgm:t>
        <a:bodyPr/>
        <a:lstStyle/>
        <a:p>
          <a:endParaRPr lang="fr-FR" sz="2400" b="1"/>
        </a:p>
      </dgm:t>
    </dgm:pt>
    <dgm:pt modelId="{BB19AE56-0517-D947-ACF9-291862B42E93}" type="parTrans" cxnId="{6E1CA6B9-9E0A-4B40-B94B-59DA20D79F8A}">
      <dgm:prSet/>
      <dgm:spPr/>
      <dgm:t>
        <a:bodyPr/>
        <a:lstStyle/>
        <a:p>
          <a:endParaRPr lang="fr-FR" sz="2400"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custScaleX="136550" custScaleY="119327"/>
      <dgm:spPr/>
    </dgm:pt>
    <dgm:pt modelId="{BC6B628B-64BA-254E-BDEC-3FAF1245B760}" type="pres">
      <dgm:prSet presAssocID="{7D38A958-8BCE-CB47-B014-5BCFEBEF8855}" presName="Name9" presStyleLbl="parChTrans1D2" presStyleIdx="0" presStyleCnt="4"/>
      <dgm:spPr/>
    </dgm:pt>
    <dgm:pt modelId="{0F2930F6-973E-7249-AA09-9A3E77F6F0F1}" type="pres">
      <dgm:prSet presAssocID="{7D38A958-8BCE-CB47-B014-5BCFEBEF8855}" presName="connTx" presStyleLbl="parChTrans1D2" presStyleIdx="0" presStyleCnt="4"/>
      <dgm:spPr/>
    </dgm:pt>
    <dgm:pt modelId="{CEE3EA48-496C-0E48-9F9A-E2C957BD758A}" type="pres">
      <dgm:prSet presAssocID="{8C59EA7B-013D-7A47-8395-86A38C146002}" presName="node" presStyleLbl="node1" presStyleIdx="0" presStyleCnt="4" custScaleX="148767" custScaleY="116318" custRadScaleRad="103670" custRadScaleInc="28951">
        <dgm:presLayoutVars>
          <dgm:bulletEnabled val="1"/>
        </dgm:presLayoutVars>
      </dgm:prSet>
      <dgm:spPr/>
    </dgm:pt>
    <dgm:pt modelId="{525207AF-F7CA-9743-A37B-FF414A80C76D}" type="pres">
      <dgm:prSet presAssocID="{A604B976-0FDA-6245-89C3-FEEC1CBC1521}" presName="Name9" presStyleLbl="parChTrans1D2" presStyleIdx="1" presStyleCnt="4"/>
      <dgm:spPr/>
    </dgm:pt>
    <dgm:pt modelId="{0AB9BF66-DE4C-5044-86D9-F99A635358E8}" type="pres">
      <dgm:prSet presAssocID="{A604B976-0FDA-6245-89C3-FEEC1CBC1521}" presName="connTx" presStyleLbl="parChTrans1D2" presStyleIdx="1" presStyleCnt="4"/>
      <dgm:spPr/>
    </dgm:pt>
    <dgm:pt modelId="{05CCD048-C242-554B-91CF-6C283A59C37F}" type="pres">
      <dgm:prSet presAssocID="{09DD244D-EFB7-1940-9F21-F5E937440CA4}" presName="node" presStyleLbl="node1" presStyleIdx="1" presStyleCnt="4" custScaleX="139059" custScaleY="116318" custRadScaleRad="152067" custRadScaleInc="-16699">
        <dgm:presLayoutVars>
          <dgm:bulletEnabled val="1"/>
        </dgm:presLayoutVars>
      </dgm:prSet>
      <dgm:spPr/>
    </dgm:pt>
    <dgm:pt modelId="{DE00E51C-6A43-0548-94CD-A05A288D2CD8}" type="pres">
      <dgm:prSet presAssocID="{10596028-17E4-3D4D-969F-03E7328364CA}" presName="Name9" presStyleLbl="parChTrans1D2" presStyleIdx="2" presStyleCnt="4"/>
      <dgm:spPr/>
    </dgm:pt>
    <dgm:pt modelId="{34BAB0F0-8CB5-0144-8B29-436EC527DBA4}" type="pres">
      <dgm:prSet presAssocID="{10596028-17E4-3D4D-969F-03E7328364CA}" presName="connTx" presStyleLbl="parChTrans1D2" presStyleIdx="2" presStyleCnt="4"/>
      <dgm:spPr/>
    </dgm:pt>
    <dgm:pt modelId="{E2D31FC3-DB98-D54E-9266-BF58F8461BD9}" type="pres">
      <dgm:prSet presAssocID="{3A34C581-2995-BD4A-9401-872079F1F4C4}" presName="node" presStyleLbl="node1" presStyleIdx="2" presStyleCnt="4" custScaleX="120072" custScaleY="102818" custRadScaleRad="121846" custRadScaleInc="16685">
        <dgm:presLayoutVars>
          <dgm:bulletEnabled val="1"/>
        </dgm:presLayoutVars>
      </dgm:prSet>
      <dgm:spPr/>
    </dgm:pt>
    <dgm:pt modelId="{80BAA5B2-CC0A-4CBF-9002-8D0102DE7B6F}" type="pres">
      <dgm:prSet presAssocID="{A7627DD9-D529-412D-B6D2-BDFE74494B2A}" presName="Name9" presStyleLbl="parChTrans1D2" presStyleIdx="3" presStyleCnt="4"/>
      <dgm:spPr/>
    </dgm:pt>
    <dgm:pt modelId="{E10BEEAD-9C8D-43ED-AEDD-79E370D7AEB3}" type="pres">
      <dgm:prSet presAssocID="{A7627DD9-D529-412D-B6D2-BDFE74494B2A}" presName="connTx" presStyleLbl="parChTrans1D2" presStyleIdx="3" presStyleCnt="4"/>
      <dgm:spPr/>
    </dgm:pt>
    <dgm:pt modelId="{225BA321-E841-42C0-B201-8B9AA0B3974E}" type="pres">
      <dgm:prSet presAssocID="{9BD4A98E-FB37-419B-9B70-F71AD5827426}" presName="node" presStyleLbl="node1" presStyleIdx="3" presStyleCnt="4" custScaleX="136199" custScaleY="116318" custRadScaleRad="145463" custRadScaleInc="13857">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37453A0C-5490-453A-81C7-D005BEE1643B}" type="presOf" srcId="{A7627DD9-D529-412D-B6D2-BDFE74494B2A}" destId="{E10BEEAD-9C8D-43ED-AEDD-79E370D7AEB3}" srcOrd="1" destOrd="0" presId="urn:microsoft.com/office/officeart/2005/8/layout/radial1"/>
    <dgm:cxn modelId="{CD1A9F25-C38C-9B45-98A8-7F79DB761105}" type="presOf" srcId="{3A34C581-2995-BD4A-9401-872079F1F4C4}" destId="{E2D31FC3-DB98-D54E-9266-BF58F8461BD9}" srcOrd="0" destOrd="0" presId="urn:microsoft.com/office/officeart/2005/8/layout/radial1"/>
    <dgm:cxn modelId="{F85C2435-E61A-4923-B881-3858C52F5EEA}" type="presOf" srcId="{9BD4A98E-FB37-419B-9B70-F71AD5827426}" destId="{225BA321-E841-42C0-B201-8B9AA0B3974E}"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89AD788F-90F7-48A2-B238-F7B5AD71A93F}" srcId="{F19AD20C-350D-EC40-AF45-8936B27EEBA5}" destId="{9BD4A98E-FB37-419B-9B70-F71AD5827426}" srcOrd="3" destOrd="0" parTransId="{A7627DD9-D529-412D-B6D2-BDFE74494B2A}" sibTransId="{2AA15D9A-817B-4B80-87BB-E9A82929E8C5}"/>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5DB5FBB7-4001-483C-B348-A10678607ED1}" type="presOf" srcId="{A7627DD9-D529-412D-B6D2-BDFE74494B2A}" destId="{80BAA5B2-CC0A-4CBF-9002-8D0102DE7B6F}" srcOrd="0"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 modelId="{50BAAC7C-66E0-4994-B9EF-4512ED13E1F0}" type="presParOf" srcId="{53618190-B527-A64E-BC02-249BA0B25EA2}" destId="{80BAA5B2-CC0A-4CBF-9002-8D0102DE7B6F}" srcOrd="7" destOrd="0" presId="urn:microsoft.com/office/officeart/2005/8/layout/radial1"/>
    <dgm:cxn modelId="{4B13B20B-D322-4218-B8E7-2D37FB0580FB}" type="presParOf" srcId="{80BAA5B2-CC0A-4CBF-9002-8D0102DE7B6F}" destId="{E10BEEAD-9C8D-43ED-AEDD-79E370D7AEB3}" srcOrd="0" destOrd="0" presId="urn:microsoft.com/office/officeart/2005/8/layout/radial1"/>
    <dgm:cxn modelId="{111277E4-E9A3-4602-8405-3E0537AF37F1}" type="presParOf" srcId="{53618190-B527-A64E-BC02-249BA0B25EA2}" destId="{225BA321-E841-42C0-B201-8B9AA0B3974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9C1E2E-A5A1-4F9E-A8F3-31DEA11347F4}"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fr-FR"/>
        </a:p>
      </dgm:t>
    </dgm:pt>
    <dgm:pt modelId="{94C1243E-3832-4570-89A4-7EB1790648B7}">
      <dgm:prSet phldrT="[Texte]" custT="1"/>
      <dgm:spPr>
        <a:solidFill>
          <a:schemeClr val="accent6"/>
        </a:solidFill>
        <a:ln>
          <a:noFill/>
        </a:ln>
      </dgm:spPr>
      <dgm:t>
        <a:bodyPr/>
        <a:lstStyle/>
        <a:p>
          <a:r>
            <a:rPr lang="fr-FR" sz="1600" dirty="0">
              <a:solidFill>
                <a:srgbClr val="FFFFFF"/>
              </a:solidFill>
            </a:rPr>
            <a:t>Enjeux d’une stratégie tarifaire</a:t>
          </a:r>
        </a:p>
      </dgm:t>
    </dgm:pt>
    <dgm:pt modelId="{1A621DF5-6952-44FA-B89D-B5258E60DB4C}" type="parTrans" cxnId="{E058EF66-C176-4AE1-9E23-ADB630F4B114}">
      <dgm:prSet/>
      <dgm:spPr/>
      <dgm:t>
        <a:bodyPr/>
        <a:lstStyle/>
        <a:p>
          <a:endParaRPr lang="fr-FR"/>
        </a:p>
      </dgm:t>
    </dgm:pt>
    <dgm:pt modelId="{F9511007-04E1-47E6-8345-C8417A30CD5F}" type="sibTrans" cxnId="{E058EF66-C176-4AE1-9E23-ADB630F4B114}">
      <dgm:prSet/>
      <dgm:spPr/>
      <dgm:t>
        <a:bodyPr/>
        <a:lstStyle/>
        <a:p>
          <a:endParaRPr lang="fr-FR"/>
        </a:p>
      </dgm:t>
    </dgm:pt>
    <dgm:pt modelId="{3DC86F98-1E6E-4238-A0F1-5BE1BF841413}">
      <dgm:prSet phldrT="[Texte]" custT="1"/>
      <dgm:spPr>
        <a:solidFill>
          <a:schemeClr val="accent1">
            <a:lumMod val="75000"/>
          </a:schemeClr>
        </a:solidFill>
        <a:ln>
          <a:noFill/>
        </a:ln>
      </dgm:spPr>
      <dgm:t>
        <a:bodyPr/>
        <a:lstStyle/>
        <a:p>
          <a:r>
            <a:rPr lang="fr-FR" sz="1300" dirty="0">
              <a:solidFill>
                <a:srgbClr val="FFFFFF"/>
              </a:solidFill>
            </a:rPr>
            <a:t>Assurer le financement du service</a:t>
          </a:r>
        </a:p>
      </dgm:t>
    </dgm:pt>
    <dgm:pt modelId="{D77033D2-8BD1-4595-A607-CE0737A0F3E7}" type="parTrans" cxnId="{E224FC9F-DD13-42FE-B7C0-937FFED22A85}">
      <dgm:prSet/>
      <dgm:spPr/>
      <dgm:t>
        <a:bodyPr/>
        <a:lstStyle/>
        <a:p>
          <a:endParaRPr lang="fr-FR"/>
        </a:p>
      </dgm:t>
    </dgm:pt>
    <dgm:pt modelId="{54336B41-F8F8-4D9A-A0AE-9DD7C7929A3C}" type="sibTrans" cxnId="{E224FC9F-DD13-42FE-B7C0-937FFED22A85}">
      <dgm:prSet/>
      <dgm:spPr/>
      <dgm:t>
        <a:bodyPr/>
        <a:lstStyle/>
        <a:p>
          <a:endParaRPr lang="fr-FR"/>
        </a:p>
      </dgm:t>
    </dgm:pt>
    <dgm:pt modelId="{B7E277E1-9CA6-49B5-80AA-E1C1AA527A1D}">
      <dgm:prSet phldrT="[Texte]" custT="1"/>
      <dgm:spPr>
        <a:solidFill>
          <a:schemeClr val="accent1">
            <a:lumMod val="75000"/>
          </a:schemeClr>
        </a:solidFill>
        <a:ln>
          <a:noFill/>
        </a:ln>
      </dgm:spPr>
      <dgm:t>
        <a:bodyPr/>
        <a:lstStyle/>
        <a:p>
          <a:r>
            <a:rPr lang="fr-FR" sz="1300" dirty="0">
              <a:solidFill>
                <a:srgbClr val="FFFFFF"/>
              </a:solidFill>
            </a:rPr>
            <a:t>Inciter à une utilisation raisonnée de la ressource</a:t>
          </a:r>
        </a:p>
      </dgm:t>
    </dgm:pt>
    <dgm:pt modelId="{0D051D68-F29C-40F1-B32B-2D061377BCB6}" type="parTrans" cxnId="{EB3B4BB6-C44D-42D4-A69D-768748934282}">
      <dgm:prSet/>
      <dgm:spPr/>
      <dgm:t>
        <a:bodyPr/>
        <a:lstStyle/>
        <a:p>
          <a:endParaRPr lang="fr-FR"/>
        </a:p>
      </dgm:t>
    </dgm:pt>
    <dgm:pt modelId="{50F953A4-AB0D-4D75-8430-DC553A8724E9}" type="sibTrans" cxnId="{EB3B4BB6-C44D-42D4-A69D-768748934282}">
      <dgm:prSet/>
      <dgm:spPr/>
      <dgm:t>
        <a:bodyPr/>
        <a:lstStyle/>
        <a:p>
          <a:endParaRPr lang="fr-FR"/>
        </a:p>
      </dgm:t>
    </dgm:pt>
    <dgm:pt modelId="{5ECA8965-E0F7-4DE0-B85B-5A6C9C8C869D}">
      <dgm:prSet phldrT="[Texte]" custT="1"/>
      <dgm:spPr>
        <a:solidFill>
          <a:schemeClr val="accent1">
            <a:lumMod val="75000"/>
          </a:schemeClr>
        </a:solidFill>
        <a:ln>
          <a:noFill/>
        </a:ln>
      </dgm:spPr>
      <dgm:t>
        <a:bodyPr/>
        <a:lstStyle/>
        <a:p>
          <a:r>
            <a:rPr lang="fr-FR" sz="1300" dirty="0">
              <a:solidFill>
                <a:srgbClr val="FFFFFF"/>
              </a:solidFill>
            </a:rPr>
            <a:t>Assurer l’accès à l’eau des plus précaires</a:t>
          </a:r>
        </a:p>
      </dgm:t>
    </dgm:pt>
    <dgm:pt modelId="{0DC011D0-02F7-47DD-A2A1-6473A575F5F9}" type="parTrans" cxnId="{0C00F7FA-611D-4D91-A796-81FAFA708419}">
      <dgm:prSet/>
      <dgm:spPr/>
      <dgm:t>
        <a:bodyPr/>
        <a:lstStyle/>
        <a:p>
          <a:endParaRPr lang="fr-FR"/>
        </a:p>
      </dgm:t>
    </dgm:pt>
    <dgm:pt modelId="{98B81B88-8DAF-451C-B10A-23AAC5110D15}" type="sibTrans" cxnId="{0C00F7FA-611D-4D91-A796-81FAFA708419}">
      <dgm:prSet/>
      <dgm:spPr/>
      <dgm:t>
        <a:bodyPr/>
        <a:lstStyle/>
        <a:p>
          <a:endParaRPr lang="fr-FR"/>
        </a:p>
      </dgm:t>
    </dgm:pt>
    <dgm:pt modelId="{8C197AB7-B614-47E5-B194-CB09D62989AA}">
      <dgm:prSet phldrT="[Texte]" custT="1"/>
      <dgm:spPr>
        <a:solidFill>
          <a:schemeClr val="bg1"/>
        </a:solidFill>
        <a:ln>
          <a:noFill/>
        </a:ln>
      </dgm:spPr>
      <dgm:t>
        <a:bodyPr/>
        <a:lstStyle/>
        <a:p>
          <a:r>
            <a:rPr lang="fr-FR" sz="1300" dirty="0">
              <a:solidFill>
                <a:srgbClr val="FFFFFF"/>
              </a:solidFill>
            </a:rPr>
            <a:t>Dépend de l’historique du service, sa situation hydrographique et topographique…</a:t>
          </a:r>
        </a:p>
      </dgm:t>
    </dgm:pt>
    <dgm:pt modelId="{BB218F99-DB47-4CF5-88C0-73688CB1EF17}" type="parTrans" cxnId="{DAEA90F7-00C3-4258-9161-DC8321BE3C24}">
      <dgm:prSet/>
      <dgm:spPr>
        <a:solidFill>
          <a:schemeClr val="bg1">
            <a:lumMod val="60000"/>
            <a:lumOff val="40000"/>
          </a:schemeClr>
        </a:solidFill>
      </dgm:spPr>
      <dgm:t>
        <a:bodyPr/>
        <a:lstStyle/>
        <a:p>
          <a:endParaRPr lang="fr-FR"/>
        </a:p>
      </dgm:t>
    </dgm:pt>
    <dgm:pt modelId="{7BFF3860-18AC-4BF5-8929-11094D2CD8C0}" type="sibTrans" cxnId="{DAEA90F7-00C3-4258-9161-DC8321BE3C24}">
      <dgm:prSet/>
      <dgm:spPr/>
      <dgm:t>
        <a:bodyPr/>
        <a:lstStyle/>
        <a:p>
          <a:endParaRPr lang="fr-FR"/>
        </a:p>
      </dgm:t>
    </dgm:pt>
    <dgm:pt modelId="{C3DF422F-0CAE-4521-8BFD-5ECF7BE8924C}" type="pres">
      <dgm:prSet presAssocID="{B19C1E2E-A5A1-4F9E-A8F3-31DEA11347F4}" presName="Name0" presStyleCnt="0">
        <dgm:presLayoutVars>
          <dgm:chMax val="1"/>
          <dgm:dir/>
          <dgm:animLvl val="ctr"/>
          <dgm:resizeHandles val="exact"/>
        </dgm:presLayoutVars>
      </dgm:prSet>
      <dgm:spPr/>
    </dgm:pt>
    <dgm:pt modelId="{84E35650-068F-4413-AD59-545143430042}" type="pres">
      <dgm:prSet presAssocID="{94C1243E-3832-4570-89A4-7EB1790648B7}" presName="centerShape" presStyleLbl="node0" presStyleIdx="0" presStyleCnt="1"/>
      <dgm:spPr/>
    </dgm:pt>
    <dgm:pt modelId="{BB4533DF-57A8-4742-924D-7236A1C1D4B2}" type="pres">
      <dgm:prSet presAssocID="{D77033D2-8BD1-4595-A607-CE0737A0F3E7}" presName="parTrans" presStyleLbl="sibTrans2D1" presStyleIdx="0" presStyleCnt="4"/>
      <dgm:spPr/>
    </dgm:pt>
    <dgm:pt modelId="{750115AF-98D2-4E59-87D4-456135FDE432}" type="pres">
      <dgm:prSet presAssocID="{D77033D2-8BD1-4595-A607-CE0737A0F3E7}" presName="connectorText" presStyleLbl="sibTrans2D1" presStyleIdx="0" presStyleCnt="4"/>
      <dgm:spPr/>
    </dgm:pt>
    <dgm:pt modelId="{5F498216-2C9F-4B0A-948E-AC6155623789}" type="pres">
      <dgm:prSet presAssocID="{3DC86F98-1E6E-4238-A0F1-5BE1BF841413}" presName="node" presStyleLbl="node1" presStyleIdx="0" presStyleCnt="4" custScaleX="114105" custScaleY="114105">
        <dgm:presLayoutVars>
          <dgm:bulletEnabled val="1"/>
        </dgm:presLayoutVars>
      </dgm:prSet>
      <dgm:spPr/>
    </dgm:pt>
    <dgm:pt modelId="{C0BFE3E3-3FC6-41EA-A68C-AED5BDB7A808}" type="pres">
      <dgm:prSet presAssocID="{0D051D68-F29C-40F1-B32B-2D061377BCB6}" presName="parTrans" presStyleLbl="sibTrans2D1" presStyleIdx="1" presStyleCnt="4"/>
      <dgm:spPr/>
    </dgm:pt>
    <dgm:pt modelId="{8486368F-41BC-48E4-A599-606703A30CA0}" type="pres">
      <dgm:prSet presAssocID="{0D051D68-F29C-40F1-B32B-2D061377BCB6}" presName="connectorText" presStyleLbl="sibTrans2D1" presStyleIdx="1" presStyleCnt="4"/>
      <dgm:spPr/>
    </dgm:pt>
    <dgm:pt modelId="{20C029B5-8451-4FE5-85C0-7A2F8BC6AB98}" type="pres">
      <dgm:prSet presAssocID="{B7E277E1-9CA6-49B5-80AA-E1C1AA527A1D}" presName="node" presStyleLbl="node1" presStyleIdx="1" presStyleCnt="4" custScaleX="127617" custScaleY="127617" custRadScaleRad="119413">
        <dgm:presLayoutVars>
          <dgm:bulletEnabled val="1"/>
        </dgm:presLayoutVars>
      </dgm:prSet>
      <dgm:spPr/>
    </dgm:pt>
    <dgm:pt modelId="{4856F834-E489-42F6-91C4-81F6DEA7B665}" type="pres">
      <dgm:prSet presAssocID="{0DC011D0-02F7-47DD-A2A1-6473A575F5F9}" presName="parTrans" presStyleLbl="sibTrans2D1" presStyleIdx="2" presStyleCnt="4"/>
      <dgm:spPr/>
    </dgm:pt>
    <dgm:pt modelId="{8EC61A1B-EC93-412D-A1B1-40EA8EEAAE94}" type="pres">
      <dgm:prSet presAssocID="{0DC011D0-02F7-47DD-A2A1-6473A575F5F9}" presName="connectorText" presStyleLbl="sibTrans2D1" presStyleIdx="2" presStyleCnt="4"/>
      <dgm:spPr/>
    </dgm:pt>
    <dgm:pt modelId="{638CDD0F-B7F4-4EBD-AD76-5A7FFB0705E0}" type="pres">
      <dgm:prSet presAssocID="{5ECA8965-E0F7-4DE0-B85B-5A6C9C8C869D}" presName="node" presStyleLbl="node1" presStyleIdx="2" presStyleCnt="4" custScaleX="103238" custScaleY="103238">
        <dgm:presLayoutVars>
          <dgm:bulletEnabled val="1"/>
        </dgm:presLayoutVars>
      </dgm:prSet>
      <dgm:spPr/>
    </dgm:pt>
    <dgm:pt modelId="{B89CF41E-4A6B-4B0A-A134-2DA23F256426}" type="pres">
      <dgm:prSet presAssocID="{BB218F99-DB47-4CF5-88C0-73688CB1EF17}" presName="parTrans" presStyleLbl="sibTrans2D1" presStyleIdx="3" presStyleCnt="4" custAng="10800000"/>
      <dgm:spPr/>
    </dgm:pt>
    <dgm:pt modelId="{E0548ABA-E9FD-4EDC-88E4-D3388976AB1F}" type="pres">
      <dgm:prSet presAssocID="{BB218F99-DB47-4CF5-88C0-73688CB1EF17}" presName="connectorText" presStyleLbl="sibTrans2D1" presStyleIdx="3" presStyleCnt="4"/>
      <dgm:spPr/>
    </dgm:pt>
    <dgm:pt modelId="{90876F3E-BE82-4F61-8506-78E7A4CF7844}" type="pres">
      <dgm:prSet presAssocID="{8C197AB7-B614-47E5-B194-CB09D62989AA}" presName="node" presStyleLbl="node1" presStyleIdx="3" presStyleCnt="4" custScaleX="127617" custScaleY="127617" custRadScaleRad="119413">
        <dgm:presLayoutVars>
          <dgm:bulletEnabled val="1"/>
        </dgm:presLayoutVars>
      </dgm:prSet>
      <dgm:spPr/>
    </dgm:pt>
  </dgm:ptLst>
  <dgm:cxnLst>
    <dgm:cxn modelId="{E5D5160F-AE5B-4F18-A043-793959861A14}" type="presOf" srcId="{B19C1E2E-A5A1-4F9E-A8F3-31DEA11347F4}" destId="{C3DF422F-0CAE-4521-8BFD-5ECF7BE8924C}" srcOrd="0" destOrd="0" presId="urn:microsoft.com/office/officeart/2005/8/layout/radial5"/>
    <dgm:cxn modelId="{273AA817-9B60-4279-AB2D-1AB7B2F784B4}" type="presOf" srcId="{8C197AB7-B614-47E5-B194-CB09D62989AA}" destId="{90876F3E-BE82-4F61-8506-78E7A4CF7844}" srcOrd="0" destOrd="0" presId="urn:microsoft.com/office/officeart/2005/8/layout/radial5"/>
    <dgm:cxn modelId="{A485BF38-31E4-4B04-8265-D8087D601C3A}" type="presOf" srcId="{B7E277E1-9CA6-49B5-80AA-E1C1AA527A1D}" destId="{20C029B5-8451-4FE5-85C0-7A2F8BC6AB98}" srcOrd="0" destOrd="0" presId="urn:microsoft.com/office/officeart/2005/8/layout/radial5"/>
    <dgm:cxn modelId="{71932F56-960A-4D8B-B576-3469F7188B53}" type="presOf" srcId="{0DC011D0-02F7-47DD-A2A1-6473A575F5F9}" destId="{4856F834-E489-42F6-91C4-81F6DEA7B665}" srcOrd="0" destOrd="0" presId="urn:microsoft.com/office/officeart/2005/8/layout/radial5"/>
    <dgm:cxn modelId="{E058EF66-C176-4AE1-9E23-ADB630F4B114}" srcId="{B19C1E2E-A5A1-4F9E-A8F3-31DEA11347F4}" destId="{94C1243E-3832-4570-89A4-7EB1790648B7}" srcOrd="0" destOrd="0" parTransId="{1A621DF5-6952-44FA-B89D-B5258E60DB4C}" sibTransId="{F9511007-04E1-47E6-8345-C8417A30CD5F}"/>
    <dgm:cxn modelId="{EE759C8D-A19B-42C3-8FE0-88C92EC1428D}" type="presOf" srcId="{0D051D68-F29C-40F1-B32B-2D061377BCB6}" destId="{C0BFE3E3-3FC6-41EA-A68C-AED5BDB7A808}" srcOrd="0" destOrd="0" presId="urn:microsoft.com/office/officeart/2005/8/layout/radial5"/>
    <dgm:cxn modelId="{EE2A628E-4806-4F15-83B7-4F5EC9A0B81D}" type="presOf" srcId="{94C1243E-3832-4570-89A4-7EB1790648B7}" destId="{84E35650-068F-4413-AD59-545143430042}" srcOrd="0" destOrd="0" presId="urn:microsoft.com/office/officeart/2005/8/layout/radial5"/>
    <dgm:cxn modelId="{B8B93E93-6FB6-4C0D-BD8F-647219D7AEF7}" type="presOf" srcId="{D77033D2-8BD1-4595-A607-CE0737A0F3E7}" destId="{750115AF-98D2-4E59-87D4-456135FDE432}" srcOrd="1" destOrd="0" presId="urn:microsoft.com/office/officeart/2005/8/layout/radial5"/>
    <dgm:cxn modelId="{EEB02A97-E079-42A6-9A40-402DDDA32A0C}" type="presOf" srcId="{BB218F99-DB47-4CF5-88C0-73688CB1EF17}" destId="{B89CF41E-4A6B-4B0A-A134-2DA23F256426}" srcOrd="0" destOrd="0" presId="urn:microsoft.com/office/officeart/2005/8/layout/radial5"/>
    <dgm:cxn modelId="{E224FC9F-DD13-42FE-B7C0-937FFED22A85}" srcId="{94C1243E-3832-4570-89A4-7EB1790648B7}" destId="{3DC86F98-1E6E-4238-A0F1-5BE1BF841413}" srcOrd="0" destOrd="0" parTransId="{D77033D2-8BD1-4595-A607-CE0737A0F3E7}" sibTransId="{54336B41-F8F8-4D9A-A0AE-9DD7C7929A3C}"/>
    <dgm:cxn modelId="{7798BBA8-D622-4D01-9563-C3980C79187F}" type="presOf" srcId="{BB218F99-DB47-4CF5-88C0-73688CB1EF17}" destId="{E0548ABA-E9FD-4EDC-88E4-D3388976AB1F}" srcOrd="1" destOrd="0" presId="urn:microsoft.com/office/officeart/2005/8/layout/radial5"/>
    <dgm:cxn modelId="{EB3B4BB6-C44D-42D4-A69D-768748934282}" srcId="{94C1243E-3832-4570-89A4-7EB1790648B7}" destId="{B7E277E1-9CA6-49B5-80AA-E1C1AA527A1D}" srcOrd="1" destOrd="0" parTransId="{0D051D68-F29C-40F1-B32B-2D061377BCB6}" sibTransId="{50F953A4-AB0D-4D75-8430-DC553A8724E9}"/>
    <dgm:cxn modelId="{91F0BCC9-3DC8-4C71-AADE-D8B9FD2C3969}" type="presOf" srcId="{D77033D2-8BD1-4595-A607-CE0737A0F3E7}" destId="{BB4533DF-57A8-4742-924D-7236A1C1D4B2}" srcOrd="0" destOrd="0" presId="urn:microsoft.com/office/officeart/2005/8/layout/radial5"/>
    <dgm:cxn modelId="{BA9C98D1-500D-4357-8C9B-CD34677E6EC7}" type="presOf" srcId="{3DC86F98-1E6E-4238-A0F1-5BE1BF841413}" destId="{5F498216-2C9F-4B0A-948E-AC6155623789}" srcOrd="0" destOrd="0" presId="urn:microsoft.com/office/officeart/2005/8/layout/radial5"/>
    <dgm:cxn modelId="{933D36E1-74C4-4105-836D-44F44C79B5C8}" type="presOf" srcId="{0D051D68-F29C-40F1-B32B-2D061377BCB6}" destId="{8486368F-41BC-48E4-A599-606703A30CA0}" srcOrd="1" destOrd="0" presId="urn:microsoft.com/office/officeart/2005/8/layout/radial5"/>
    <dgm:cxn modelId="{5140D5E5-A293-4B9F-9E0E-31EEAB4F697F}" type="presOf" srcId="{0DC011D0-02F7-47DD-A2A1-6473A575F5F9}" destId="{8EC61A1B-EC93-412D-A1B1-40EA8EEAAE94}" srcOrd="1" destOrd="0" presId="urn:microsoft.com/office/officeart/2005/8/layout/radial5"/>
    <dgm:cxn modelId="{DAEA90F7-00C3-4258-9161-DC8321BE3C24}" srcId="{94C1243E-3832-4570-89A4-7EB1790648B7}" destId="{8C197AB7-B614-47E5-B194-CB09D62989AA}" srcOrd="3" destOrd="0" parTransId="{BB218F99-DB47-4CF5-88C0-73688CB1EF17}" sibTransId="{7BFF3860-18AC-4BF5-8929-11094D2CD8C0}"/>
    <dgm:cxn modelId="{1606BCF9-C642-4C29-B471-BC10FD72F6CA}" type="presOf" srcId="{5ECA8965-E0F7-4DE0-B85B-5A6C9C8C869D}" destId="{638CDD0F-B7F4-4EBD-AD76-5A7FFB0705E0}" srcOrd="0" destOrd="0" presId="urn:microsoft.com/office/officeart/2005/8/layout/radial5"/>
    <dgm:cxn modelId="{0C00F7FA-611D-4D91-A796-81FAFA708419}" srcId="{94C1243E-3832-4570-89A4-7EB1790648B7}" destId="{5ECA8965-E0F7-4DE0-B85B-5A6C9C8C869D}" srcOrd="2" destOrd="0" parTransId="{0DC011D0-02F7-47DD-A2A1-6473A575F5F9}" sibTransId="{98B81B88-8DAF-451C-B10A-23AAC5110D15}"/>
    <dgm:cxn modelId="{AC7530E7-83B7-400B-A71A-2D754B331314}" type="presParOf" srcId="{C3DF422F-0CAE-4521-8BFD-5ECF7BE8924C}" destId="{84E35650-068F-4413-AD59-545143430042}" srcOrd="0" destOrd="0" presId="urn:microsoft.com/office/officeart/2005/8/layout/radial5"/>
    <dgm:cxn modelId="{64714B2F-9DFB-48B0-8855-D448DA7C131D}" type="presParOf" srcId="{C3DF422F-0CAE-4521-8BFD-5ECF7BE8924C}" destId="{BB4533DF-57A8-4742-924D-7236A1C1D4B2}" srcOrd="1" destOrd="0" presId="urn:microsoft.com/office/officeart/2005/8/layout/radial5"/>
    <dgm:cxn modelId="{1080EAAB-679F-4DEC-8FF9-8652F726FD66}" type="presParOf" srcId="{BB4533DF-57A8-4742-924D-7236A1C1D4B2}" destId="{750115AF-98D2-4E59-87D4-456135FDE432}" srcOrd="0" destOrd="0" presId="urn:microsoft.com/office/officeart/2005/8/layout/radial5"/>
    <dgm:cxn modelId="{9F96FF81-8F59-4267-BE22-1A72BCDA0457}" type="presParOf" srcId="{C3DF422F-0CAE-4521-8BFD-5ECF7BE8924C}" destId="{5F498216-2C9F-4B0A-948E-AC6155623789}" srcOrd="2" destOrd="0" presId="urn:microsoft.com/office/officeart/2005/8/layout/radial5"/>
    <dgm:cxn modelId="{906D00E5-3188-4FEE-878E-5DBE2ABCF1DF}" type="presParOf" srcId="{C3DF422F-0CAE-4521-8BFD-5ECF7BE8924C}" destId="{C0BFE3E3-3FC6-41EA-A68C-AED5BDB7A808}" srcOrd="3" destOrd="0" presId="urn:microsoft.com/office/officeart/2005/8/layout/radial5"/>
    <dgm:cxn modelId="{8EA1BCB0-3708-4493-B597-F522B465813A}" type="presParOf" srcId="{C0BFE3E3-3FC6-41EA-A68C-AED5BDB7A808}" destId="{8486368F-41BC-48E4-A599-606703A30CA0}" srcOrd="0" destOrd="0" presId="urn:microsoft.com/office/officeart/2005/8/layout/radial5"/>
    <dgm:cxn modelId="{B0DC87AB-A95C-4147-AA8E-3451AB285809}" type="presParOf" srcId="{C3DF422F-0CAE-4521-8BFD-5ECF7BE8924C}" destId="{20C029B5-8451-4FE5-85C0-7A2F8BC6AB98}" srcOrd="4" destOrd="0" presId="urn:microsoft.com/office/officeart/2005/8/layout/radial5"/>
    <dgm:cxn modelId="{BA33A194-33A3-4489-B752-FC945E9EB659}" type="presParOf" srcId="{C3DF422F-0CAE-4521-8BFD-5ECF7BE8924C}" destId="{4856F834-E489-42F6-91C4-81F6DEA7B665}" srcOrd="5" destOrd="0" presId="urn:microsoft.com/office/officeart/2005/8/layout/radial5"/>
    <dgm:cxn modelId="{D6B1F07E-15B7-4C1B-AA11-63B85FF17789}" type="presParOf" srcId="{4856F834-E489-42F6-91C4-81F6DEA7B665}" destId="{8EC61A1B-EC93-412D-A1B1-40EA8EEAAE94}" srcOrd="0" destOrd="0" presId="urn:microsoft.com/office/officeart/2005/8/layout/radial5"/>
    <dgm:cxn modelId="{34FA3349-3B1D-41BD-BDCF-BD5945C0545E}" type="presParOf" srcId="{C3DF422F-0CAE-4521-8BFD-5ECF7BE8924C}" destId="{638CDD0F-B7F4-4EBD-AD76-5A7FFB0705E0}" srcOrd="6" destOrd="0" presId="urn:microsoft.com/office/officeart/2005/8/layout/radial5"/>
    <dgm:cxn modelId="{B17D8568-8E8E-4511-BD3A-0CB3576BCABC}" type="presParOf" srcId="{C3DF422F-0CAE-4521-8BFD-5ECF7BE8924C}" destId="{B89CF41E-4A6B-4B0A-A134-2DA23F256426}" srcOrd="7" destOrd="0" presId="urn:microsoft.com/office/officeart/2005/8/layout/radial5"/>
    <dgm:cxn modelId="{6B1D50E5-2466-4435-A373-E19B5876E315}" type="presParOf" srcId="{B89CF41E-4A6B-4B0A-A134-2DA23F256426}" destId="{E0548ABA-E9FD-4EDC-88E4-D3388976AB1F}" srcOrd="0" destOrd="0" presId="urn:microsoft.com/office/officeart/2005/8/layout/radial5"/>
    <dgm:cxn modelId="{91108312-43AD-4891-943E-B2631EE492F5}" type="presParOf" srcId="{C3DF422F-0CAE-4521-8BFD-5ECF7BE8924C}" destId="{90876F3E-BE82-4F61-8506-78E7A4CF784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8C59EA7B-013D-7A47-8395-86A38C146002}">
      <dgm:prSet phldrT="[Texte]" custT="1"/>
      <dgm:spPr>
        <a:solidFill>
          <a:srgbClr val="FFFFFF"/>
        </a:solidFill>
        <a:ln>
          <a:solidFill>
            <a:schemeClr val="bg1"/>
          </a:solidFill>
        </a:ln>
      </dgm:spPr>
      <dgm:t>
        <a:bodyPr/>
        <a:lstStyle/>
        <a:p>
          <a:r>
            <a:rPr lang="fr-FR" sz="1600" b="0" dirty="0">
              <a:solidFill>
                <a:schemeClr val="bg1"/>
              </a:solidFill>
            </a:rPr>
            <a:t>S’inscrire dans la gouvernance de l’eau à l’échelle des bassins</a:t>
          </a:r>
        </a:p>
      </dgm:t>
    </dgm:pt>
    <dgm:pt modelId="{7D38A958-8BCE-CB47-B014-5BCFEBEF8855}" type="parTrans" cxnId="{00D4CCC4-C4F8-A04A-8D8E-45C2997ABF65}">
      <dgm:prSet custT="1"/>
      <dgm:spPr>
        <a:ln>
          <a:solidFill>
            <a:schemeClr val="bg1"/>
          </a:solidFill>
        </a:ln>
      </dgm:spPr>
      <dgm:t>
        <a:bodyPr/>
        <a:lstStyle/>
        <a:p>
          <a:endParaRPr lang="fr-FR" sz="700" b="1"/>
        </a:p>
      </dgm:t>
    </dgm:pt>
    <dgm:pt modelId="{8A78B30C-FB8A-CE4D-A2D0-B70E419006D2}" type="sibTrans" cxnId="{00D4CCC4-C4F8-A04A-8D8E-45C2997ABF65}">
      <dgm:prSet/>
      <dgm:spPr/>
      <dgm:t>
        <a:bodyPr/>
        <a:lstStyle/>
        <a:p>
          <a:endParaRPr lang="fr-FR" sz="2400" b="1"/>
        </a:p>
      </dgm:t>
    </dgm:pt>
    <dgm:pt modelId="{9BD4A98E-FB37-419B-9B70-F71AD5827426}">
      <dgm:prSet phldrT="[Texte]" custT="1"/>
      <dgm:spPr>
        <a:solidFill>
          <a:srgbClr val="FFFFFF"/>
        </a:solidFill>
      </dgm:spPr>
      <dgm:t>
        <a:bodyPr/>
        <a:lstStyle/>
        <a:p>
          <a:r>
            <a:rPr lang="fr-FR" sz="1600" b="0" dirty="0"/>
            <a:t>Assurer la performance des services</a:t>
          </a:r>
        </a:p>
      </dgm:t>
    </dgm:pt>
    <dgm:pt modelId="{2AA15D9A-817B-4B80-87BB-E9A82929E8C5}" type="sibTrans" cxnId="{89AD788F-90F7-48A2-B238-F7B5AD71A93F}">
      <dgm:prSet/>
      <dgm:spPr/>
      <dgm:t>
        <a:bodyPr/>
        <a:lstStyle/>
        <a:p>
          <a:endParaRPr lang="fr-FR" sz="2400"/>
        </a:p>
      </dgm:t>
    </dgm:pt>
    <dgm:pt modelId="{A7627DD9-D529-412D-B6D2-BDFE74494B2A}" type="parTrans" cxnId="{89AD788F-90F7-48A2-B238-F7B5AD71A93F}">
      <dgm:prSet custT="1"/>
      <dgm:spPr>
        <a:ln>
          <a:solidFill>
            <a:schemeClr val="bg1"/>
          </a:solidFill>
        </a:ln>
      </dgm:spPr>
      <dgm:t>
        <a:bodyPr/>
        <a:lstStyle/>
        <a:p>
          <a:endParaRPr lang="fr-FR" sz="700"/>
        </a:p>
      </dgm:t>
    </dgm:pt>
    <dgm:pt modelId="{3A34C581-2995-BD4A-9401-872079F1F4C4}">
      <dgm:prSet phldrT="[Texte]" custT="1"/>
      <dgm:spPr>
        <a:solidFill>
          <a:srgbClr val="FFFFFF"/>
        </a:solidFill>
        <a:ln>
          <a:solidFill>
            <a:schemeClr val="accent4"/>
          </a:solidFill>
        </a:ln>
      </dgm:spPr>
      <dgm:t>
        <a:bodyPr/>
        <a:lstStyle/>
        <a:p>
          <a:r>
            <a:rPr lang="fr-FR" sz="1600" b="1" dirty="0">
              <a:solidFill>
                <a:schemeClr val="accent4"/>
              </a:solidFill>
            </a:rPr>
            <a:t>Garantir l’accès à l’eau pour tous</a:t>
          </a:r>
        </a:p>
      </dgm:t>
    </dgm:pt>
    <dgm:pt modelId="{23232602-6500-E948-8C6B-FA9E21B9C66A}" type="sibTrans" cxnId="{91C9B656-38A8-CC4D-AA6B-B7C6A3086BF4}">
      <dgm:prSet/>
      <dgm:spPr/>
      <dgm:t>
        <a:bodyPr/>
        <a:lstStyle/>
        <a:p>
          <a:endParaRPr lang="fr-FR" sz="2400" b="1"/>
        </a:p>
      </dgm:t>
    </dgm:pt>
    <dgm:pt modelId="{10596028-17E4-3D4D-969F-03E7328364CA}" type="parTrans" cxnId="{91C9B656-38A8-CC4D-AA6B-B7C6A3086BF4}">
      <dgm:prSet custT="1"/>
      <dgm:spPr>
        <a:ln>
          <a:solidFill>
            <a:schemeClr val="accent4"/>
          </a:solidFill>
        </a:ln>
      </dgm:spPr>
      <dgm:t>
        <a:bodyPr/>
        <a:lstStyle/>
        <a:p>
          <a:endParaRPr lang="fr-FR" sz="700" b="1">
            <a:solidFill>
              <a:schemeClr val="accent4"/>
            </a:solidFill>
          </a:endParaRPr>
        </a:p>
      </dgm:t>
    </dgm:pt>
    <dgm:pt modelId="{09DD244D-EFB7-1940-9F21-F5E937440CA4}">
      <dgm:prSet phldrT="[Texte]" custT="1"/>
      <dgm:spPr>
        <a:solidFill>
          <a:srgbClr val="FFFFFF"/>
        </a:solidFill>
        <a:ln>
          <a:solidFill>
            <a:schemeClr val="bg1"/>
          </a:solidFill>
        </a:ln>
      </dgm:spPr>
      <dgm:t>
        <a:bodyPr/>
        <a:lstStyle/>
        <a:p>
          <a:r>
            <a:rPr lang="fr-FR" sz="1600" b="0" dirty="0">
              <a:solidFill>
                <a:schemeClr val="bg1"/>
              </a:solidFill>
            </a:rPr>
            <a:t>Construire une stratégie de financement</a:t>
          </a:r>
        </a:p>
      </dgm:t>
    </dgm:pt>
    <dgm:pt modelId="{E3182CC4-DBDC-D44F-9002-C31813F51B74}" type="sibTrans" cxnId="{D42996DE-0368-3745-BC04-885137404FE5}">
      <dgm:prSet/>
      <dgm:spPr/>
      <dgm:t>
        <a:bodyPr/>
        <a:lstStyle/>
        <a:p>
          <a:endParaRPr lang="fr-FR" sz="2400" b="1"/>
        </a:p>
      </dgm:t>
    </dgm:pt>
    <dgm:pt modelId="{A604B976-0FDA-6245-89C3-FEEC1CBC1521}" type="parTrans" cxnId="{D42996DE-0368-3745-BC04-885137404FE5}">
      <dgm:prSet custT="1"/>
      <dgm:spPr>
        <a:ln>
          <a:solidFill>
            <a:schemeClr val="bg1"/>
          </a:solidFill>
        </a:ln>
      </dgm:spPr>
      <dgm:t>
        <a:bodyPr/>
        <a:lstStyle/>
        <a:p>
          <a:endParaRPr lang="fr-FR" sz="700" b="1">
            <a:solidFill>
              <a:schemeClr val="bg1"/>
            </a:solidFill>
          </a:endParaRPr>
        </a:p>
      </dgm:t>
    </dgm:pt>
    <dgm:pt modelId="{F19AD20C-350D-EC40-AF45-8936B27EEBA5}">
      <dgm:prSet phldrT="[Texte]" custT="1"/>
      <dgm:spPr>
        <a:solidFill>
          <a:schemeClr val="bg1"/>
        </a:solidFill>
      </dgm:spPr>
      <dgm:t>
        <a:bodyPr/>
        <a:lstStyle/>
        <a:p>
          <a:r>
            <a:rPr lang="fr-FR" sz="1400" b="1" dirty="0">
              <a:solidFill>
                <a:srgbClr val="FFFFFF"/>
              </a:solidFill>
            </a:rPr>
            <a:t>Autorité organisatrice du petit cycle de l’eau</a:t>
          </a:r>
        </a:p>
      </dgm:t>
    </dgm:pt>
    <dgm:pt modelId="{25608823-2116-4946-B30B-495A4ED01276}" type="sibTrans" cxnId="{6E1CA6B9-9E0A-4B40-B94B-59DA20D79F8A}">
      <dgm:prSet/>
      <dgm:spPr/>
      <dgm:t>
        <a:bodyPr/>
        <a:lstStyle/>
        <a:p>
          <a:endParaRPr lang="fr-FR" sz="2400" b="1"/>
        </a:p>
      </dgm:t>
    </dgm:pt>
    <dgm:pt modelId="{BB19AE56-0517-D947-ACF9-291862B42E93}" type="parTrans" cxnId="{6E1CA6B9-9E0A-4B40-B94B-59DA20D79F8A}">
      <dgm:prSet/>
      <dgm:spPr/>
      <dgm:t>
        <a:bodyPr/>
        <a:lstStyle/>
        <a:p>
          <a:endParaRPr lang="fr-FR" sz="2400"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custScaleX="136550" custScaleY="119327"/>
      <dgm:spPr/>
    </dgm:pt>
    <dgm:pt modelId="{BC6B628B-64BA-254E-BDEC-3FAF1245B760}" type="pres">
      <dgm:prSet presAssocID="{7D38A958-8BCE-CB47-B014-5BCFEBEF8855}" presName="Name9" presStyleLbl="parChTrans1D2" presStyleIdx="0" presStyleCnt="4"/>
      <dgm:spPr/>
    </dgm:pt>
    <dgm:pt modelId="{0F2930F6-973E-7249-AA09-9A3E77F6F0F1}" type="pres">
      <dgm:prSet presAssocID="{7D38A958-8BCE-CB47-B014-5BCFEBEF8855}" presName="connTx" presStyleLbl="parChTrans1D2" presStyleIdx="0" presStyleCnt="4"/>
      <dgm:spPr/>
    </dgm:pt>
    <dgm:pt modelId="{CEE3EA48-496C-0E48-9F9A-E2C957BD758A}" type="pres">
      <dgm:prSet presAssocID="{8C59EA7B-013D-7A47-8395-86A38C146002}" presName="node" presStyleLbl="node1" presStyleIdx="0" presStyleCnt="4" custScaleX="148767" custScaleY="116318" custRadScaleRad="103670" custRadScaleInc="28951">
        <dgm:presLayoutVars>
          <dgm:bulletEnabled val="1"/>
        </dgm:presLayoutVars>
      </dgm:prSet>
      <dgm:spPr/>
    </dgm:pt>
    <dgm:pt modelId="{525207AF-F7CA-9743-A37B-FF414A80C76D}" type="pres">
      <dgm:prSet presAssocID="{A604B976-0FDA-6245-89C3-FEEC1CBC1521}" presName="Name9" presStyleLbl="parChTrans1D2" presStyleIdx="1" presStyleCnt="4"/>
      <dgm:spPr/>
    </dgm:pt>
    <dgm:pt modelId="{0AB9BF66-DE4C-5044-86D9-F99A635358E8}" type="pres">
      <dgm:prSet presAssocID="{A604B976-0FDA-6245-89C3-FEEC1CBC1521}" presName="connTx" presStyleLbl="parChTrans1D2" presStyleIdx="1" presStyleCnt="4"/>
      <dgm:spPr/>
    </dgm:pt>
    <dgm:pt modelId="{05CCD048-C242-554B-91CF-6C283A59C37F}" type="pres">
      <dgm:prSet presAssocID="{09DD244D-EFB7-1940-9F21-F5E937440CA4}" presName="node" presStyleLbl="node1" presStyleIdx="1" presStyleCnt="4" custScaleX="139059" custScaleY="116318" custRadScaleRad="152067" custRadScaleInc="-16699">
        <dgm:presLayoutVars>
          <dgm:bulletEnabled val="1"/>
        </dgm:presLayoutVars>
      </dgm:prSet>
      <dgm:spPr/>
    </dgm:pt>
    <dgm:pt modelId="{DE00E51C-6A43-0548-94CD-A05A288D2CD8}" type="pres">
      <dgm:prSet presAssocID="{10596028-17E4-3D4D-969F-03E7328364CA}" presName="Name9" presStyleLbl="parChTrans1D2" presStyleIdx="2" presStyleCnt="4"/>
      <dgm:spPr/>
    </dgm:pt>
    <dgm:pt modelId="{34BAB0F0-8CB5-0144-8B29-436EC527DBA4}" type="pres">
      <dgm:prSet presAssocID="{10596028-17E4-3D4D-969F-03E7328364CA}" presName="connTx" presStyleLbl="parChTrans1D2" presStyleIdx="2" presStyleCnt="4"/>
      <dgm:spPr/>
    </dgm:pt>
    <dgm:pt modelId="{E2D31FC3-DB98-D54E-9266-BF58F8461BD9}" type="pres">
      <dgm:prSet presAssocID="{3A34C581-2995-BD4A-9401-872079F1F4C4}" presName="node" presStyleLbl="node1" presStyleIdx="2" presStyleCnt="4" custScaleX="120072" custScaleY="102818" custRadScaleRad="121846" custRadScaleInc="16685">
        <dgm:presLayoutVars>
          <dgm:bulletEnabled val="1"/>
        </dgm:presLayoutVars>
      </dgm:prSet>
      <dgm:spPr/>
    </dgm:pt>
    <dgm:pt modelId="{80BAA5B2-CC0A-4CBF-9002-8D0102DE7B6F}" type="pres">
      <dgm:prSet presAssocID="{A7627DD9-D529-412D-B6D2-BDFE74494B2A}" presName="Name9" presStyleLbl="parChTrans1D2" presStyleIdx="3" presStyleCnt="4"/>
      <dgm:spPr/>
    </dgm:pt>
    <dgm:pt modelId="{E10BEEAD-9C8D-43ED-AEDD-79E370D7AEB3}" type="pres">
      <dgm:prSet presAssocID="{A7627DD9-D529-412D-B6D2-BDFE74494B2A}" presName="connTx" presStyleLbl="parChTrans1D2" presStyleIdx="3" presStyleCnt="4"/>
      <dgm:spPr/>
    </dgm:pt>
    <dgm:pt modelId="{225BA321-E841-42C0-B201-8B9AA0B3974E}" type="pres">
      <dgm:prSet presAssocID="{9BD4A98E-FB37-419B-9B70-F71AD5827426}" presName="node" presStyleLbl="node1" presStyleIdx="3" presStyleCnt="4" custScaleX="136199" custScaleY="116318" custRadScaleRad="145463" custRadScaleInc="13857">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37453A0C-5490-453A-81C7-D005BEE1643B}" type="presOf" srcId="{A7627DD9-D529-412D-B6D2-BDFE74494B2A}" destId="{E10BEEAD-9C8D-43ED-AEDD-79E370D7AEB3}" srcOrd="1" destOrd="0" presId="urn:microsoft.com/office/officeart/2005/8/layout/radial1"/>
    <dgm:cxn modelId="{CD1A9F25-C38C-9B45-98A8-7F79DB761105}" type="presOf" srcId="{3A34C581-2995-BD4A-9401-872079F1F4C4}" destId="{E2D31FC3-DB98-D54E-9266-BF58F8461BD9}" srcOrd="0" destOrd="0" presId="urn:microsoft.com/office/officeart/2005/8/layout/radial1"/>
    <dgm:cxn modelId="{F85C2435-E61A-4923-B881-3858C52F5EEA}" type="presOf" srcId="{9BD4A98E-FB37-419B-9B70-F71AD5827426}" destId="{225BA321-E841-42C0-B201-8B9AA0B3974E}"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89AD788F-90F7-48A2-B238-F7B5AD71A93F}" srcId="{F19AD20C-350D-EC40-AF45-8936B27EEBA5}" destId="{9BD4A98E-FB37-419B-9B70-F71AD5827426}" srcOrd="3" destOrd="0" parTransId="{A7627DD9-D529-412D-B6D2-BDFE74494B2A}" sibTransId="{2AA15D9A-817B-4B80-87BB-E9A82929E8C5}"/>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5DB5FBB7-4001-483C-B348-A10678607ED1}" type="presOf" srcId="{A7627DD9-D529-412D-B6D2-BDFE74494B2A}" destId="{80BAA5B2-CC0A-4CBF-9002-8D0102DE7B6F}" srcOrd="0"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 modelId="{50BAAC7C-66E0-4994-B9EF-4512ED13E1F0}" type="presParOf" srcId="{53618190-B527-A64E-BC02-249BA0B25EA2}" destId="{80BAA5B2-CC0A-4CBF-9002-8D0102DE7B6F}" srcOrd="7" destOrd="0" presId="urn:microsoft.com/office/officeart/2005/8/layout/radial1"/>
    <dgm:cxn modelId="{4B13B20B-D322-4218-B8E7-2D37FB0580FB}" type="presParOf" srcId="{80BAA5B2-CC0A-4CBF-9002-8D0102DE7B6F}" destId="{E10BEEAD-9C8D-43ED-AEDD-79E370D7AEB3}" srcOrd="0" destOrd="0" presId="urn:microsoft.com/office/officeart/2005/8/layout/radial1"/>
    <dgm:cxn modelId="{111277E4-E9A3-4602-8405-3E0537AF37F1}" type="presParOf" srcId="{53618190-B527-A64E-BC02-249BA0B25EA2}" destId="{225BA321-E841-42C0-B201-8B9AA0B3974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8C59EA7B-013D-7A47-8395-86A38C146002}">
      <dgm:prSet phldrT="[Texte]" custT="1"/>
      <dgm:spPr>
        <a:solidFill>
          <a:srgbClr val="FFFFFF"/>
        </a:solidFill>
        <a:ln>
          <a:solidFill>
            <a:schemeClr val="bg1"/>
          </a:solidFill>
        </a:ln>
      </dgm:spPr>
      <dgm:t>
        <a:bodyPr/>
        <a:lstStyle/>
        <a:p>
          <a:r>
            <a:rPr lang="fr-FR" sz="1600" b="0" dirty="0">
              <a:solidFill>
                <a:schemeClr val="bg1"/>
              </a:solidFill>
            </a:rPr>
            <a:t>S’inscrire dans la gouvernance de l’eau à l’échelle des bassins</a:t>
          </a:r>
        </a:p>
      </dgm:t>
    </dgm:pt>
    <dgm:pt modelId="{7D38A958-8BCE-CB47-B014-5BCFEBEF8855}" type="parTrans" cxnId="{00D4CCC4-C4F8-A04A-8D8E-45C2997ABF65}">
      <dgm:prSet custT="1"/>
      <dgm:spPr>
        <a:ln>
          <a:solidFill>
            <a:schemeClr val="bg1"/>
          </a:solidFill>
        </a:ln>
      </dgm:spPr>
      <dgm:t>
        <a:bodyPr/>
        <a:lstStyle/>
        <a:p>
          <a:endParaRPr lang="fr-FR" sz="700" b="1"/>
        </a:p>
      </dgm:t>
    </dgm:pt>
    <dgm:pt modelId="{8A78B30C-FB8A-CE4D-A2D0-B70E419006D2}" type="sibTrans" cxnId="{00D4CCC4-C4F8-A04A-8D8E-45C2997ABF65}">
      <dgm:prSet/>
      <dgm:spPr/>
      <dgm:t>
        <a:bodyPr/>
        <a:lstStyle/>
        <a:p>
          <a:endParaRPr lang="fr-FR" sz="2400" b="1"/>
        </a:p>
      </dgm:t>
    </dgm:pt>
    <dgm:pt modelId="{9BD4A98E-FB37-419B-9B70-F71AD5827426}">
      <dgm:prSet phldrT="[Texte]" custT="1"/>
      <dgm:spPr>
        <a:solidFill>
          <a:srgbClr val="FFFFFF"/>
        </a:solidFill>
        <a:ln>
          <a:solidFill>
            <a:schemeClr val="accent4"/>
          </a:solidFill>
        </a:ln>
      </dgm:spPr>
      <dgm:t>
        <a:bodyPr/>
        <a:lstStyle/>
        <a:p>
          <a:r>
            <a:rPr lang="fr-FR" sz="1600" b="1" dirty="0">
              <a:solidFill>
                <a:schemeClr val="accent4"/>
              </a:solidFill>
            </a:rPr>
            <a:t>Assurer la performance des services</a:t>
          </a:r>
        </a:p>
      </dgm:t>
    </dgm:pt>
    <dgm:pt modelId="{2AA15D9A-817B-4B80-87BB-E9A82929E8C5}" type="sibTrans" cxnId="{89AD788F-90F7-48A2-B238-F7B5AD71A93F}">
      <dgm:prSet/>
      <dgm:spPr/>
      <dgm:t>
        <a:bodyPr/>
        <a:lstStyle/>
        <a:p>
          <a:endParaRPr lang="fr-FR" sz="2400"/>
        </a:p>
      </dgm:t>
    </dgm:pt>
    <dgm:pt modelId="{A7627DD9-D529-412D-B6D2-BDFE74494B2A}" type="parTrans" cxnId="{89AD788F-90F7-48A2-B238-F7B5AD71A93F}">
      <dgm:prSet custT="1"/>
      <dgm:spPr>
        <a:ln>
          <a:solidFill>
            <a:schemeClr val="accent4"/>
          </a:solidFill>
        </a:ln>
      </dgm:spPr>
      <dgm:t>
        <a:bodyPr/>
        <a:lstStyle/>
        <a:p>
          <a:endParaRPr lang="fr-FR" sz="700">
            <a:solidFill>
              <a:schemeClr val="accent4"/>
            </a:solidFill>
          </a:endParaRPr>
        </a:p>
      </dgm:t>
    </dgm:pt>
    <dgm:pt modelId="{3A34C581-2995-BD4A-9401-872079F1F4C4}">
      <dgm:prSet phldrT="[Texte]" custT="1"/>
      <dgm:spPr>
        <a:solidFill>
          <a:srgbClr val="FFFFFF"/>
        </a:solidFill>
      </dgm:spPr>
      <dgm:t>
        <a:bodyPr/>
        <a:lstStyle/>
        <a:p>
          <a:r>
            <a:rPr lang="fr-FR" sz="1600" b="0" dirty="0"/>
            <a:t>Garantir l’accès à l’eau pour tous</a:t>
          </a:r>
        </a:p>
      </dgm:t>
    </dgm:pt>
    <dgm:pt modelId="{23232602-6500-E948-8C6B-FA9E21B9C66A}" type="sibTrans" cxnId="{91C9B656-38A8-CC4D-AA6B-B7C6A3086BF4}">
      <dgm:prSet/>
      <dgm:spPr/>
      <dgm:t>
        <a:bodyPr/>
        <a:lstStyle/>
        <a:p>
          <a:endParaRPr lang="fr-FR" sz="2400" b="1"/>
        </a:p>
      </dgm:t>
    </dgm:pt>
    <dgm:pt modelId="{10596028-17E4-3D4D-969F-03E7328364CA}" type="parTrans" cxnId="{91C9B656-38A8-CC4D-AA6B-B7C6A3086BF4}">
      <dgm:prSet custT="1"/>
      <dgm:spPr>
        <a:ln>
          <a:solidFill>
            <a:schemeClr val="bg1"/>
          </a:solidFill>
        </a:ln>
      </dgm:spPr>
      <dgm:t>
        <a:bodyPr/>
        <a:lstStyle/>
        <a:p>
          <a:endParaRPr lang="fr-FR" sz="700" b="1"/>
        </a:p>
      </dgm:t>
    </dgm:pt>
    <dgm:pt modelId="{09DD244D-EFB7-1940-9F21-F5E937440CA4}">
      <dgm:prSet phldrT="[Texte]" custT="1"/>
      <dgm:spPr>
        <a:solidFill>
          <a:srgbClr val="FFFFFF"/>
        </a:solidFill>
        <a:ln>
          <a:solidFill>
            <a:schemeClr val="bg1"/>
          </a:solidFill>
        </a:ln>
      </dgm:spPr>
      <dgm:t>
        <a:bodyPr/>
        <a:lstStyle/>
        <a:p>
          <a:r>
            <a:rPr lang="fr-FR" sz="1600" b="0" dirty="0">
              <a:solidFill>
                <a:schemeClr val="bg1"/>
              </a:solidFill>
            </a:rPr>
            <a:t>Construire une stratégie de financement</a:t>
          </a:r>
        </a:p>
      </dgm:t>
    </dgm:pt>
    <dgm:pt modelId="{E3182CC4-DBDC-D44F-9002-C31813F51B74}" type="sibTrans" cxnId="{D42996DE-0368-3745-BC04-885137404FE5}">
      <dgm:prSet/>
      <dgm:spPr/>
      <dgm:t>
        <a:bodyPr/>
        <a:lstStyle/>
        <a:p>
          <a:endParaRPr lang="fr-FR" sz="2400" b="1"/>
        </a:p>
      </dgm:t>
    </dgm:pt>
    <dgm:pt modelId="{A604B976-0FDA-6245-89C3-FEEC1CBC1521}" type="parTrans" cxnId="{D42996DE-0368-3745-BC04-885137404FE5}">
      <dgm:prSet custT="1"/>
      <dgm:spPr>
        <a:ln>
          <a:solidFill>
            <a:schemeClr val="bg1"/>
          </a:solidFill>
        </a:ln>
      </dgm:spPr>
      <dgm:t>
        <a:bodyPr/>
        <a:lstStyle/>
        <a:p>
          <a:endParaRPr lang="fr-FR" sz="700" b="1">
            <a:solidFill>
              <a:schemeClr val="bg1"/>
            </a:solidFill>
          </a:endParaRPr>
        </a:p>
      </dgm:t>
    </dgm:pt>
    <dgm:pt modelId="{F19AD20C-350D-EC40-AF45-8936B27EEBA5}">
      <dgm:prSet phldrT="[Texte]" custT="1"/>
      <dgm:spPr>
        <a:solidFill>
          <a:schemeClr val="bg1"/>
        </a:solidFill>
      </dgm:spPr>
      <dgm:t>
        <a:bodyPr/>
        <a:lstStyle/>
        <a:p>
          <a:r>
            <a:rPr lang="fr-FR" sz="1400" b="1" dirty="0">
              <a:solidFill>
                <a:srgbClr val="FFFFFF"/>
              </a:solidFill>
            </a:rPr>
            <a:t>Autorité organisatrice du petit cycle de l’eau</a:t>
          </a:r>
        </a:p>
      </dgm:t>
    </dgm:pt>
    <dgm:pt modelId="{25608823-2116-4946-B30B-495A4ED01276}" type="sibTrans" cxnId="{6E1CA6B9-9E0A-4B40-B94B-59DA20D79F8A}">
      <dgm:prSet/>
      <dgm:spPr/>
      <dgm:t>
        <a:bodyPr/>
        <a:lstStyle/>
        <a:p>
          <a:endParaRPr lang="fr-FR" sz="2400" b="1"/>
        </a:p>
      </dgm:t>
    </dgm:pt>
    <dgm:pt modelId="{BB19AE56-0517-D947-ACF9-291862B42E93}" type="parTrans" cxnId="{6E1CA6B9-9E0A-4B40-B94B-59DA20D79F8A}">
      <dgm:prSet/>
      <dgm:spPr/>
      <dgm:t>
        <a:bodyPr/>
        <a:lstStyle/>
        <a:p>
          <a:endParaRPr lang="fr-FR" sz="2400"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custScaleX="136550" custScaleY="119327"/>
      <dgm:spPr/>
    </dgm:pt>
    <dgm:pt modelId="{BC6B628B-64BA-254E-BDEC-3FAF1245B760}" type="pres">
      <dgm:prSet presAssocID="{7D38A958-8BCE-CB47-B014-5BCFEBEF8855}" presName="Name9" presStyleLbl="parChTrans1D2" presStyleIdx="0" presStyleCnt="4"/>
      <dgm:spPr/>
    </dgm:pt>
    <dgm:pt modelId="{0F2930F6-973E-7249-AA09-9A3E77F6F0F1}" type="pres">
      <dgm:prSet presAssocID="{7D38A958-8BCE-CB47-B014-5BCFEBEF8855}" presName="connTx" presStyleLbl="parChTrans1D2" presStyleIdx="0" presStyleCnt="4"/>
      <dgm:spPr/>
    </dgm:pt>
    <dgm:pt modelId="{CEE3EA48-496C-0E48-9F9A-E2C957BD758A}" type="pres">
      <dgm:prSet presAssocID="{8C59EA7B-013D-7A47-8395-86A38C146002}" presName="node" presStyleLbl="node1" presStyleIdx="0" presStyleCnt="4" custScaleX="148767" custScaleY="116318" custRadScaleRad="103670" custRadScaleInc="28951">
        <dgm:presLayoutVars>
          <dgm:bulletEnabled val="1"/>
        </dgm:presLayoutVars>
      </dgm:prSet>
      <dgm:spPr/>
    </dgm:pt>
    <dgm:pt modelId="{525207AF-F7CA-9743-A37B-FF414A80C76D}" type="pres">
      <dgm:prSet presAssocID="{A604B976-0FDA-6245-89C3-FEEC1CBC1521}" presName="Name9" presStyleLbl="parChTrans1D2" presStyleIdx="1" presStyleCnt="4"/>
      <dgm:spPr/>
    </dgm:pt>
    <dgm:pt modelId="{0AB9BF66-DE4C-5044-86D9-F99A635358E8}" type="pres">
      <dgm:prSet presAssocID="{A604B976-0FDA-6245-89C3-FEEC1CBC1521}" presName="connTx" presStyleLbl="parChTrans1D2" presStyleIdx="1" presStyleCnt="4"/>
      <dgm:spPr/>
    </dgm:pt>
    <dgm:pt modelId="{05CCD048-C242-554B-91CF-6C283A59C37F}" type="pres">
      <dgm:prSet presAssocID="{09DD244D-EFB7-1940-9F21-F5E937440CA4}" presName="node" presStyleLbl="node1" presStyleIdx="1" presStyleCnt="4" custScaleX="139059" custScaleY="116318" custRadScaleRad="152067" custRadScaleInc="-16699">
        <dgm:presLayoutVars>
          <dgm:bulletEnabled val="1"/>
        </dgm:presLayoutVars>
      </dgm:prSet>
      <dgm:spPr/>
    </dgm:pt>
    <dgm:pt modelId="{DE00E51C-6A43-0548-94CD-A05A288D2CD8}" type="pres">
      <dgm:prSet presAssocID="{10596028-17E4-3D4D-969F-03E7328364CA}" presName="Name9" presStyleLbl="parChTrans1D2" presStyleIdx="2" presStyleCnt="4"/>
      <dgm:spPr/>
    </dgm:pt>
    <dgm:pt modelId="{34BAB0F0-8CB5-0144-8B29-436EC527DBA4}" type="pres">
      <dgm:prSet presAssocID="{10596028-17E4-3D4D-969F-03E7328364CA}" presName="connTx" presStyleLbl="parChTrans1D2" presStyleIdx="2" presStyleCnt="4"/>
      <dgm:spPr/>
    </dgm:pt>
    <dgm:pt modelId="{E2D31FC3-DB98-D54E-9266-BF58F8461BD9}" type="pres">
      <dgm:prSet presAssocID="{3A34C581-2995-BD4A-9401-872079F1F4C4}" presName="node" presStyleLbl="node1" presStyleIdx="2" presStyleCnt="4" custScaleX="120072" custScaleY="102818" custRadScaleRad="121846" custRadScaleInc="16685">
        <dgm:presLayoutVars>
          <dgm:bulletEnabled val="1"/>
        </dgm:presLayoutVars>
      </dgm:prSet>
      <dgm:spPr/>
    </dgm:pt>
    <dgm:pt modelId="{80BAA5B2-CC0A-4CBF-9002-8D0102DE7B6F}" type="pres">
      <dgm:prSet presAssocID="{A7627DD9-D529-412D-B6D2-BDFE74494B2A}" presName="Name9" presStyleLbl="parChTrans1D2" presStyleIdx="3" presStyleCnt="4"/>
      <dgm:spPr/>
    </dgm:pt>
    <dgm:pt modelId="{E10BEEAD-9C8D-43ED-AEDD-79E370D7AEB3}" type="pres">
      <dgm:prSet presAssocID="{A7627DD9-D529-412D-B6D2-BDFE74494B2A}" presName="connTx" presStyleLbl="parChTrans1D2" presStyleIdx="3" presStyleCnt="4"/>
      <dgm:spPr/>
    </dgm:pt>
    <dgm:pt modelId="{225BA321-E841-42C0-B201-8B9AA0B3974E}" type="pres">
      <dgm:prSet presAssocID="{9BD4A98E-FB37-419B-9B70-F71AD5827426}" presName="node" presStyleLbl="node1" presStyleIdx="3" presStyleCnt="4" custScaleX="136199" custScaleY="116318" custRadScaleRad="145463" custRadScaleInc="13857">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37453A0C-5490-453A-81C7-D005BEE1643B}" type="presOf" srcId="{A7627DD9-D529-412D-B6D2-BDFE74494B2A}" destId="{E10BEEAD-9C8D-43ED-AEDD-79E370D7AEB3}" srcOrd="1" destOrd="0" presId="urn:microsoft.com/office/officeart/2005/8/layout/radial1"/>
    <dgm:cxn modelId="{CD1A9F25-C38C-9B45-98A8-7F79DB761105}" type="presOf" srcId="{3A34C581-2995-BD4A-9401-872079F1F4C4}" destId="{E2D31FC3-DB98-D54E-9266-BF58F8461BD9}" srcOrd="0" destOrd="0" presId="urn:microsoft.com/office/officeart/2005/8/layout/radial1"/>
    <dgm:cxn modelId="{F85C2435-E61A-4923-B881-3858C52F5EEA}" type="presOf" srcId="{9BD4A98E-FB37-419B-9B70-F71AD5827426}" destId="{225BA321-E841-42C0-B201-8B9AA0B3974E}"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89AD788F-90F7-48A2-B238-F7B5AD71A93F}" srcId="{F19AD20C-350D-EC40-AF45-8936B27EEBA5}" destId="{9BD4A98E-FB37-419B-9B70-F71AD5827426}" srcOrd="3" destOrd="0" parTransId="{A7627DD9-D529-412D-B6D2-BDFE74494B2A}" sibTransId="{2AA15D9A-817B-4B80-87BB-E9A82929E8C5}"/>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5DB5FBB7-4001-483C-B348-A10678607ED1}" type="presOf" srcId="{A7627DD9-D529-412D-B6D2-BDFE74494B2A}" destId="{80BAA5B2-CC0A-4CBF-9002-8D0102DE7B6F}" srcOrd="0"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 modelId="{50BAAC7C-66E0-4994-B9EF-4512ED13E1F0}" type="presParOf" srcId="{53618190-B527-A64E-BC02-249BA0B25EA2}" destId="{80BAA5B2-CC0A-4CBF-9002-8D0102DE7B6F}" srcOrd="7" destOrd="0" presId="urn:microsoft.com/office/officeart/2005/8/layout/radial1"/>
    <dgm:cxn modelId="{4B13B20B-D322-4218-B8E7-2D37FB0580FB}" type="presParOf" srcId="{80BAA5B2-CC0A-4CBF-9002-8D0102DE7B6F}" destId="{E10BEEAD-9C8D-43ED-AEDD-79E370D7AEB3}" srcOrd="0" destOrd="0" presId="urn:microsoft.com/office/officeart/2005/8/layout/radial1"/>
    <dgm:cxn modelId="{111277E4-E9A3-4602-8405-3E0537AF37F1}" type="presParOf" srcId="{53618190-B527-A64E-BC02-249BA0B25EA2}" destId="{225BA321-E841-42C0-B201-8B9AA0B3974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5E2707-6400-424B-A4C4-217B53706AC5}"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fr-FR"/>
        </a:p>
      </dgm:t>
    </dgm:pt>
    <dgm:pt modelId="{F19AD20C-350D-EC40-AF45-8936B27EEBA5}">
      <dgm:prSet phldrT="[Texte]"/>
      <dgm:spPr>
        <a:solidFill>
          <a:srgbClr val="FFFFFF"/>
        </a:solidFill>
      </dgm:spPr>
      <dgm:t>
        <a:bodyPr/>
        <a:lstStyle/>
        <a:p>
          <a:r>
            <a:rPr lang="fr-FR" b="1" dirty="0"/>
            <a:t>Territoires acteurs de la transition écologique</a:t>
          </a:r>
        </a:p>
      </dgm:t>
    </dgm:pt>
    <dgm:pt modelId="{BB19AE56-0517-D947-ACF9-291862B42E93}" type="parTrans" cxnId="{6E1CA6B9-9E0A-4B40-B94B-59DA20D79F8A}">
      <dgm:prSet/>
      <dgm:spPr/>
      <dgm:t>
        <a:bodyPr/>
        <a:lstStyle/>
        <a:p>
          <a:endParaRPr lang="fr-FR" b="1"/>
        </a:p>
      </dgm:t>
    </dgm:pt>
    <dgm:pt modelId="{25608823-2116-4946-B30B-495A4ED01276}" type="sibTrans" cxnId="{6E1CA6B9-9E0A-4B40-B94B-59DA20D79F8A}">
      <dgm:prSet/>
      <dgm:spPr/>
      <dgm:t>
        <a:bodyPr/>
        <a:lstStyle/>
        <a:p>
          <a:endParaRPr lang="fr-FR" b="1"/>
        </a:p>
      </dgm:t>
    </dgm:pt>
    <dgm:pt modelId="{8C59EA7B-013D-7A47-8395-86A38C146002}">
      <dgm:prSet phldrT="[Texte]"/>
      <dgm:spPr>
        <a:solidFill>
          <a:srgbClr val="FFFFFF"/>
        </a:solidFill>
      </dgm:spPr>
      <dgm:t>
        <a:bodyPr/>
        <a:lstStyle/>
        <a:p>
          <a:r>
            <a:rPr lang="fr-FR" b="1" dirty="0"/>
            <a:t>Territoires sobres</a:t>
          </a:r>
        </a:p>
      </dgm:t>
    </dgm:pt>
    <dgm:pt modelId="{7D38A958-8BCE-CB47-B014-5BCFEBEF8855}" type="parTrans" cxnId="{00D4CCC4-C4F8-A04A-8D8E-45C2997ABF65}">
      <dgm:prSet/>
      <dgm:spPr>
        <a:ln>
          <a:solidFill>
            <a:schemeClr val="bg1"/>
          </a:solidFill>
        </a:ln>
      </dgm:spPr>
      <dgm:t>
        <a:bodyPr/>
        <a:lstStyle/>
        <a:p>
          <a:endParaRPr lang="fr-FR" b="1"/>
        </a:p>
      </dgm:t>
    </dgm:pt>
    <dgm:pt modelId="{8A78B30C-FB8A-CE4D-A2D0-B70E419006D2}" type="sibTrans" cxnId="{00D4CCC4-C4F8-A04A-8D8E-45C2997ABF65}">
      <dgm:prSet/>
      <dgm:spPr/>
      <dgm:t>
        <a:bodyPr/>
        <a:lstStyle/>
        <a:p>
          <a:endParaRPr lang="fr-FR" b="1"/>
        </a:p>
      </dgm:t>
    </dgm:pt>
    <dgm:pt modelId="{09DD244D-EFB7-1940-9F21-F5E937440CA4}">
      <dgm:prSet phldrT="[Texte]"/>
      <dgm:spPr>
        <a:solidFill>
          <a:srgbClr val="FFFFFF"/>
        </a:solidFill>
      </dgm:spPr>
      <dgm:t>
        <a:bodyPr/>
        <a:lstStyle/>
        <a:p>
          <a:r>
            <a:rPr lang="fr-FR" b="1" dirty="0"/>
            <a:t>Territoires dynamiques et solidaires</a:t>
          </a:r>
        </a:p>
      </dgm:t>
    </dgm:pt>
    <dgm:pt modelId="{A604B976-0FDA-6245-89C3-FEEC1CBC1521}" type="parTrans" cxnId="{D42996DE-0368-3745-BC04-885137404FE5}">
      <dgm:prSet/>
      <dgm:spPr>
        <a:ln>
          <a:solidFill>
            <a:schemeClr val="bg1"/>
          </a:solidFill>
        </a:ln>
      </dgm:spPr>
      <dgm:t>
        <a:bodyPr/>
        <a:lstStyle/>
        <a:p>
          <a:endParaRPr lang="fr-FR" b="1"/>
        </a:p>
      </dgm:t>
    </dgm:pt>
    <dgm:pt modelId="{E3182CC4-DBDC-D44F-9002-C31813F51B74}" type="sibTrans" cxnId="{D42996DE-0368-3745-BC04-885137404FE5}">
      <dgm:prSet/>
      <dgm:spPr/>
      <dgm:t>
        <a:bodyPr/>
        <a:lstStyle/>
        <a:p>
          <a:endParaRPr lang="fr-FR" b="1"/>
        </a:p>
      </dgm:t>
    </dgm:pt>
    <dgm:pt modelId="{3A34C581-2995-BD4A-9401-872079F1F4C4}">
      <dgm:prSet phldrT="[Texte]"/>
      <dgm:spPr>
        <a:solidFill>
          <a:srgbClr val="FFFFFF"/>
        </a:solidFill>
      </dgm:spPr>
      <dgm:t>
        <a:bodyPr/>
        <a:lstStyle/>
        <a:p>
          <a:r>
            <a:rPr lang="fr-FR" b="1" dirty="0"/>
            <a:t>Territoires propres, durables et agréables à vivre</a:t>
          </a:r>
        </a:p>
      </dgm:t>
    </dgm:pt>
    <dgm:pt modelId="{10596028-17E4-3D4D-969F-03E7328364CA}" type="parTrans" cxnId="{91C9B656-38A8-CC4D-AA6B-B7C6A3086BF4}">
      <dgm:prSet/>
      <dgm:spPr>
        <a:ln>
          <a:solidFill>
            <a:schemeClr val="bg1"/>
          </a:solidFill>
        </a:ln>
      </dgm:spPr>
      <dgm:t>
        <a:bodyPr/>
        <a:lstStyle/>
        <a:p>
          <a:endParaRPr lang="fr-FR" b="1"/>
        </a:p>
      </dgm:t>
    </dgm:pt>
    <dgm:pt modelId="{23232602-6500-E948-8C6B-FA9E21B9C66A}" type="sibTrans" cxnId="{91C9B656-38A8-CC4D-AA6B-B7C6A3086BF4}">
      <dgm:prSet/>
      <dgm:spPr/>
      <dgm:t>
        <a:bodyPr/>
        <a:lstStyle/>
        <a:p>
          <a:endParaRPr lang="fr-FR" b="1"/>
        </a:p>
      </dgm:t>
    </dgm:pt>
    <dgm:pt modelId="{8EB74ACD-239F-284C-AD73-E9D8590F80C5}">
      <dgm:prSet phldrT="[Texte]"/>
      <dgm:spPr/>
      <dgm:t>
        <a:bodyPr/>
        <a:lstStyle/>
        <a:p>
          <a:endParaRPr lang="fr-FR" b="1" dirty="0"/>
        </a:p>
      </dgm:t>
    </dgm:pt>
    <dgm:pt modelId="{91E14D9C-8976-A44D-808D-794C62E1D80E}" type="parTrans" cxnId="{92788821-BCD9-2043-A3B6-AF665EB40883}">
      <dgm:prSet/>
      <dgm:spPr/>
      <dgm:t>
        <a:bodyPr/>
        <a:lstStyle/>
        <a:p>
          <a:endParaRPr lang="fr-FR" b="1"/>
        </a:p>
      </dgm:t>
    </dgm:pt>
    <dgm:pt modelId="{185A4B80-EFC7-7D4C-ACBD-BEA7ED9DAE21}" type="sibTrans" cxnId="{92788821-BCD9-2043-A3B6-AF665EB40883}">
      <dgm:prSet/>
      <dgm:spPr/>
      <dgm:t>
        <a:bodyPr/>
        <a:lstStyle/>
        <a:p>
          <a:endParaRPr lang="fr-FR" b="1"/>
        </a:p>
      </dgm:t>
    </dgm:pt>
    <dgm:pt modelId="{53618190-B527-A64E-BC02-249BA0B25EA2}" type="pres">
      <dgm:prSet presAssocID="{B75E2707-6400-424B-A4C4-217B53706AC5}" presName="cycle" presStyleCnt="0">
        <dgm:presLayoutVars>
          <dgm:chMax val="1"/>
          <dgm:dir/>
          <dgm:animLvl val="ctr"/>
          <dgm:resizeHandles val="exact"/>
        </dgm:presLayoutVars>
      </dgm:prSet>
      <dgm:spPr/>
    </dgm:pt>
    <dgm:pt modelId="{F9AF9B5E-23C0-0C41-9FFD-F73DA906F9B8}" type="pres">
      <dgm:prSet presAssocID="{F19AD20C-350D-EC40-AF45-8936B27EEBA5}" presName="centerShape" presStyleLbl="node0" presStyleIdx="0" presStyleCnt="1"/>
      <dgm:spPr/>
    </dgm:pt>
    <dgm:pt modelId="{BC6B628B-64BA-254E-BDEC-3FAF1245B760}" type="pres">
      <dgm:prSet presAssocID="{7D38A958-8BCE-CB47-B014-5BCFEBEF8855}" presName="Name9" presStyleLbl="parChTrans1D2" presStyleIdx="0" presStyleCnt="3"/>
      <dgm:spPr/>
    </dgm:pt>
    <dgm:pt modelId="{0F2930F6-973E-7249-AA09-9A3E77F6F0F1}" type="pres">
      <dgm:prSet presAssocID="{7D38A958-8BCE-CB47-B014-5BCFEBEF8855}" presName="connTx" presStyleLbl="parChTrans1D2" presStyleIdx="0" presStyleCnt="3"/>
      <dgm:spPr/>
    </dgm:pt>
    <dgm:pt modelId="{CEE3EA48-496C-0E48-9F9A-E2C957BD758A}" type="pres">
      <dgm:prSet presAssocID="{8C59EA7B-013D-7A47-8395-86A38C146002}" presName="node" presStyleLbl="node1" presStyleIdx="0" presStyleCnt="3">
        <dgm:presLayoutVars>
          <dgm:bulletEnabled val="1"/>
        </dgm:presLayoutVars>
      </dgm:prSet>
      <dgm:spPr/>
    </dgm:pt>
    <dgm:pt modelId="{525207AF-F7CA-9743-A37B-FF414A80C76D}" type="pres">
      <dgm:prSet presAssocID="{A604B976-0FDA-6245-89C3-FEEC1CBC1521}" presName="Name9" presStyleLbl="parChTrans1D2" presStyleIdx="1" presStyleCnt="3"/>
      <dgm:spPr/>
    </dgm:pt>
    <dgm:pt modelId="{0AB9BF66-DE4C-5044-86D9-F99A635358E8}" type="pres">
      <dgm:prSet presAssocID="{A604B976-0FDA-6245-89C3-FEEC1CBC1521}" presName="connTx" presStyleLbl="parChTrans1D2" presStyleIdx="1" presStyleCnt="3"/>
      <dgm:spPr/>
    </dgm:pt>
    <dgm:pt modelId="{05CCD048-C242-554B-91CF-6C283A59C37F}" type="pres">
      <dgm:prSet presAssocID="{09DD244D-EFB7-1940-9F21-F5E937440CA4}" presName="node" presStyleLbl="node1" presStyleIdx="1" presStyleCnt="3" custRadScaleRad="122307" custRadScaleInc="-17917">
        <dgm:presLayoutVars>
          <dgm:bulletEnabled val="1"/>
        </dgm:presLayoutVars>
      </dgm:prSet>
      <dgm:spPr/>
    </dgm:pt>
    <dgm:pt modelId="{DE00E51C-6A43-0548-94CD-A05A288D2CD8}" type="pres">
      <dgm:prSet presAssocID="{10596028-17E4-3D4D-969F-03E7328364CA}" presName="Name9" presStyleLbl="parChTrans1D2" presStyleIdx="2" presStyleCnt="3"/>
      <dgm:spPr/>
    </dgm:pt>
    <dgm:pt modelId="{34BAB0F0-8CB5-0144-8B29-436EC527DBA4}" type="pres">
      <dgm:prSet presAssocID="{10596028-17E4-3D4D-969F-03E7328364CA}" presName="connTx" presStyleLbl="parChTrans1D2" presStyleIdx="2" presStyleCnt="3"/>
      <dgm:spPr/>
    </dgm:pt>
    <dgm:pt modelId="{E2D31FC3-DB98-D54E-9266-BF58F8461BD9}" type="pres">
      <dgm:prSet presAssocID="{3A34C581-2995-BD4A-9401-872079F1F4C4}" presName="node" presStyleLbl="node1" presStyleIdx="2" presStyleCnt="3" custRadScaleRad="121846" custRadScaleInc="16685">
        <dgm:presLayoutVars>
          <dgm:bulletEnabled val="1"/>
        </dgm:presLayoutVars>
      </dgm:prSet>
      <dgm:spPr/>
    </dgm:pt>
  </dgm:ptLst>
  <dgm:cxnLst>
    <dgm:cxn modelId="{0AABE500-B453-A742-91BB-3A2266F07E6D}" type="presOf" srcId="{09DD244D-EFB7-1940-9F21-F5E937440CA4}" destId="{05CCD048-C242-554B-91CF-6C283A59C37F}" srcOrd="0" destOrd="0" presId="urn:microsoft.com/office/officeart/2005/8/layout/radial1"/>
    <dgm:cxn modelId="{0A62E804-BCAE-FF4A-8E0C-70BA0D47FC1A}" type="presOf" srcId="{10596028-17E4-3D4D-969F-03E7328364CA}" destId="{DE00E51C-6A43-0548-94CD-A05A288D2CD8}" srcOrd="0" destOrd="0" presId="urn:microsoft.com/office/officeart/2005/8/layout/radial1"/>
    <dgm:cxn modelId="{92788821-BCD9-2043-A3B6-AF665EB40883}" srcId="{B75E2707-6400-424B-A4C4-217B53706AC5}" destId="{8EB74ACD-239F-284C-AD73-E9D8590F80C5}" srcOrd="1" destOrd="0" parTransId="{91E14D9C-8976-A44D-808D-794C62E1D80E}" sibTransId="{185A4B80-EFC7-7D4C-ACBD-BEA7ED9DAE21}"/>
    <dgm:cxn modelId="{CD1A9F25-C38C-9B45-98A8-7F79DB761105}" type="presOf" srcId="{3A34C581-2995-BD4A-9401-872079F1F4C4}" destId="{E2D31FC3-DB98-D54E-9266-BF58F8461BD9}" srcOrd="0" destOrd="0" presId="urn:microsoft.com/office/officeart/2005/8/layout/radial1"/>
    <dgm:cxn modelId="{D576AB48-6295-AE4E-94E0-BE972C7E08D1}" type="presOf" srcId="{7D38A958-8BCE-CB47-B014-5BCFEBEF8855}" destId="{0F2930F6-973E-7249-AA09-9A3E77F6F0F1}" srcOrd="1" destOrd="0" presId="urn:microsoft.com/office/officeart/2005/8/layout/radial1"/>
    <dgm:cxn modelId="{91C9B656-38A8-CC4D-AA6B-B7C6A3086BF4}" srcId="{F19AD20C-350D-EC40-AF45-8936B27EEBA5}" destId="{3A34C581-2995-BD4A-9401-872079F1F4C4}" srcOrd="2" destOrd="0" parTransId="{10596028-17E4-3D4D-969F-03E7328364CA}" sibTransId="{23232602-6500-E948-8C6B-FA9E21B9C66A}"/>
    <dgm:cxn modelId="{38638D66-7A0C-B145-A32C-FDCA709DAEBE}" type="presOf" srcId="{F19AD20C-350D-EC40-AF45-8936B27EEBA5}" destId="{F9AF9B5E-23C0-0C41-9FFD-F73DA906F9B8}" srcOrd="0" destOrd="0" presId="urn:microsoft.com/office/officeart/2005/8/layout/radial1"/>
    <dgm:cxn modelId="{CCBC2489-0473-1D46-890E-A3DA84738E7F}" type="presOf" srcId="{7D38A958-8BCE-CB47-B014-5BCFEBEF8855}" destId="{BC6B628B-64BA-254E-BDEC-3FAF1245B760}" srcOrd="0" destOrd="0" presId="urn:microsoft.com/office/officeart/2005/8/layout/radial1"/>
    <dgm:cxn modelId="{23A8FD89-EB70-AE47-9C73-AE54BC22883C}" type="presOf" srcId="{A604B976-0FDA-6245-89C3-FEEC1CBC1521}" destId="{525207AF-F7CA-9743-A37B-FF414A80C76D}" srcOrd="0" destOrd="0" presId="urn:microsoft.com/office/officeart/2005/8/layout/radial1"/>
    <dgm:cxn modelId="{5C8253A5-CD0A-3442-8C8A-F16351518EE0}" type="presOf" srcId="{B75E2707-6400-424B-A4C4-217B53706AC5}" destId="{53618190-B527-A64E-BC02-249BA0B25EA2}" srcOrd="0" destOrd="0" presId="urn:microsoft.com/office/officeart/2005/8/layout/radial1"/>
    <dgm:cxn modelId="{2380E9B0-4EEA-2A48-A8E5-F2E0363DC818}" type="presOf" srcId="{10596028-17E4-3D4D-969F-03E7328364CA}" destId="{34BAB0F0-8CB5-0144-8B29-436EC527DBA4}" srcOrd="1" destOrd="0" presId="urn:microsoft.com/office/officeart/2005/8/layout/radial1"/>
    <dgm:cxn modelId="{6E1CA6B9-9E0A-4B40-B94B-59DA20D79F8A}" srcId="{B75E2707-6400-424B-A4C4-217B53706AC5}" destId="{F19AD20C-350D-EC40-AF45-8936B27EEBA5}" srcOrd="0" destOrd="0" parTransId="{BB19AE56-0517-D947-ACF9-291862B42E93}" sibTransId="{25608823-2116-4946-B30B-495A4ED01276}"/>
    <dgm:cxn modelId="{00D4CCC4-C4F8-A04A-8D8E-45C2997ABF65}" srcId="{F19AD20C-350D-EC40-AF45-8936B27EEBA5}" destId="{8C59EA7B-013D-7A47-8395-86A38C146002}" srcOrd="0" destOrd="0" parTransId="{7D38A958-8BCE-CB47-B014-5BCFEBEF8855}" sibTransId="{8A78B30C-FB8A-CE4D-A2D0-B70E419006D2}"/>
    <dgm:cxn modelId="{D42996DE-0368-3745-BC04-885137404FE5}" srcId="{F19AD20C-350D-EC40-AF45-8936B27EEBA5}" destId="{09DD244D-EFB7-1940-9F21-F5E937440CA4}" srcOrd="1" destOrd="0" parTransId="{A604B976-0FDA-6245-89C3-FEEC1CBC1521}" sibTransId="{E3182CC4-DBDC-D44F-9002-C31813F51B74}"/>
    <dgm:cxn modelId="{822F62E6-8946-5E40-9CCD-9CBEF18309B8}" type="presOf" srcId="{A604B976-0FDA-6245-89C3-FEEC1CBC1521}" destId="{0AB9BF66-DE4C-5044-86D9-F99A635358E8}" srcOrd="1" destOrd="0" presId="urn:microsoft.com/office/officeart/2005/8/layout/radial1"/>
    <dgm:cxn modelId="{9A1696ED-3F1C-DF49-A4DE-26892AD08180}" type="presOf" srcId="{8C59EA7B-013D-7A47-8395-86A38C146002}" destId="{CEE3EA48-496C-0E48-9F9A-E2C957BD758A}" srcOrd="0" destOrd="0" presId="urn:microsoft.com/office/officeart/2005/8/layout/radial1"/>
    <dgm:cxn modelId="{857F4D04-BF96-6149-A246-8596F686A207}" type="presParOf" srcId="{53618190-B527-A64E-BC02-249BA0B25EA2}" destId="{F9AF9B5E-23C0-0C41-9FFD-F73DA906F9B8}" srcOrd="0" destOrd="0" presId="urn:microsoft.com/office/officeart/2005/8/layout/radial1"/>
    <dgm:cxn modelId="{5EE8E1EC-0ECC-964B-BECB-9F812E74583F}" type="presParOf" srcId="{53618190-B527-A64E-BC02-249BA0B25EA2}" destId="{BC6B628B-64BA-254E-BDEC-3FAF1245B760}" srcOrd="1" destOrd="0" presId="urn:microsoft.com/office/officeart/2005/8/layout/radial1"/>
    <dgm:cxn modelId="{189754C9-9D34-484F-84FE-BFB6A6A34748}" type="presParOf" srcId="{BC6B628B-64BA-254E-BDEC-3FAF1245B760}" destId="{0F2930F6-973E-7249-AA09-9A3E77F6F0F1}" srcOrd="0" destOrd="0" presId="urn:microsoft.com/office/officeart/2005/8/layout/radial1"/>
    <dgm:cxn modelId="{D6B793BD-3F8A-594A-B653-A5D36F2C6D6D}" type="presParOf" srcId="{53618190-B527-A64E-BC02-249BA0B25EA2}" destId="{CEE3EA48-496C-0E48-9F9A-E2C957BD758A}" srcOrd="2" destOrd="0" presId="urn:microsoft.com/office/officeart/2005/8/layout/radial1"/>
    <dgm:cxn modelId="{6E75B0B5-DFD1-FA4B-BCD7-9DB5EE05D475}" type="presParOf" srcId="{53618190-B527-A64E-BC02-249BA0B25EA2}" destId="{525207AF-F7CA-9743-A37B-FF414A80C76D}" srcOrd="3" destOrd="0" presId="urn:microsoft.com/office/officeart/2005/8/layout/radial1"/>
    <dgm:cxn modelId="{25EBF87D-E75D-6749-9DFE-48CD01CE9C8F}" type="presParOf" srcId="{525207AF-F7CA-9743-A37B-FF414A80C76D}" destId="{0AB9BF66-DE4C-5044-86D9-F99A635358E8}" srcOrd="0" destOrd="0" presId="urn:microsoft.com/office/officeart/2005/8/layout/radial1"/>
    <dgm:cxn modelId="{1F3438AF-18B4-8847-85D1-9E4A8E82627B}" type="presParOf" srcId="{53618190-B527-A64E-BC02-249BA0B25EA2}" destId="{05CCD048-C242-554B-91CF-6C283A59C37F}" srcOrd="4" destOrd="0" presId="urn:microsoft.com/office/officeart/2005/8/layout/radial1"/>
    <dgm:cxn modelId="{E7709C78-C94F-D045-99EF-A63EADF52E12}" type="presParOf" srcId="{53618190-B527-A64E-BC02-249BA0B25EA2}" destId="{DE00E51C-6A43-0548-94CD-A05A288D2CD8}" srcOrd="5" destOrd="0" presId="urn:microsoft.com/office/officeart/2005/8/layout/radial1"/>
    <dgm:cxn modelId="{C62DE2F1-75A9-9749-87EB-E3F41D9ED348}" type="presParOf" srcId="{DE00E51C-6A43-0548-94CD-A05A288D2CD8}" destId="{34BAB0F0-8CB5-0144-8B29-436EC527DBA4}" srcOrd="0" destOrd="0" presId="urn:microsoft.com/office/officeart/2005/8/layout/radial1"/>
    <dgm:cxn modelId="{FF883071-5869-F949-8275-64EF7037B142}" type="presParOf" srcId="{53618190-B527-A64E-BC02-249BA0B25EA2}" destId="{E2D31FC3-DB98-D54E-9266-BF58F8461BD9}"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4E2607-B6BE-DF4A-BBBE-D491ECFCEE2F}" type="doc">
      <dgm:prSet loTypeId="urn:microsoft.com/office/officeart/2005/8/layout/chevron1" loCatId="" qsTypeId="urn:microsoft.com/office/officeart/2005/8/quickstyle/simple3" qsCatId="simple" csTypeId="urn:microsoft.com/office/officeart/2005/8/colors/accent1_2" csCatId="accent1" phldr="1"/>
      <dgm:spPr/>
    </dgm:pt>
    <dgm:pt modelId="{02140A1D-B505-A54E-9CE5-A8F6B20345D0}">
      <dgm:prSet phldrT="[Texte]"/>
      <dgm:spPr>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76010" tIns="25337" rIns="25337" bIns="25337" numCol="1" spcCol="1270" anchor="ctr" anchorCtr="0"/>
        <a:lstStyle/>
        <a:p>
          <a:r>
            <a:rPr lang="fr-FR" dirty="0">
              <a:solidFill>
                <a:schemeClr val="bg2"/>
              </a:solidFill>
            </a:rPr>
            <a:t>Connaitre tout son patrimoine</a:t>
          </a:r>
        </a:p>
      </dgm:t>
    </dgm:pt>
    <dgm:pt modelId="{1D6861DD-D25C-3F46-9BF4-633858AD71E1}" type="parTrans" cxnId="{12D93F9A-7618-C34E-B042-EC7951FF7273}">
      <dgm:prSet/>
      <dgm:spPr/>
      <dgm:t>
        <a:bodyPr/>
        <a:lstStyle/>
        <a:p>
          <a:endParaRPr lang="fr-FR">
            <a:solidFill>
              <a:schemeClr val="bg2"/>
            </a:solidFill>
          </a:endParaRPr>
        </a:p>
      </dgm:t>
    </dgm:pt>
    <dgm:pt modelId="{B14DBA43-EFDE-2446-AFD6-AD75D1F6E635}" type="sibTrans" cxnId="{12D93F9A-7618-C34E-B042-EC7951FF7273}">
      <dgm:prSet/>
      <dgm:spPr/>
      <dgm:t>
        <a:bodyPr/>
        <a:lstStyle/>
        <a:p>
          <a:endParaRPr lang="fr-FR">
            <a:solidFill>
              <a:schemeClr val="bg2"/>
            </a:solidFill>
          </a:endParaRPr>
        </a:p>
      </dgm:t>
    </dgm:pt>
    <dgm:pt modelId="{CBCFF4D1-519C-EE42-9410-52745FCB0369}">
      <dgm:prSet phldrT="[Texte]" custT="1"/>
      <dgm:spPr>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76010" tIns="25337" rIns="25337" bIns="25337" numCol="1" spcCol="1270" anchor="ctr" anchorCtr="0"/>
        <a:lstStyle/>
        <a:p>
          <a:pPr marL="0" lvl="0" indent="0" algn="ctr" defTabSz="844550">
            <a:lnSpc>
              <a:spcPct val="90000"/>
            </a:lnSpc>
            <a:spcBef>
              <a:spcPct val="0"/>
            </a:spcBef>
            <a:spcAft>
              <a:spcPct val="35000"/>
            </a:spcAft>
            <a:buNone/>
          </a:pPr>
          <a:r>
            <a:rPr lang="fr-FR" sz="1900" kern="1200" dirty="0">
              <a:solidFill>
                <a:srgbClr val="6E6E6E"/>
              </a:solidFill>
              <a:latin typeface="Arial"/>
              <a:ea typeface="+mn-ea"/>
              <a:cs typeface="+mn-cs"/>
            </a:rPr>
            <a:t>Mesurer / suivre les volumes</a:t>
          </a:r>
        </a:p>
      </dgm:t>
    </dgm:pt>
    <dgm:pt modelId="{F67880AB-BC0A-BE49-961E-70247D5CE876}" type="parTrans" cxnId="{ADBA7976-B35C-D145-BF2F-07592EF07269}">
      <dgm:prSet/>
      <dgm:spPr/>
      <dgm:t>
        <a:bodyPr/>
        <a:lstStyle/>
        <a:p>
          <a:endParaRPr lang="fr-FR">
            <a:solidFill>
              <a:schemeClr val="bg2"/>
            </a:solidFill>
          </a:endParaRPr>
        </a:p>
      </dgm:t>
    </dgm:pt>
    <dgm:pt modelId="{4BC9903D-9059-0E4A-8CC9-5159B0ECE476}" type="sibTrans" cxnId="{ADBA7976-B35C-D145-BF2F-07592EF07269}">
      <dgm:prSet/>
      <dgm:spPr/>
      <dgm:t>
        <a:bodyPr/>
        <a:lstStyle/>
        <a:p>
          <a:endParaRPr lang="fr-FR">
            <a:solidFill>
              <a:schemeClr val="bg2"/>
            </a:solidFill>
          </a:endParaRPr>
        </a:p>
      </dgm:t>
    </dgm:pt>
    <dgm:pt modelId="{6E763F8C-961B-E448-9031-0E462FDF80DE}">
      <dgm:prSet phldrT="[Texte]" custT="1"/>
      <dgm:spPr>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68009" tIns="22670" rIns="22670" bIns="22670" numCol="1" spcCol="1270" anchor="ctr" anchorCtr="0"/>
        <a:lstStyle/>
        <a:p>
          <a:r>
            <a:rPr lang="fr-FR" sz="1700" kern="1200" dirty="0">
              <a:solidFill>
                <a:schemeClr val="bg2"/>
              </a:solidFill>
            </a:rPr>
            <a:t>Rechercher les </a:t>
          </a:r>
          <a:r>
            <a:rPr lang="fr-FR" sz="1700" kern="1200" dirty="0">
              <a:solidFill>
                <a:srgbClr val="6E6E6E"/>
              </a:solidFill>
              <a:latin typeface="Arial"/>
              <a:ea typeface="+mn-ea"/>
              <a:cs typeface="+mn-cs"/>
            </a:rPr>
            <a:t>fuites</a:t>
          </a:r>
        </a:p>
      </dgm:t>
    </dgm:pt>
    <dgm:pt modelId="{84981DFB-50EF-3A4B-B332-A49D2591AD73}" type="parTrans" cxnId="{1836F702-CFDC-A249-9C76-FDBDB926DB73}">
      <dgm:prSet/>
      <dgm:spPr/>
      <dgm:t>
        <a:bodyPr/>
        <a:lstStyle/>
        <a:p>
          <a:endParaRPr lang="fr-FR">
            <a:solidFill>
              <a:schemeClr val="bg2"/>
            </a:solidFill>
          </a:endParaRPr>
        </a:p>
      </dgm:t>
    </dgm:pt>
    <dgm:pt modelId="{FCE3FC16-294B-0C4D-A67E-316DE2DD9726}" type="sibTrans" cxnId="{1836F702-CFDC-A249-9C76-FDBDB926DB73}">
      <dgm:prSet/>
      <dgm:spPr/>
      <dgm:t>
        <a:bodyPr/>
        <a:lstStyle/>
        <a:p>
          <a:endParaRPr lang="fr-FR">
            <a:solidFill>
              <a:schemeClr val="bg2"/>
            </a:solidFill>
          </a:endParaRPr>
        </a:p>
      </dgm:t>
    </dgm:pt>
    <dgm:pt modelId="{45D242EE-459A-8844-A59E-35BFF76EAD57}">
      <dgm:prSet phldrT="[Texte]"/>
      <dgm:spPr>
        <a:gradFill rotWithShape="0">
          <a:gsLst>
            <a:gs pos="0">
              <a:schemeClr val="accent5"/>
            </a:gs>
            <a:gs pos="35000">
              <a:schemeClr val="accent5">
                <a:lumMod val="60000"/>
                <a:lumOff val="40000"/>
              </a:schemeClr>
            </a:gs>
            <a:gs pos="100000">
              <a:schemeClr val="accent5">
                <a:lumMod val="20000"/>
                <a:lumOff val="80000"/>
              </a:schemeClr>
            </a:gs>
          </a:gsLst>
        </a:gradFill>
      </dgm:spPr>
      <dgm:t>
        <a:bodyPr/>
        <a:lstStyle/>
        <a:p>
          <a:r>
            <a:rPr lang="fr-FR" dirty="0">
              <a:solidFill>
                <a:schemeClr val="bg2"/>
              </a:solidFill>
            </a:rPr>
            <a:t>Réparer vite</a:t>
          </a:r>
        </a:p>
      </dgm:t>
    </dgm:pt>
    <dgm:pt modelId="{5F19AAC1-90E7-184F-898F-05F7B3A11B12}" type="parTrans" cxnId="{6B218DF6-F41D-3E40-B3E7-146164EAB8D1}">
      <dgm:prSet/>
      <dgm:spPr/>
      <dgm:t>
        <a:bodyPr/>
        <a:lstStyle/>
        <a:p>
          <a:endParaRPr lang="fr-FR">
            <a:solidFill>
              <a:schemeClr val="bg2"/>
            </a:solidFill>
          </a:endParaRPr>
        </a:p>
      </dgm:t>
    </dgm:pt>
    <dgm:pt modelId="{D416BF9A-FEB2-3A4D-8D38-5FA338EA88BE}" type="sibTrans" cxnId="{6B218DF6-F41D-3E40-B3E7-146164EAB8D1}">
      <dgm:prSet/>
      <dgm:spPr/>
      <dgm:t>
        <a:bodyPr/>
        <a:lstStyle/>
        <a:p>
          <a:endParaRPr lang="fr-FR">
            <a:solidFill>
              <a:schemeClr val="bg2"/>
            </a:solidFill>
          </a:endParaRPr>
        </a:p>
      </dgm:t>
    </dgm:pt>
    <dgm:pt modelId="{BF15F81F-7668-774E-9D6C-51D0FE0F9DF2}" type="pres">
      <dgm:prSet presAssocID="{CF4E2607-B6BE-DF4A-BBBE-D491ECFCEE2F}" presName="Name0" presStyleCnt="0">
        <dgm:presLayoutVars>
          <dgm:dir/>
          <dgm:animLvl val="lvl"/>
          <dgm:resizeHandles val="exact"/>
        </dgm:presLayoutVars>
      </dgm:prSet>
      <dgm:spPr/>
    </dgm:pt>
    <dgm:pt modelId="{03857412-3255-8442-9D82-C1CA8BD8F6D5}" type="pres">
      <dgm:prSet presAssocID="{02140A1D-B505-A54E-9CE5-A8F6B20345D0}" presName="parTxOnly" presStyleLbl="node1" presStyleIdx="0" presStyleCnt="4">
        <dgm:presLayoutVars>
          <dgm:chMax val="0"/>
          <dgm:chPref val="0"/>
          <dgm:bulletEnabled val="1"/>
        </dgm:presLayoutVars>
      </dgm:prSet>
      <dgm:spPr>
        <a:xfrm>
          <a:off x="3640" y="1608130"/>
          <a:ext cx="2119348" cy="847739"/>
        </a:xfrm>
        <a:prstGeom prst="chevron">
          <a:avLst/>
        </a:prstGeom>
      </dgm:spPr>
    </dgm:pt>
    <dgm:pt modelId="{DCE52285-B87D-8D40-AB38-6942DF80D394}" type="pres">
      <dgm:prSet presAssocID="{B14DBA43-EFDE-2446-AFD6-AD75D1F6E635}" presName="parTxOnlySpace" presStyleCnt="0"/>
      <dgm:spPr/>
    </dgm:pt>
    <dgm:pt modelId="{AF0C54D9-7A98-5347-9C30-E6A5C9C01D5E}" type="pres">
      <dgm:prSet presAssocID="{CBCFF4D1-519C-EE42-9410-52745FCB0369}" presName="parTxOnly" presStyleLbl="node1" presStyleIdx="1" presStyleCnt="4">
        <dgm:presLayoutVars>
          <dgm:chMax val="0"/>
          <dgm:chPref val="0"/>
          <dgm:bulletEnabled val="1"/>
        </dgm:presLayoutVars>
      </dgm:prSet>
      <dgm:spPr>
        <a:xfrm>
          <a:off x="1911054" y="1608130"/>
          <a:ext cx="2119348" cy="847739"/>
        </a:xfrm>
        <a:prstGeom prst="chevron">
          <a:avLst/>
        </a:prstGeom>
      </dgm:spPr>
    </dgm:pt>
    <dgm:pt modelId="{218A6049-0059-314D-A06E-FA4C163DD8A9}" type="pres">
      <dgm:prSet presAssocID="{4BC9903D-9059-0E4A-8CC9-5159B0ECE476}" presName="parTxOnlySpace" presStyleCnt="0"/>
      <dgm:spPr/>
    </dgm:pt>
    <dgm:pt modelId="{500606A7-167D-A742-8AA9-A5D467F3C2B2}" type="pres">
      <dgm:prSet presAssocID="{6E763F8C-961B-E448-9031-0E462FDF80DE}" presName="parTxOnly" presStyleLbl="node1" presStyleIdx="2" presStyleCnt="4">
        <dgm:presLayoutVars>
          <dgm:chMax val="0"/>
          <dgm:chPref val="0"/>
          <dgm:bulletEnabled val="1"/>
        </dgm:presLayoutVars>
      </dgm:prSet>
      <dgm:spPr>
        <a:xfrm>
          <a:off x="3818468" y="1608130"/>
          <a:ext cx="2119348" cy="847739"/>
        </a:xfrm>
        <a:prstGeom prst="chevron">
          <a:avLst/>
        </a:prstGeom>
      </dgm:spPr>
    </dgm:pt>
    <dgm:pt modelId="{3B0E46F1-231F-F344-A1A9-8E85B3F7F574}" type="pres">
      <dgm:prSet presAssocID="{FCE3FC16-294B-0C4D-A67E-316DE2DD9726}" presName="parTxOnlySpace" presStyleCnt="0"/>
      <dgm:spPr/>
    </dgm:pt>
    <dgm:pt modelId="{77946941-E4B2-3B44-9C21-FF1709B7679C}" type="pres">
      <dgm:prSet presAssocID="{45D242EE-459A-8844-A59E-35BFF76EAD57}" presName="parTxOnly" presStyleLbl="node1" presStyleIdx="3" presStyleCnt="4">
        <dgm:presLayoutVars>
          <dgm:chMax val="0"/>
          <dgm:chPref val="0"/>
          <dgm:bulletEnabled val="1"/>
        </dgm:presLayoutVars>
      </dgm:prSet>
      <dgm:spPr/>
    </dgm:pt>
  </dgm:ptLst>
  <dgm:cxnLst>
    <dgm:cxn modelId="{E1B9FC01-2AFD-6242-928F-4226D78EAEC7}" type="presOf" srcId="{CBCFF4D1-519C-EE42-9410-52745FCB0369}" destId="{AF0C54D9-7A98-5347-9C30-E6A5C9C01D5E}" srcOrd="0" destOrd="0" presId="urn:microsoft.com/office/officeart/2005/8/layout/chevron1"/>
    <dgm:cxn modelId="{1836F702-CFDC-A249-9C76-FDBDB926DB73}" srcId="{CF4E2607-B6BE-DF4A-BBBE-D491ECFCEE2F}" destId="{6E763F8C-961B-E448-9031-0E462FDF80DE}" srcOrd="2" destOrd="0" parTransId="{84981DFB-50EF-3A4B-B332-A49D2591AD73}" sibTransId="{FCE3FC16-294B-0C4D-A67E-316DE2DD9726}"/>
    <dgm:cxn modelId="{74E09231-F14E-9A44-A54C-7BB447618978}" type="presOf" srcId="{CF4E2607-B6BE-DF4A-BBBE-D491ECFCEE2F}" destId="{BF15F81F-7668-774E-9D6C-51D0FE0F9DF2}" srcOrd="0" destOrd="0" presId="urn:microsoft.com/office/officeart/2005/8/layout/chevron1"/>
    <dgm:cxn modelId="{9EB79531-36C5-DD45-A71D-148091937E71}" type="presOf" srcId="{6E763F8C-961B-E448-9031-0E462FDF80DE}" destId="{500606A7-167D-A742-8AA9-A5D467F3C2B2}" srcOrd="0" destOrd="0" presId="urn:microsoft.com/office/officeart/2005/8/layout/chevron1"/>
    <dgm:cxn modelId="{ADBA7976-B35C-D145-BF2F-07592EF07269}" srcId="{CF4E2607-B6BE-DF4A-BBBE-D491ECFCEE2F}" destId="{CBCFF4D1-519C-EE42-9410-52745FCB0369}" srcOrd="1" destOrd="0" parTransId="{F67880AB-BC0A-BE49-961E-70247D5CE876}" sibTransId="{4BC9903D-9059-0E4A-8CC9-5159B0ECE476}"/>
    <dgm:cxn modelId="{12D93F9A-7618-C34E-B042-EC7951FF7273}" srcId="{CF4E2607-B6BE-DF4A-BBBE-D491ECFCEE2F}" destId="{02140A1D-B505-A54E-9CE5-A8F6B20345D0}" srcOrd="0" destOrd="0" parTransId="{1D6861DD-D25C-3F46-9BF4-633858AD71E1}" sibTransId="{B14DBA43-EFDE-2446-AFD6-AD75D1F6E635}"/>
    <dgm:cxn modelId="{D99B669A-8013-6349-9E6D-40B855E69EEF}" type="presOf" srcId="{45D242EE-459A-8844-A59E-35BFF76EAD57}" destId="{77946941-E4B2-3B44-9C21-FF1709B7679C}" srcOrd="0" destOrd="0" presId="urn:microsoft.com/office/officeart/2005/8/layout/chevron1"/>
    <dgm:cxn modelId="{6EEF70E2-7E7A-F742-BECF-B51FA2EFCDBB}" type="presOf" srcId="{02140A1D-B505-A54E-9CE5-A8F6B20345D0}" destId="{03857412-3255-8442-9D82-C1CA8BD8F6D5}" srcOrd="0" destOrd="0" presId="urn:microsoft.com/office/officeart/2005/8/layout/chevron1"/>
    <dgm:cxn modelId="{6B218DF6-F41D-3E40-B3E7-146164EAB8D1}" srcId="{CF4E2607-B6BE-DF4A-BBBE-D491ECFCEE2F}" destId="{45D242EE-459A-8844-A59E-35BFF76EAD57}" srcOrd="3" destOrd="0" parTransId="{5F19AAC1-90E7-184F-898F-05F7B3A11B12}" sibTransId="{D416BF9A-FEB2-3A4D-8D38-5FA338EA88BE}"/>
    <dgm:cxn modelId="{6B448C63-C8DB-514D-8F27-8649D074A585}" type="presParOf" srcId="{BF15F81F-7668-774E-9D6C-51D0FE0F9DF2}" destId="{03857412-3255-8442-9D82-C1CA8BD8F6D5}" srcOrd="0" destOrd="0" presId="urn:microsoft.com/office/officeart/2005/8/layout/chevron1"/>
    <dgm:cxn modelId="{2EBA5800-8936-D049-8786-6FC98970A17C}" type="presParOf" srcId="{BF15F81F-7668-774E-9D6C-51D0FE0F9DF2}" destId="{DCE52285-B87D-8D40-AB38-6942DF80D394}" srcOrd="1" destOrd="0" presId="urn:microsoft.com/office/officeart/2005/8/layout/chevron1"/>
    <dgm:cxn modelId="{F1BE1ED4-DB0F-6C4B-B9AB-B5EBC36941F2}" type="presParOf" srcId="{BF15F81F-7668-774E-9D6C-51D0FE0F9DF2}" destId="{AF0C54D9-7A98-5347-9C30-E6A5C9C01D5E}" srcOrd="2" destOrd="0" presId="urn:microsoft.com/office/officeart/2005/8/layout/chevron1"/>
    <dgm:cxn modelId="{84B0DC4E-282D-4540-9B42-E115C55C4B3D}" type="presParOf" srcId="{BF15F81F-7668-774E-9D6C-51D0FE0F9DF2}" destId="{218A6049-0059-314D-A06E-FA4C163DD8A9}" srcOrd="3" destOrd="0" presId="urn:microsoft.com/office/officeart/2005/8/layout/chevron1"/>
    <dgm:cxn modelId="{C11B65B8-A815-6A4E-A607-8AB1E1D6D73D}" type="presParOf" srcId="{BF15F81F-7668-774E-9D6C-51D0FE0F9DF2}" destId="{500606A7-167D-A742-8AA9-A5D467F3C2B2}" srcOrd="4" destOrd="0" presId="urn:microsoft.com/office/officeart/2005/8/layout/chevron1"/>
    <dgm:cxn modelId="{99E73E1A-BB15-9843-9EEE-29FAA0FF8096}" type="presParOf" srcId="{BF15F81F-7668-774E-9D6C-51D0FE0F9DF2}" destId="{3B0E46F1-231F-F344-A1A9-8E85B3F7F574}" srcOrd="5" destOrd="0" presId="urn:microsoft.com/office/officeart/2005/8/layout/chevron1"/>
    <dgm:cxn modelId="{29533CDC-AFF3-0243-B4B6-BD41422F9291}" type="presParOf" srcId="{BF15F81F-7668-774E-9D6C-51D0FE0F9DF2}" destId="{77946941-E4B2-3B44-9C21-FF1709B7679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004989" y="1695872"/>
          <a:ext cx="1847157" cy="161417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FF"/>
              </a:solidFill>
            </a:rPr>
            <a:t>Autorité organisatrice du petit cycle de l’eau</a:t>
          </a:r>
        </a:p>
      </dsp:txBody>
      <dsp:txXfrm>
        <a:off x="3275499" y="1932263"/>
        <a:ext cx="1306137" cy="1141394"/>
      </dsp:txXfrm>
    </dsp:sp>
    <dsp:sp modelId="{BC6B628B-64BA-254E-BDEC-3FAF1245B760}">
      <dsp:nvSpPr>
        <dsp:cNvPr id="0" name=""/>
        <dsp:cNvSpPr/>
      </dsp:nvSpPr>
      <dsp:spPr>
        <a:xfrm rot="16989235">
          <a:off x="4035160" y="1598143"/>
          <a:ext cx="202500" cy="30913"/>
        </a:xfrm>
        <a:custGeom>
          <a:avLst/>
          <a:gdLst/>
          <a:ahLst/>
          <a:cxnLst/>
          <a:rect l="0" t="0" r="0" b="0"/>
          <a:pathLst>
            <a:path>
              <a:moveTo>
                <a:pt x="0" y="15456"/>
              </a:moveTo>
              <a:lnTo>
                <a:pt x="202500"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31348" y="1608537"/>
        <a:ext cx="10125" cy="10125"/>
      </dsp:txXfrm>
    </dsp:sp>
    <dsp:sp modelId="{CEE3EA48-496C-0E48-9F9A-E2C957BD758A}">
      <dsp:nvSpPr>
        <dsp:cNvPr id="0" name=""/>
        <dsp:cNvSpPr/>
      </dsp:nvSpPr>
      <dsp:spPr>
        <a:xfrm>
          <a:off x="3334107" y="-45652"/>
          <a:ext cx="2012420"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S’inscrire dans la gouvernance de l’eau à l’échelle des bassins</a:t>
          </a:r>
        </a:p>
      </dsp:txBody>
      <dsp:txXfrm>
        <a:off x="3628819" y="184778"/>
        <a:ext cx="1422996" cy="1112612"/>
      </dsp:txXfrm>
    </dsp:sp>
    <dsp:sp modelId="{525207AF-F7CA-9743-A37B-FF414A80C76D}">
      <dsp:nvSpPr>
        <dsp:cNvPr id="0" name=""/>
        <dsp:cNvSpPr/>
      </dsp:nvSpPr>
      <dsp:spPr>
        <a:xfrm rot="21149127">
          <a:off x="4838275" y="2313355"/>
          <a:ext cx="820972" cy="30913"/>
        </a:xfrm>
        <a:custGeom>
          <a:avLst/>
          <a:gdLst/>
          <a:ahLst/>
          <a:cxnLst/>
          <a:rect l="0" t="0" r="0" b="0"/>
          <a:pathLst>
            <a:path>
              <a:moveTo>
                <a:pt x="0" y="15456"/>
              </a:moveTo>
              <a:lnTo>
                <a:pt x="820972"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228237" y="2308288"/>
        <a:ext cx="41048" cy="41048"/>
      </dsp:txXfrm>
    </dsp:sp>
    <dsp:sp modelId="{05CCD048-C242-554B-91CF-6C283A59C37F}">
      <dsp:nvSpPr>
        <dsp:cNvPr id="0" name=""/>
        <dsp:cNvSpPr/>
      </dsp:nvSpPr>
      <dsp:spPr>
        <a:xfrm>
          <a:off x="5644241" y="1365839"/>
          <a:ext cx="1881097"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Construire une stratégie de financement</a:t>
          </a:r>
        </a:p>
      </dsp:txBody>
      <dsp:txXfrm>
        <a:off x="5919721" y="1596269"/>
        <a:ext cx="1330137" cy="1112612"/>
      </dsp:txXfrm>
    </dsp:sp>
    <dsp:sp modelId="{DE00E51C-6A43-0548-94CD-A05A288D2CD8}">
      <dsp:nvSpPr>
        <dsp:cNvPr id="0" name=""/>
        <dsp:cNvSpPr/>
      </dsp:nvSpPr>
      <dsp:spPr>
        <a:xfrm rot="5942785">
          <a:off x="3641085" y="3423609"/>
          <a:ext cx="276879" cy="30913"/>
        </a:xfrm>
        <a:custGeom>
          <a:avLst/>
          <a:gdLst/>
          <a:ahLst/>
          <a:cxnLst/>
          <a:rect l="0" t="0" r="0" b="0"/>
          <a:pathLst>
            <a:path>
              <a:moveTo>
                <a:pt x="0" y="15456"/>
              </a:moveTo>
              <a:lnTo>
                <a:pt x="276879"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772603" y="3432144"/>
        <a:ext cx="13843" cy="13843"/>
      </dsp:txXfrm>
    </dsp:sp>
    <dsp:sp modelId="{E2D31FC3-DB98-D54E-9266-BF58F8461BD9}">
      <dsp:nvSpPr>
        <dsp:cNvPr id="0" name=""/>
        <dsp:cNvSpPr/>
      </dsp:nvSpPr>
      <dsp:spPr>
        <a:xfrm>
          <a:off x="2835924" y="3569409"/>
          <a:ext cx="1624254" cy="1390853"/>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Garantir l’accès à l’eau pour tous</a:t>
          </a:r>
        </a:p>
      </dsp:txBody>
      <dsp:txXfrm>
        <a:off x="3073790" y="3773095"/>
        <a:ext cx="1148522" cy="983481"/>
      </dsp:txXfrm>
    </dsp:sp>
    <dsp:sp modelId="{80BAA5B2-CC0A-4CBF-9002-8D0102DE7B6F}">
      <dsp:nvSpPr>
        <dsp:cNvPr id="0" name=""/>
        <dsp:cNvSpPr/>
      </dsp:nvSpPr>
      <dsp:spPr>
        <a:xfrm rot="11174139">
          <a:off x="2292474" y="2348169"/>
          <a:ext cx="721785" cy="30913"/>
        </a:xfrm>
        <a:custGeom>
          <a:avLst/>
          <a:gdLst/>
          <a:ahLst/>
          <a:cxnLst/>
          <a:rect l="0" t="0" r="0" b="0"/>
          <a:pathLst>
            <a:path>
              <a:moveTo>
                <a:pt x="0" y="15456"/>
              </a:moveTo>
              <a:lnTo>
                <a:pt x="721785"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635322" y="2345581"/>
        <a:ext cx="36089" cy="36089"/>
      </dsp:txXfrm>
    </dsp:sp>
    <dsp:sp modelId="{225BA321-E841-42C0-B201-8B9AA0B3974E}">
      <dsp:nvSpPr>
        <dsp:cNvPr id="0" name=""/>
        <dsp:cNvSpPr/>
      </dsp:nvSpPr>
      <dsp:spPr>
        <a:xfrm>
          <a:off x="459648" y="1437849"/>
          <a:ext cx="1842409"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Assurer la performance des services</a:t>
          </a:r>
        </a:p>
      </dsp:txBody>
      <dsp:txXfrm>
        <a:off x="729463" y="1668279"/>
        <a:ext cx="1302779" cy="1112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2B61C-A4C9-8C41-BC4D-2792F5EC4261}">
      <dsp:nvSpPr>
        <dsp:cNvPr id="0" name=""/>
        <dsp:cNvSpPr/>
      </dsp:nvSpPr>
      <dsp:spPr>
        <a:xfrm rot="4396374">
          <a:off x="2467891" y="793149"/>
          <a:ext cx="3942055" cy="3073568"/>
        </a:xfrm>
        <a:prstGeom prst="swooshArrow">
          <a:avLst>
            <a:gd name="adj1" fmla="val 16310"/>
            <a:gd name="adj2" fmla="val 313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397A693-5210-454D-BE73-427BC8037A66}">
      <dsp:nvSpPr>
        <dsp:cNvPr id="0" name=""/>
        <dsp:cNvSpPr/>
      </dsp:nvSpPr>
      <dsp:spPr>
        <a:xfrm>
          <a:off x="3934488" y="1293579"/>
          <a:ext cx="101585" cy="101585"/>
        </a:xfrm>
        <a:prstGeom prst="ellipse">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E8256D9-432A-3842-BA1C-B6A29669C131}">
      <dsp:nvSpPr>
        <dsp:cNvPr id="0" name=""/>
        <dsp:cNvSpPr/>
      </dsp:nvSpPr>
      <dsp:spPr>
        <a:xfrm>
          <a:off x="4630067" y="1854627"/>
          <a:ext cx="101585" cy="101585"/>
        </a:xfrm>
        <a:prstGeom prst="ellipse">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F6D1824E-CFA2-204F-8D9F-379991FADEB6}">
      <dsp:nvSpPr>
        <dsp:cNvPr id="0" name=""/>
        <dsp:cNvSpPr/>
      </dsp:nvSpPr>
      <dsp:spPr>
        <a:xfrm>
          <a:off x="5151366" y="2510736"/>
          <a:ext cx="101585" cy="101585"/>
        </a:xfrm>
        <a:prstGeom prst="ellipse">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6D9D9DC3-2D5E-C341-9555-BBCFFCC59FBC}">
      <dsp:nvSpPr>
        <dsp:cNvPr id="0" name=""/>
        <dsp:cNvSpPr/>
      </dsp:nvSpPr>
      <dsp:spPr>
        <a:xfrm>
          <a:off x="2157913" y="0"/>
          <a:ext cx="1896566" cy="74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fr-FR" sz="1800" b="1" kern="1200" dirty="0">
              <a:solidFill>
                <a:schemeClr val="bg2"/>
              </a:solidFill>
            </a:rPr>
            <a:t>1 - Connaître</a:t>
          </a:r>
          <a:r>
            <a:rPr lang="fr-FR" sz="1800" kern="1200" dirty="0">
              <a:solidFill>
                <a:schemeClr val="bg2"/>
              </a:solidFill>
            </a:rPr>
            <a:t> et </a:t>
          </a:r>
          <a:r>
            <a:rPr lang="fr-FR" sz="1800" b="1" kern="1200" dirty="0">
              <a:solidFill>
                <a:schemeClr val="bg2"/>
              </a:solidFill>
            </a:rPr>
            <a:t>diagnostiquer </a:t>
          </a:r>
        </a:p>
      </dsp:txBody>
      <dsp:txXfrm>
        <a:off x="2157913" y="0"/>
        <a:ext cx="1896566" cy="745578"/>
      </dsp:txXfrm>
    </dsp:sp>
    <dsp:sp modelId="{BEA88EE3-D568-6C40-BA31-14BB2CDE3FCE}">
      <dsp:nvSpPr>
        <dsp:cNvPr id="0" name=""/>
        <dsp:cNvSpPr/>
      </dsp:nvSpPr>
      <dsp:spPr>
        <a:xfrm>
          <a:off x="4733133" y="488380"/>
          <a:ext cx="3573355" cy="74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bg2"/>
              </a:solidFill>
            </a:rPr>
            <a:t>2 - Limiter les </a:t>
          </a:r>
          <a:r>
            <a:rPr lang="fr-FR" sz="1800" b="1" kern="1200" dirty="0">
              <a:solidFill>
                <a:schemeClr val="bg2"/>
              </a:solidFill>
            </a:rPr>
            <a:t>consommations "inutiles"  (</a:t>
          </a:r>
          <a:r>
            <a:rPr lang="fr-FR" sz="1800" kern="1200" dirty="0">
              <a:solidFill>
                <a:schemeClr val="bg2"/>
              </a:solidFill>
            </a:rPr>
            <a:t>fuites &amp;intrusions eaux claires) et </a:t>
          </a:r>
          <a:r>
            <a:rPr lang="fr-FR" sz="1800" b="1" kern="1200" dirty="0">
              <a:solidFill>
                <a:schemeClr val="bg2"/>
              </a:solidFill>
            </a:rPr>
            <a:t>économiser l’eau</a:t>
          </a:r>
        </a:p>
      </dsp:txBody>
      <dsp:txXfrm>
        <a:off x="4733133" y="488380"/>
        <a:ext cx="3573355" cy="745578"/>
      </dsp:txXfrm>
    </dsp:sp>
    <dsp:sp modelId="{EBB2C614-B16B-324D-8E81-40DF57BDB171}">
      <dsp:nvSpPr>
        <dsp:cNvPr id="0" name=""/>
        <dsp:cNvSpPr/>
      </dsp:nvSpPr>
      <dsp:spPr>
        <a:xfrm>
          <a:off x="758707" y="1949595"/>
          <a:ext cx="3412084" cy="74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b="1" kern="1200" dirty="0">
              <a:solidFill>
                <a:schemeClr val="bg2"/>
              </a:solidFill>
            </a:rPr>
            <a:t>3 - Optimiser</a:t>
          </a:r>
          <a:r>
            <a:rPr lang="fr-FR" sz="1800" kern="1200" dirty="0">
              <a:solidFill>
                <a:schemeClr val="bg2"/>
              </a:solidFill>
            </a:rPr>
            <a:t> le fonctionnement des systèmes et leur dimensionnement</a:t>
          </a:r>
        </a:p>
      </dsp:txBody>
      <dsp:txXfrm>
        <a:off x="758707" y="1949595"/>
        <a:ext cx="3412084" cy="745578"/>
      </dsp:txXfrm>
    </dsp:sp>
    <dsp:sp modelId="{7118F6FC-0133-954F-B687-998337587180}">
      <dsp:nvSpPr>
        <dsp:cNvPr id="0" name=""/>
        <dsp:cNvSpPr/>
      </dsp:nvSpPr>
      <dsp:spPr>
        <a:xfrm>
          <a:off x="5711709" y="1949595"/>
          <a:ext cx="2573429" cy="74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2"/>
              </a:solidFill>
            </a:rPr>
            <a:t>4 - Produire</a:t>
          </a:r>
          <a:r>
            <a:rPr lang="fr-FR" sz="1800" kern="1200" dirty="0">
              <a:solidFill>
                <a:schemeClr val="bg2"/>
              </a:solidFill>
            </a:rPr>
            <a:t> des énergies renouvelables</a:t>
          </a:r>
        </a:p>
      </dsp:txBody>
      <dsp:txXfrm>
        <a:off x="5711709" y="1949595"/>
        <a:ext cx="2573429" cy="745578"/>
      </dsp:txXfrm>
    </dsp:sp>
    <dsp:sp modelId="{6063CBF3-007C-544C-B433-DEE2A584E04C}">
      <dsp:nvSpPr>
        <dsp:cNvPr id="0" name=""/>
        <dsp:cNvSpPr/>
      </dsp:nvSpPr>
      <dsp:spPr>
        <a:xfrm>
          <a:off x="5178323" y="3914289"/>
          <a:ext cx="2562927" cy="74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fr-FR" sz="1800" kern="1200" dirty="0">
              <a:solidFill>
                <a:schemeClr val="bg2"/>
              </a:solidFill>
            </a:rPr>
            <a:t>Tendre vers l'</a:t>
          </a:r>
          <a:r>
            <a:rPr lang="fr-FR" sz="1800" b="1" kern="1200" dirty="0">
              <a:solidFill>
                <a:schemeClr val="bg2"/>
              </a:solidFill>
            </a:rPr>
            <a:t>autosuffisance</a:t>
          </a:r>
          <a:r>
            <a:rPr lang="fr-FR" sz="1800" kern="1200" dirty="0">
              <a:solidFill>
                <a:schemeClr val="bg2"/>
              </a:solidFill>
            </a:rPr>
            <a:t> </a:t>
          </a:r>
        </a:p>
      </dsp:txBody>
      <dsp:txXfrm>
        <a:off x="5178323" y="3914289"/>
        <a:ext cx="2562927" cy="7455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22285-F217-3846-91D6-CAC2D54F1444}">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9B616-D6AA-E741-8D6B-88DFF7EA043B}">
      <dsp:nvSpPr>
        <dsp:cNvPr id="0" name=""/>
        <dsp:cNvSpPr/>
      </dsp:nvSpPr>
      <dsp:spPr>
        <a:xfrm>
          <a:off x="1402080" y="386080"/>
          <a:ext cx="1584960" cy="1584960"/>
        </a:xfrm>
        <a:prstGeom prst="roundRect">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chemeClr val="bg2"/>
              </a:solidFill>
            </a:rPr>
            <a:t>Valoriser énergétiquement les boues</a:t>
          </a:r>
        </a:p>
      </dsp:txBody>
      <dsp:txXfrm>
        <a:off x="1479451" y="463451"/>
        <a:ext cx="1430218" cy="1430218"/>
      </dsp:txXfrm>
    </dsp:sp>
    <dsp:sp modelId="{CC6216D0-E587-0F4B-B106-59308580AF53}">
      <dsp:nvSpPr>
        <dsp:cNvPr id="0" name=""/>
        <dsp:cNvSpPr/>
      </dsp:nvSpPr>
      <dsp:spPr>
        <a:xfrm>
          <a:off x="3108960" y="386080"/>
          <a:ext cx="1584960" cy="1584960"/>
        </a:xfrm>
        <a:prstGeom prst="roundRect">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chemeClr val="bg2"/>
              </a:solidFill>
            </a:rPr>
            <a:t>Valorisation la chaleur fatale</a:t>
          </a:r>
        </a:p>
      </dsp:txBody>
      <dsp:txXfrm>
        <a:off x="3186331" y="463451"/>
        <a:ext cx="1430218" cy="1430218"/>
      </dsp:txXfrm>
    </dsp:sp>
    <dsp:sp modelId="{52F3D6E7-176D-744F-8F48-79E52AB6D76A}">
      <dsp:nvSpPr>
        <dsp:cNvPr id="0" name=""/>
        <dsp:cNvSpPr/>
      </dsp:nvSpPr>
      <dsp:spPr>
        <a:xfrm>
          <a:off x="1402080" y="2092960"/>
          <a:ext cx="1584960" cy="1584960"/>
        </a:xfrm>
        <a:prstGeom prst="roundRect">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chemeClr val="bg2"/>
              </a:solidFill>
            </a:rPr>
            <a:t>Valoriser l’énergie potentielle (turbinage)</a:t>
          </a:r>
        </a:p>
      </dsp:txBody>
      <dsp:txXfrm>
        <a:off x="1479451" y="2170331"/>
        <a:ext cx="1430218" cy="1430218"/>
      </dsp:txXfrm>
    </dsp:sp>
    <dsp:sp modelId="{AB4A2C10-EAE0-2648-9265-174565076B1B}">
      <dsp:nvSpPr>
        <dsp:cNvPr id="0" name=""/>
        <dsp:cNvSpPr/>
      </dsp:nvSpPr>
      <dsp:spPr>
        <a:xfrm>
          <a:off x="3108960" y="2092960"/>
          <a:ext cx="1584960" cy="1584960"/>
        </a:xfrm>
        <a:prstGeom prst="roundRect">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solidFill>
                <a:schemeClr val="bg2"/>
              </a:solidFill>
            </a:rPr>
            <a:t>Installer des PV sur le foncier et le bâti</a:t>
          </a:r>
        </a:p>
      </dsp:txBody>
      <dsp:txXfrm>
        <a:off x="3186331" y="2170331"/>
        <a:ext cx="1430218" cy="14302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F1624-20A7-B448-8E8F-BC58D2207C05}">
      <dsp:nvSpPr>
        <dsp:cNvPr id="0" name=""/>
        <dsp:cNvSpPr/>
      </dsp:nvSpPr>
      <dsp:spPr>
        <a:xfrm>
          <a:off x="103616" y="2635"/>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Gestion de la pluie </a:t>
          </a:r>
          <a:br>
            <a:rPr lang="fr-FR" sz="1400" b="1" kern="1200" dirty="0">
              <a:solidFill>
                <a:schemeClr val="bg2"/>
              </a:solidFill>
            </a:rPr>
          </a:br>
          <a:r>
            <a:rPr lang="fr-FR" sz="1400" b="1" kern="1200" dirty="0">
              <a:solidFill>
                <a:schemeClr val="bg2"/>
              </a:solidFill>
            </a:rPr>
            <a:t>à la source</a:t>
          </a:r>
        </a:p>
      </dsp:txBody>
      <dsp:txXfrm>
        <a:off x="137213" y="36232"/>
        <a:ext cx="1844603" cy="1079884"/>
      </dsp:txXfrm>
    </dsp:sp>
    <dsp:sp modelId="{430AAF0C-BBAF-4541-A265-EBE7F803AF70}">
      <dsp:nvSpPr>
        <dsp:cNvPr id="0" name=""/>
        <dsp:cNvSpPr/>
      </dsp:nvSpPr>
      <dsp:spPr>
        <a:xfrm>
          <a:off x="2183652" y="339111"/>
          <a:ext cx="405301" cy="474125"/>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solidFill>
              <a:srgbClr val="FFFFFF"/>
            </a:solidFill>
          </a:endParaRPr>
        </a:p>
      </dsp:txBody>
      <dsp:txXfrm>
        <a:off x="2183652" y="433936"/>
        <a:ext cx="283711" cy="284475"/>
      </dsp:txXfrm>
    </dsp:sp>
    <dsp:sp modelId="{F9A14052-CE28-E64C-8352-901377B8B210}">
      <dsp:nvSpPr>
        <dsp:cNvPr id="0" name=""/>
        <dsp:cNvSpPr/>
      </dsp:nvSpPr>
      <dsp:spPr>
        <a:xfrm>
          <a:off x="2780133" y="2635"/>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Moins de polluants car ruissellent moins longtemps</a:t>
          </a:r>
        </a:p>
      </dsp:txBody>
      <dsp:txXfrm>
        <a:off x="2813730" y="36232"/>
        <a:ext cx="1844603" cy="1079884"/>
      </dsp:txXfrm>
    </dsp:sp>
    <dsp:sp modelId="{552D5421-B117-2E41-B20A-8E98172220FD}">
      <dsp:nvSpPr>
        <dsp:cNvPr id="0" name=""/>
        <dsp:cNvSpPr/>
      </dsp:nvSpPr>
      <dsp:spPr>
        <a:xfrm>
          <a:off x="4860169" y="339111"/>
          <a:ext cx="405301" cy="474125"/>
        </a:xfrm>
        <a:prstGeom prst="rightArrow">
          <a:avLst>
            <a:gd name="adj1" fmla="val 60000"/>
            <a:gd name="adj2" fmla="val 50000"/>
          </a:avLst>
        </a:prstGeom>
        <a:solidFill>
          <a:schemeClr val="accent5">
            <a:shade val="90000"/>
            <a:hueOff val="41057"/>
            <a:satOff val="-766"/>
            <a:lumOff val="45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solidFill>
              <a:srgbClr val="FFFFFF"/>
            </a:solidFill>
          </a:endParaRPr>
        </a:p>
      </dsp:txBody>
      <dsp:txXfrm>
        <a:off x="4860169" y="433936"/>
        <a:ext cx="283711" cy="284475"/>
      </dsp:txXfrm>
    </dsp:sp>
    <dsp:sp modelId="{CE79BD01-C461-A64D-9B99-1AB9324A6D97}">
      <dsp:nvSpPr>
        <dsp:cNvPr id="0" name=""/>
        <dsp:cNvSpPr/>
      </dsp:nvSpPr>
      <dsp:spPr>
        <a:xfrm>
          <a:off x="5456649" y="2635"/>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Moins de volume de ruissellement</a:t>
          </a:r>
        </a:p>
      </dsp:txBody>
      <dsp:txXfrm>
        <a:off x="5490246" y="36232"/>
        <a:ext cx="1844603" cy="1079884"/>
      </dsp:txXfrm>
    </dsp:sp>
    <dsp:sp modelId="{E4AA93BE-958B-D647-8787-EFB6123731CC}">
      <dsp:nvSpPr>
        <dsp:cNvPr id="0" name=""/>
        <dsp:cNvSpPr/>
      </dsp:nvSpPr>
      <dsp:spPr>
        <a:xfrm rot="8804414">
          <a:off x="4776994" y="1214554"/>
          <a:ext cx="601556" cy="474125"/>
        </a:xfrm>
        <a:prstGeom prst="rightArrow">
          <a:avLst>
            <a:gd name="adj1" fmla="val 60000"/>
            <a:gd name="adj2" fmla="val 50000"/>
          </a:avLst>
        </a:prstGeom>
        <a:solidFill>
          <a:schemeClr val="accent5">
            <a:shade val="90000"/>
            <a:hueOff val="82115"/>
            <a:satOff val="-1531"/>
            <a:lumOff val="91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solidFill>
              <a:srgbClr val="FFFFFF"/>
            </a:solidFill>
          </a:endParaRPr>
        </a:p>
      </dsp:txBody>
      <dsp:txXfrm rot="10800000">
        <a:off x="4907581" y="1270375"/>
        <a:ext cx="459319" cy="284475"/>
      </dsp:txXfrm>
    </dsp:sp>
    <dsp:sp modelId="{58261079-0138-624C-ADAA-E2EE74E7CBFA}">
      <dsp:nvSpPr>
        <dsp:cNvPr id="0" name=""/>
        <dsp:cNvSpPr/>
      </dsp:nvSpPr>
      <dsp:spPr>
        <a:xfrm>
          <a:off x="2758625" y="1772194"/>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un système réseau + </a:t>
          </a:r>
          <a:r>
            <a:rPr lang="fr-FR" sz="1400" b="1" kern="1200" dirty="0" err="1">
              <a:solidFill>
                <a:schemeClr val="bg2"/>
              </a:solidFill>
            </a:rPr>
            <a:t>step</a:t>
          </a:r>
          <a:r>
            <a:rPr lang="fr-FR" sz="1400" b="1" kern="1200" dirty="0">
              <a:solidFill>
                <a:schemeClr val="bg2"/>
              </a:solidFill>
            </a:rPr>
            <a:t> qui fonctionne mieux</a:t>
          </a:r>
        </a:p>
      </dsp:txBody>
      <dsp:txXfrm>
        <a:off x="2792222" y="1805791"/>
        <a:ext cx="1844603" cy="1079884"/>
      </dsp:txXfrm>
    </dsp:sp>
    <dsp:sp modelId="{54F6BFC2-BE28-B347-9D29-A7B52E8CC213}">
      <dsp:nvSpPr>
        <dsp:cNvPr id="0" name=""/>
        <dsp:cNvSpPr/>
      </dsp:nvSpPr>
      <dsp:spPr>
        <a:xfrm rot="8514886">
          <a:off x="2127473" y="3077802"/>
          <a:ext cx="700831" cy="474125"/>
        </a:xfrm>
        <a:prstGeom prst="rightArrow">
          <a:avLst>
            <a:gd name="adj1" fmla="val 60000"/>
            <a:gd name="adj2" fmla="val 50000"/>
          </a:avLst>
        </a:prstGeom>
        <a:solidFill>
          <a:schemeClr val="accent5">
            <a:shade val="90000"/>
            <a:hueOff val="123172"/>
            <a:satOff val="-2297"/>
            <a:lumOff val="137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solidFill>
              <a:srgbClr val="FFFFFF"/>
            </a:solidFill>
          </a:endParaRPr>
        </a:p>
      </dsp:txBody>
      <dsp:txXfrm rot="10800000">
        <a:off x="2254568" y="3128759"/>
        <a:ext cx="558594" cy="284475"/>
      </dsp:txXfrm>
    </dsp:sp>
    <dsp:sp modelId="{5B15A7D8-A2C5-D648-9BC6-ABB72258ADA3}">
      <dsp:nvSpPr>
        <dsp:cNvPr id="0" name=""/>
        <dsp:cNvSpPr/>
      </dsp:nvSpPr>
      <dsp:spPr>
        <a:xfrm>
          <a:off x="254132" y="3734926"/>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un milieu superficiel en meilleur état</a:t>
          </a:r>
        </a:p>
      </dsp:txBody>
      <dsp:txXfrm>
        <a:off x="287729" y="3768523"/>
        <a:ext cx="1844603" cy="1079884"/>
      </dsp:txXfrm>
    </dsp:sp>
    <dsp:sp modelId="{70BD8226-8917-4941-88EC-2512F9A59D45}">
      <dsp:nvSpPr>
        <dsp:cNvPr id="0" name=""/>
        <dsp:cNvSpPr/>
      </dsp:nvSpPr>
      <dsp:spPr>
        <a:xfrm>
          <a:off x="2308823" y="4071403"/>
          <a:ext cx="344242" cy="474125"/>
        </a:xfrm>
        <a:prstGeom prst="rightArrow">
          <a:avLst>
            <a:gd name="adj1" fmla="val 60000"/>
            <a:gd name="adj2" fmla="val 50000"/>
          </a:avLst>
        </a:prstGeom>
        <a:solidFill>
          <a:schemeClr val="accent5">
            <a:shade val="90000"/>
            <a:hueOff val="164229"/>
            <a:satOff val="-3062"/>
            <a:lumOff val="182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solidFill>
              <a:srgbClr val="FFFFFF"/>
            </a:solidFill>
          </a:endParaRPr>
        </a:p>
      </dsp:txBody>
      <dsp:txXfrm>
        <a:off x="2308823" y="4166228"/>
        <a:ext cx="240969" cy="284475"/>
      </dsp:txXfrm>
    </dsp:sp>
    <dsp:sp modelId="{A9316186-0C29-E84A-A0C7-D1C02054B2A8}">
      <dsp:nvSpPr>
        <dsp:cNvPr id="0" name=""/>
        <dsp:cNvSpPr/>
      </dsp:nvSpPr>
      <dsp:spPr>
        <a:xfrm>
          <a:off x="2815444" y="3734926"/>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Des ressources souterraines rechargées </a:t>
          </a:r>
        </a:p>
      </dsp:txBody>
      <dsp:txXfrm>
        <a:off x="2849041" y="3768523"/>
        <a:ext cx="1844603" cy="1079884"/>
      </dsp:txXfrm>
    </dsp:sp>
    <dsp:sp modelId="{08E118C5-3D1E-FF47-96D0-1AD928E3AF29}">
      <dsp:nvSpPr>
        <dsp:cNvPr id="0" name=""/>
        <dsp:cNvSpPr/>
      </dsp:nvSpPr>
      <dsp:spPr>
        <a:xfrm rot="21599995">
          <a:off x="4845138" y="4071401"/>
          <a:ext cx="284024" cy="474125"/>
        </a:xfrm>
        <a:prstGeom prst="rightArrow">
          <a:avLst>
            <a:gd name="adj1" fmla="val 60000"/>
            <a:gd name="adj2" fmla="val 50000"/>
          </a:avLst>
        </a:prstGeom>
        <a:solidFill>
          <a:schemeClr val="accent5">
            <a:shade val="90000"/>
            <a:hueOff val="205287"/>
            <a:satOff val="-3828"/>
            <a:lumOff val="228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solidFill>
              <a:srgbClr val="FFFFFF"/>
            </a:solidFill>
          </a:endParaRPr>
        </a:p>
      </dsp:txBody>
      <dsp:txXfrm>
        <a:off x="4845138" y="4166226"/>
        <a:ext cx="198817" cy="284475"/>
      </dsp:txXfrm>
    </dsp:sp>
    <dsp:sp modelId="{1D8736E2-D308-8741-AAC7-CF5B3088009E}">
      <dsp:nvSpPr>
        <dsp:cNvPr id="0" name=""/>
        <dsp:cNvSpPr/>
      </dsp:nvSpPr>
      <dsp:spPr>
        <a:xfrm>
          <a:off x="5263137" y="3734922"/>
          <a:ext cx="1911797" cy="1147078"/>
        </a:xfrm>
        <a:prstGeom prst="roundRect">
          <a:avLst>
            <a:gd name="adj" fmla="val 10000"/>
          </a:avLst>
        </a:prstGeom>
        <a:no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2"/>
              </a:solidFill>
            </a:rPr>
            <a:t>Plus d’espaces verts et moins d'ilots de chaleur</a:t>
          </a:r>
        </a:p>
      </dsp:txBody>
      <dsp:txXfrm>
        <a:off x="5296734" y="3768519"/>
        <a:ext cx="1844603" cy="10798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4FBF6-A2BF-6244-B134-C9A29DA69C9A}">
      <dsp:nvSpPr>
        <dsp:cNvPr id="0" name=""/>
        <dsp:cNvSpPr/>
      </dsp:nvSpPr>
      <dsp:spPr>
        <a:xfrm>
          <a:off x="1486763" y="0"/>
          <a:ext cx="1670423" cy="92801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Risque de pertes d'exploitation</a:t>
          </a:r>
        </a:p>
      </dsp:txBody>
      <dsp:txXfrm>
        <a:off x="1513944" y="27181"/>
        <a:ext cx="1616061" cy="873650"/>
      </dsp:txXfrm>
    </dsp:sp>
    <dsp:sp modelId="{378142A9-33BD-C34D-BF3B-148BC397189E}">
      <dsp:nvSpPr>
        <dsp:cNvPr id="0" name=""/>
        <dsp:cNvSpPr/>
      </dsp:nvSpPr>
      <dsp:spPr>
        <a:xfrm>
          <a:off x="3899597" y="0"/>
          <a:ext cx="1670423" cy="92801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Territoire attractif</a:t>
          </a:r>
        </a:p>
      </dsp:txBody>
      <dsp:txXfrm>
        <a:off x="3926778" y="27181"/>
        <a:ext cx="1616061" cy="873650"/>
      </dsp:txXfrm>
    </dsp:sp>
    <dsp:sp modelId="{7922CC9E-42B2-F047-B166-0EF7EF0280F5}">
      <dsp:nvSpPr>
        <dsp:cNvPr id="0" name=""/>
        <dsp:cNvSpPr/>
      </dsp:nvSpPr>
      <dsp:spPr>
        <a:xfrm>
          <a:off x="3180387" y="3944054"/>
          <a:ext cx="696009" cy="696009"/>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514A0-8EBC-274F-819B-F6F68C3388B3}">
      <dsp:nvSpPr>
        <dsp:cNvPr id="0" name=""/>
        <dsp:cNvSpPr/>
      </dsp:nvSpPr>
      <dsp:spPr>
        <a:xfrm>
          <a:off x="1440363" y="3652658"/>
          <a:ext cx="4176057" cy="2821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55D131-B696-FA47-A1CD-CB5EF39E394F}">
      <dsp:nvSpPr>
        <dsp:cNvPr id="0" name=""/>
        <dsp:cNvSpPr/>
      </dsp:nvSpPr>
      <dsp:spPr>
        <a:xfrm>
          <a:off x="3899597" y="2839719"/>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Ressource protégée</a:t>
          </a:r>
        </a:p>
      </dsp:txBody>
      <dsp:txXfrm>
        <a:off x="3937651" y="2877773"/>
        <a:ext cx="1594315" cy="703422"/>
      </dsp:txXfrm>
    </dsp:sp>
    <dsp:sp modelId="{C5BADDBE-8361-8845-A154-F5E845C9B15D}">
      <dsp:nvSpPr>
        <dsp:cNvPr id="0" name=""/>
        <dsp:cNvSpPr/>
      </dsp:nvSpPr>
      <dsp:spPr>
        <a:xfrm>
          <a:off x="3899597" y="2004507"/>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Maitrise des risques </a:t>
          </a:r>
        </a:p>
      </dsp:txBody>
      <dsp:txXfrm>
        <a:off x="3937651" y="2042561"/>
        <a:ext cx="1594315" cy="703422"/>
      </dsp:txXfrm>
    </dsp:sp>
    <dsp:sp modelId="{A867E3F0-3018-C443-8494-4448A93454C2}">
      <dsp:nvSpPr>
        <dsp:cNvPr id="0" name=""/>
        <dsp:cNvSpPr/>
      </dsp:nvSpPr>
      <dsp:spPr>
        <a:xfrm>
          <a:off x="3899597" y="1169296"/>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Sécurisation de l'</a:t>
          </a:r>
          <a:r>
            <a:rPr lang="fr-FR" sz="1900" b="1" kern="1200" dirty="0" err="1"/>
            <a:t>approv</a:t>
          </a:r>
          <a:r>
            <a:rPr lang="fr-FR" sz="1900" b="1" kern="1200" dirty="0"/>
            <a:t>.</a:t>
          </a:r>
        </a:p>
      </dsp:txBody>
      <dsp:txXfrm>
        <a:off x="3937651" y="1207350"/>
        <a:ext cx="1594315" cy="703422"/>
      </dsp:txXfrm>
    </dsp:sp>
    <dsp:sp modelId="{02E326DC-F89C-684B-BC3C-04C4225568C0}">
      <dsp:nvSpPr>
        <dsp:cNvPr id="0" name=""/>
        <dsp:cNvSpPr/>
      </dsp:nvSpPr>
      <dsp:spPr>
        <a:xfrm>
          <a:off x="1486763" y="2839719"/>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Pollution</a:t>
          </a:r>
        </a:p>
      </dsp:txBody>
      <dsp:txXfrm>
        <a:off x="1524817" y="2877773"/>
        <a:ext cx="1594315" cy="703422"/>
      </dsp:txXfrm>
    </dsp:sp>
    <dsp:sp modelId="{81B33FD8-CF13-C044-9D70-AF61B6384E62}">
      <dsp:nvSpPr>
        <dsp:cNvPr id="0" name=""/>
        <dsp:cNvSpPr/>
      </dsp:nvSpPr>
      <dsp:spPr>
        <a:xfrm>
          <a:off x="1486763" y="2004507"/>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Inondations</a:t>
          </a:r>
        </a:p>
      </dsp:txBody>
      <dsp:txXfrm>
        <a:off x="1524817" y="2042561"/>
        <a:ext cx="1594315" cy="703422"/>
      </dsp:txXfrm>
    </dsp:sp>
    <dsp:sp modelId="{48EDBFF4-5FFD-144F-A295-06C8A5F70D1B}">
      <dsp:nvSpPr>
        <dsp:cNvPr id="0" name=""/>
        <dsp:cNvSpPr/>
      </dsp:nvSpPr>
      <dsp:spPr>
        <a:xfrm>
          <a:off x="1486763" y="1169296"/>
          <a:ext cx="1670423" cy="77953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b="1" kern="1200" dirty="0"/>
            <a:t>Pénuries d’eau</a:t>
          </a:r>
        </a:p>
      </dsp:txBody>
      <dsp:txXfrm>
        <a:off x="1524817" y="1207350"/>
        <a:ext cx="1594315" cy="7034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A7399-DDE9-4E98-B0D7-3E2410B9090B}">
      <dsp:nvSpPr>
        <dsp:cNvPr id="0" name=""/>
        <dsp:cNvSpPr/>
      </dsp:nvSpPr>
      <dsp:spPr>
        <a:xfrm>
          <a:off x="744" y="145603"/>
          <a:ext cx="2902148" cy="1741289"/>
        </a:xfrm>
        <a:prstGeom prst="rect">
          <a:avLst/>
        </a:prstGeom>
        <a:solidFill>
          <a:srgbClr val="FFFFFF"/>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rPr>
            <a:t>Assurer un service qui répond aux attentes des usagers</a:t>
          </a:r>
        </a:p>
      </dsp:txBody>
      <dsp:txXfrm>
        <a:off x="744" y="145603"/>
        <a:ext cx="2902148" cy="1741289"/>
      </dsp:txXfrm>
    </dsp:sp>
    <dsp:sp modelId="{04007B4A-8462-4B8A-937D-1E39C84FF66B}">
      <dsp:nvSpPr>
        <dsp:cNvPr id="0" name=""/>
        <dsp:cNvSpPr/>
      </dsp:nvSpPr>
      <dsp:spPr>
        <a:xfrm>
          <a:off x="3193107" y="145603"/>
          <a:ext cx="2902148" cy="1741289"/>
        </a:xfrm>
        <a:prstGeom prst="rect">
          <a:avLst/>
        </a:prstGeom>
        <a:solidFill>
          <a:srgbClr val="FFFFFF"/>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rPr>
            <a:t>Faire prendre conscience du service derrière le prix</a:t>
          </a:r>
        </a:p>
      </dsp:txBody>
      <dsp:txXfrm>
        <a:off x="3193107" y="145603"/>
        <a:ext cx="2902148" cy="1741289"/>
      </dsp:txXfrm>
    </dsp:sp>
    <dsp:sp modelId="{2C15F6C8-72BA-4C65-BA98-A8961ACABD9B}">
      <dsp:nvSpPr>
        <dsp:cNvPr id="0" name=""/>
        <dsp:cNvSpPr/>
      </dsp:nvSpPr>
      <dsp:spPr>
        <a:xfrm>
          <a:off x="744" y="2177107"/>
          <a:ext cx="2902148" cy="1741289"/>
        </a:xfrm>
        <a:prstGeom prst="rect">
          <a:avLst/>
        </a:prstGeom>
        <a:solidFill>
          <a:srgbClr val="FFFFFF"/>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rPr>
            <a:t>Impliquer le citoyen dans le projet et la politique du territoire</a:t>
          </a:r>
        </a:p>
      </dsp:txBody>
      <dsp:txXfrm>
        <a:off x="744" y="2177107"/>
        <a:ext cx="2902148" cy="1741289"/>
      </dsp:txXfrm>
    </dsp:sp>
    <dsp:sp modelId="{A9AEC509-8F16-41B2-A637-C84990A1BA45}">
      <dsp:nvSpPr>
        <dsp:cNvPr id="0" name=""/>
        <dsp:cNvSpPr/>
      </dsp:nvSpPr>
      <dsp:spPr>
        <a:xfrm>
          <a:off x="3193107" y="2177107"/>
          <a:ext cx="2902148" cy="1741289"/>
        </a:xfrm>
        <a:prstGeom prst="rect">
          <a:avLst/>
        </a:prstGeom>
        <a:solidFill>
          <a:srgbClr val="FFFFFF"/>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rPr>
            <a:t>Faire évoluer les comportements dans le cadre de la transition écologique</a:t>
          </a:r>
        </a:p>
      </dsp:txBody>
      <dsp:txXfrm>
        <a:off x="3193107" y="2177107"/>
        <a:ext cx="2902148" cy="17412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FA569-E54A-4A5F-A61B-59A93240706A}">
      <dsp:nvSpPr>
        <dsp:cNvPr id="0" name=""/>
        <dsp:cNvSpPr/>
      </dsp:nvSpPr>
      <dsp:spPr>
        <a:xfrm>
          <a:off x="3283218" y="3221213"/>
          <a:ext cx="1569745" cy="1569745"/>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fr-FR" sz="2100" kern="1200" dirty="0">
              <a:solidFill>
                <a:srgbClr val="FFFFFF"/>
              </a:solidFill>
            </a:rPr>
            <a:t>Collectivité</a:t>
          </a:r>
        </a:p>
      </dsp:txBody>
      <dsp:txXfrm>
        <a:off x="3359847" y="3297842"/>
        <a:ext cx="1416487" cy="1416487"/>
      </dsp:txXfrm>
    </dsp:sp>
    <dsp:sp modelId="{A1171A93-37F7-494D-BB0C-4C31661A00D5}">
      <dsp:nvSpPr>
        <dsp:cNvPr id="0" name=""/>
        <dsp:cNvSpPr/>
      </dsp:nvSpPr>
      <dsp:spPr>
        <a:xfrm rot="18533187">
          <a:off x="4414379" y="2621625"/>
          <a:ext cx="1540580" cy="0"/>
        </a:xfrm>
        <a:custGeom>
          <a:avLst/>
          <a:gdLst/>
          <a:ahLst/>
          <a:cxnLst/>
          <a:rect l="0" t="0" r="0" b="0"/>
          <a:pathLst>
            <a:path>
              <a:moveTo>
                <a:pt x="0" y="0"/>
              </a:moveTo>
              <a:lnTo>
                <a:pt x="154058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43D50F-57CF-43C8-8F4E-955E00BA2483}">
      <dsp:nvSpPr>
        <dsp:cNvPr id="0" name=""/>
        <dsp:cNvSpPr/>
      </dsp:nvSpPr>
      <dsp:spPr>
        <a:xfrm>
          <a:off x="5523136" y="522188"/>
          <a:ext cx="1499850" cy="1499850"/>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Etablissements scolaires</a:t>
          </a:r>
        </a:p>
      </dsp:txBody>
      <dsp:txXfrm>
        <a:off x="5596353" y="595405"/>
        <a:ext cx="1353416" cy="1353416"/>
      </dsp:txXfrm>
    </dsp:sp>
    <dsp:sp modelId="{09BBA986-D4DF-4A8E-B8F2-AC95A8F29CA4}">
      <dsp:nvSpPr>
        <dsp:cNvPr id="0" name=""/>
        <dsp:cNvSpPr/>
      </dsp:nvSpPr>
      <dsp:spPr>
        <a:xfrm rot="14817975">
          <a:off x="2768827" y="2582532"/>
          <a:ext cx="1388022" cy="0"/>
        </a:xfrm>
        <a:custGeom>
          <a:avLst/>
          <a:gdLst/>
          <a:ahLst/>
          <a:cxnLst/>
          <a:rect l="0" t="0" r="0" b="0"/>
          <a:pathLst>
            <a:path>
              <a:moveTo>
                <a:pt x="0" y="0"/>
              </a:moveTo>
              <a:lnTo>
                <a:pt x="138802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BDA1A4-8E29-4409-8C29-9293CDB1A636}">
      <dsp:nvSpPr>
        <dsp:cNvPr id="0" name=""/>
        <dsp:cNvSpPr/>
      </dsp:nvSpPr>
      <dsp:spPr>
        <a:xfrm>
          <a:off x="2135243" y="503854"/>
          <a:ext cx="1499850" cy="1439996"/>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Bailleurs sociaux</a:t>
          </a:r>
        </a:p>
      </dsp:txBody>
      <dsp:txXfrm>
        <a:off x="2205538" y="574149"/>
        <a:ext cx="1359260" cy="1299406"/>
      </dsp:txXfrm>
    </dsp:sp>
    <dsp:sp modelId="{BC5E7DCA-C617-47E6-A531-A2A616BBB059}">
      <dsp:nvSpPr>
        <dsp:cNvPr id="0" name=""/>
        <dsp:cNvSpPr/>
      </dsp:nvSpPr>
      <dsp:spPr>
        <a:xfrm rot="10244172">
          <a:off x="1702941" y="4262136"/>
          <a:ext cx="1590650" cy="0"/>
        </a:xfrm>
        <a:custGeom>
          <a:avLst/>
          <a:gdLst/>
          <a:ahLst/>
          <a:cxnLst/>
          <a:rect l="0" t="0" r="0" b="0"/>
          <a:pathLst>
            <a:path>
              <a:moveTo>
                <a:pt x="0" y="0"/>
              </a:moveTo>
              <a:lnTo>
                <a:pt x="159065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EBA07E-81A7-4FC0-922C-F48060019B59}">
      <dsp:nvSpPr>
        <dsp:cNvPr id="0" name=""/>
        <dsp:cNvSpPr/>
      </dsp:nvSpPr>
      <dsp:spPr>
        <a:xfrm>
          <a:off x="213463" y="3792488"/>
          <a:ext cx="1499850" cy="1439996"/>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Associations d’usagers</a:t>
          </a:r>
        </a:p>
      </dsp:txBody>
      <dsp:txXfrm>
        <a:off x="283758" y="3862783"/>
        <a:ext cx="1359260" cy="1299406"/>
      </dsp:txXfrm>
    </dsp:sp>
    <dsp:sp modelId="{F9EA7FCE-7F5B-4338-9F55-3CB34A1B9777}">
      <dsp:nvSpPr>
        <dsp:cNvPr id="0" name=""/>
        <dsp:cNvSpPr/>
      </dsp:nvSpPr>
      <dsp:spPr>
        <a:xfrm rot="11988202">
          <a:off x="1640827" y="3436769"/>
          <a:ext cx="1692436" cy="0"/>
        </a:xfrm>
        <a:custGeom>
          <a:avLst/>
          <a:gdLst/>
          <a:ahLst/>
          <a:cxnLst/>
          <a:rect l="0" t="0" r="0" b="0"/>
          <a:pathLst>
            <a:path>
              <a:moveTo>
                <a:pt x="0" y="0"/>
              </a:moveTo>
              <a:lnTo>
                <a:pt x="169243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CA565-EEB9-4F0B-838F-0CD6FD3B7E37}">
      <dsp:nvSpPr>
        <dsp:cNvPr id="0" name=""/>
        <dsp:cNvSpPr/>
      </dsp:nvSpPr>
      <dsp:spPr>
        <a:xfrm>
          <a:off x="191021" y="2160039"/>
          <a:ext cx="1499850" cy="1439996"/>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Acteurs associatifs (festivals…)</a:t>
          </a:r>
        </a:p>
      </dsp:txBody>
      <dsp:txXfrm>
        <a:off x="261316" y="2230334"/>
        <a:ext cx="1359260" cy="1299406"/>
      </dsp:txXfrm>
    </dsp:sp>
    <dsp:sp modelId="{13FAC670-EE48-B144-83AB-88DE23C0E57A}">
      <dsp:nvSpPr>
        <dsp:cNvPr id="0" name=""/>
        <dsp:cNvSpPr/>
      </dsp:nvSpPr>
      <dsp:spPr>
        <a:xfrm rot="16859991">
          <a:off x="3701717" y="2591695"/>
          <a:ext cx="1282599" cy="0"/>
        </a:xfrm>
        <a:custGeom>
          <a:avLst/>
          <a:gdLst/>
          <a:ahLst/>
          <a:cxnLst/>
          <a:rect l="0" t="0" r="0" b="0"/>
          <a:pathLst>
            <a:path>
              <a:moveTo>
                <a:pt x="0" y="0"/>
              </a:moveTo>
              <a:lnTo>
                <a:pt x="128259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DD5A8D-CA1B-584A-91CF-643A7AEA0CC4}">
      <dsp:nvSpPr>
        <dsp:cNvPr id="0" name=""/>
        <dsp:cNvSpPr/>
      </dsp:nvSpPr>
      <dsp:spPr>
        <a:xfrm>
          <a:off x="3863437" y="522181"/>
          <a:ext cx="1483790" cy="1439996"/>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Communes (budgets participatifs)</a:t>
          </a:r>
        </a:p>
      </dsp:txBody>
      <dsp:txXfrm>
        <a:off x="3933732" y="592476"/>
        <a:ext cx="1343200" cy="1299406"/>
      </dsp:txXfrm>
    </dsp:sp>
    <dsp:sp modelId="{4070A2FA-4362-D74A-8BC9-AA032CE36A9B}">
      <dsp:nvSpPr>
        <dsp:cNvPr id="0" name=""/>
        <dsp:cNvSpPr/>
      </dsp:nvSpPr>
      <dsp:spPr>
        <a:xfrm rot="13295888">
          <a:off x="1406556" y="2596447"/>
          <a:ext cx="2147431" cy="0"/>
        </a:xfrm>
        <a:custGeom>
          <a:avLst/>
          <a:gdLst/>
          <a:ahLst/>
          <a:cxnLst/>
          <a:rect l="0" t="0" r="0" b="0"/>
          <a:pathLst>
            <a:path>
              <a:moveTo>
                <a:pt x="0" y="0"/>
              </a:moveTo>
              <a:lnTo>
                <a:pt x="214743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EE5B7D-001E-D44A-AA39-B054D3C05297}">
      <dsp:nvSpPr>
        <dsp:cNvPr id="0" name=""/>
        <dsp:cNvSpPr/>
      </dsp:nvSpPr>
      <dsp:spPr>
        <a:xfrm>
          <a:off x="191032" y="503853"/>
          <a:ext cx="1486293" cy="1439996"/>
        </a:xfrm>
        <a:prstGeom prst="round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Commerçants</a:t>
          </a:r>
        </a:p>
      </dsp:txBody>
      <dsp:txXfrm>
        <a:off x="261327" y="574148"/>
        <a:ext cx="1345703" cy="1299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004989" y="1695872"/>
          <a:ext cx="1847157" cy="161417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FF"/>
              </a:solidFill>
            </a:rPr>
            <a:t>Autorité organisatrice du petit cycle de l’eau</a:t>
          </a:r>
        </a:p>
      </dsp:txBody>
      <dsp:txXfrm>
        <a:off x="3275499" y="1932263"/>
        <a:ext cx="1306137" cy="1141394"/>
      </dsp:txXfrm>
    </dsp:sp>
    <dsp:sp modelId="{BC6B628B-64BA-254E-BDEC-3FAF1245B760}">
      <dsp:nvSpPr>
        <dsp:cNvPr id="0" name=""/>
        <dsp:cNvSpPr/>
      </dsp:nvSpPr>
      <dsp:spPr>
        <a:xfrm rot="16989235">
          <a:off x="4035160" y="1598143"/>
          <a:ext cx="202500" cy="30913"/>
        </a:xfrm>
        <a:custGeom>
          <a:avLst/>
          <a:gdLst/>
          <a:ahLst/>
          <a:cxnLst/>
          <a:rect l="0" t="0" r="0" b="0"/>
          <a:pathLst>
            <a:path>
              <a:moveTo>
                <a:pt x="0" y="15456"/>
              </a:moveTo>
              <a:lnTo>
                <a:pt x="202500" y="15456"/>
              </a:lnTo>
            </a:path>
          </a:pathLst>
        </a:custGeom>
        <a:noFill/>
        <a:ln w="25400" cap="flat" cmpd="sng" algn="ctr">
          <a:solidFill>
            <a:schemeClr val="accent4"/>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31348" y="1608537"/>
        <a:ext cx="10125" cy="10125"/>
      </dsp:txXfrm>
    </dsp:sp>
    <dsp:sp modelId="{CEE3EA48-496C-0E48-9F9A-E2C957BD758A}">
      <dsp:nvSpPr>
        <dsp:cNvPr id="0" name=""/>
        <dsp:cNvSpPr/>
      </dsp:nvSpPr>
      <dsp:spPr>
        <a:xfrm>
          <a:off x="3334107" y="-45652"/>
          <a:ext cx="2012420" cy="1573472"/>
        </a:xfrm>
        <a:prstGeom prst="ellipse">
          <a:avLst/>
        </a:prstGeom>
        <a:solidFill>
          <a:srgbClr val="FFFFFF"/>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4"/>
              </a:solidFill>
            </a:rPr>
            <a:t>S’inscrire dans la gouvernance de l’eau à l’échelle des bassins</a:t>
          </a:r>
        </a:p>
      </dsp:txBody>
      <dsp:txXfrm>
        <a:off x="3628819" y="184778"/>
        <a:ext cx="1422996" cy="1112612"/>
      </dsp:txXfrm>
    </dsp:sp>
    <dsp:sp modelId="{525207AF-F7CA-9743-A37B-FF414A80C76D}">
      <dsp:nvSpPr>
        <dsp:cNvPr id="0" name=""/>
        <dsp:cNvSpPr/>
      </dsp:nvSpPr>
      <dsp:spPr>
        <a:xfrm rot="21149127">
          <a:off x="4838275" y="2313355"/>
          <a:ext cx="820972" cy="30913"/>
        </a:xfrm>
        <a:custGeom>
          <a:avLst/>
          <a:gdLst/>
          <a:ahLst/>
          <a:cxnLst/>
          <a:rect l="0" t="0" r="0" b="0"/>
          <a:pathLst>
            <a:path>
              <a:moveTo>
                <a:pt x="0" y="15456"/>
              </a:moveTo>
              <a:lnTo>
                <a:pt x="820972"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228237" y="2308288"/>
        <a:ext cx="41048" cy="41048"/>
      </dsp:txXfrm>
    </dsp:sp>
    <dsp:sp modelId="{05CCD048-C242-554B-91CF-6C283A59C37F}">
      <dsp:nvSpPr>
        <dsp:cNvPr id="0" name=""/>
        <dsp:cNvSpPr/>
      </dsp:nvSpPr>
      <dsp:spPr>
        <a:xfrm>
          <a:off x="5644241" y="1365839"/>
          <a:ext cx="1881097"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Construire une stratégie de financement</a:t>
          </a:r>
        </a:p>
      </dsp:txBody>
      <dsp:txXfrm>
        <a:off x="5919721" y="1596269"/>
        <a:ext cx="1330137" cy="1112612"/>
      </dsp:txXfrm>
    </dsp:sp>
    <dsp:sp modelId="{DE00E51C-6A43-0548-94CD-A05A288D2CD8}">
      <dsp:nvSpPr>
        <dsp:cNvPr id="0" name=""/>
        <dsp:cNvSpPr/>
      </dsp:nvSpPr>
      <dsp:spPr>
        <a:xfrm rot="5942785">
          <a:off x="3641085" y="3423609"/>
          <a:ext cx="276879" cy="30913"/>
        </a:xfrm>
        <a:custGeom>
          <a:avLst/>
          <a:gdLst/>
          <a:ahLst/>
          <a:cxnLst/>
          <a:rect l="0" t="0" r="0" b="0"/>
          <a:pathLst>
            <a:path>
              <a:moveTo>
                <a:pt x="0" y="15456"/>
              </a:moveTo>
              <a:lnTo>
                <a:pt x="276879"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772603" y="3432144"/>
        <a:ext cx="13843" cy="13843"/>
      </dsp:txXfrm>
    </dsp:sp>
    <dsp:sp modelId="{E2D31FC3-DB98-D54E-9266-BF58F8461BD9}">
      <dsp:nvSpPr>
        <dsp:cNvPr id="0" name=""/>
        <dsp:cNvSpPr/>
      </dsp:nvSpPr>
      <dsp:spPr>
        <a:xfrm>
          <a:off x="2835924" y="3569409"/>
          <a:ext cx="1624254" cy="1390853"/>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Garantir l’accès à l’eau pour tous</a:t>
          </a:r>
        </a:p>
      </dsp:txBody>
      <dsp:txXfrm>
        <a:off x="3073790" y="3773095"/>
        <a:ext cx="1148522" cy="983481"/>
      </dsp:txXfrm>
    </dsp:sp>
    <dsp:sp modelId="{80BAA5B2-CC0A-4CBF-9002-8D0102DE7B6F}">
      <dsp:nvSpPr>
        <dsp:cNvPr id="0" name=""/>
        <dsp:cNvSpPr/>
      </dsp:nvSpPr>
      <dsp:spPr>
        <a:xfrm rot="11174139">
          <a:off x="2292474" y="2348169"/>
          <a:ext cx="721785" cy="30913"/>
        </a:xfrm>
        <a:custGeom>
          <a:avLst/>
          <a:gdLst/>
          <a:ahLst/>
          <a:cxnLst/>
          <a:rect l="0" t="0" r="0" b="0"/>
          <a:pathLst>
            <a:path>
              <a:moveTo>
                <a:pt x="0" y="15456"/>
              </a:moveTo>
              <a:lnTo>
                <a:pt x="721785"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635322" y="2345581"/>
        <a:ext cx="36089" cy="36089"/>
      </dsp:txXfrm>
    </dsp:sp>
    <dsp:sp modelId="{225BA321-E841-42C0-B201-8B9AA0B3974E}">
      <dsp:nvSpPr>
        <dsp:cNvPr id="0" name=""/>
        <dsp:cNvSpPr/>
      </dsp:nvSpPr>
      <dsp:spPr>
        <a:xfrm>
          <a:off x="459648" y="1437849"/>
          <a:ext cx="1842409"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Assurer la performance des services</a:t>
          </a:r>
        </a:p>
      </dsp:txBody>
      <dsp:txXfrm>
        <a:off x="729463" y="1668279"/>
        <a:ext cx="1302779" cy="1112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FB8FA-52F0-4ED0-8DAD-710BD89D09AA}">
      <dsp:nvSpPr>
        <dsp:cNvPr id="0" name=""/>
        <dsp:cNvSpPr/>
      </dsp:nvSpPr>
      <dsp:spPr>
        <a:xfrm rot="16200000">
          <a:off x="347514" y="-347514"/>
          <a:ext cx="937362" cy="1632390"/>
        </a:xfrm>
        <a:prstGeom prst="round1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FR" sz="900" b="1" kern="1200" dirty="0">
              <a:solidFill>
                <a:schemeClr val="bg2"/>
              </a:solidFill>
            </a:rPr>
            <a:t>Elus</a:t>
          </a:r>
        </a:p>
        <a:p>
          <a:pPr marL="0" lvl="0" indent="0" algn="ctr" defTabSz="400050">
            <a:lnSpc>
              <a:spcPct val="90000"/>
            </a:lnSpc>
            <a:spcBef>
              <a:spcPct val="0"/>
            </a:spcBef>
            <a:spcAft>
              <a:spcPct val="35000"/>
            </a:spcAft>
            <a:buNone/>
          </a:pPr>
          <a:r>
            <a:rPr lang="fr-FR" sz="900" b="1" kern="1200">
              <a:solidFill>
                <a:schemeClr val="bg2"/>
              </a:solidFill>
            </a:rPr>
            <a:t>(40%)</a:t>
          </a:r>
          <a:endParaRPr lang="fr-FR" sz="900" b="1" kern="1200" dirty="0">
            <a:solidFill>
              <a:schemeClr val="bg2"/>
            </a:solidFill>
          </a:endParaRPr>
        </a:p>
      </dsp:txBody>
      <dsp:txXfrm rot="5400000">
        <a:off x="0" y="0"/>
        <a:ext cx="1632390" cy="703021"/>
      </dsp:txXfrm>
    </dsp:sp>
    <dsp:sp modelId="{8F043879-D985-496C-83D0-F8FEB77E935D}">
      <dsp:nvSpPr>
        <dsp:cNvPr id="0" name=""/>
        <dsp:cNvSpPr/>
      </dsp:nvSpPr>
      <dsp:spPr>
        <a:xfrm>
          <a:off x="1632390" y="0"/>
          <a:ext cx="1632390" cy="937362"/>
        </a:xfrm>
        <a:prstGeom prst="round1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fr-FR" sz="900" b="1" kern="1200" dirty="0">
            <a:solidFill>
              <a:schemeClr val="bg2"/>
            </a:solidFill>
          </a:endParaRPr>
        </a:p>
        <a:p>
          <a:pPr marL="0" lvl="0" indent="0" algn="ctr" defTabSz="400050">
            <a:lnSpc>
              <a:spcPct val="90000"/>
            </a:lnSpc>
            <a:spcBef>
              <a:spcPct val="0"/>
            </a:spcBef>
            <a:spcAft>
              <a:spcPct val="35000"/>
            </a:spcAft>
            <a:buNone/>
          </a:pPr>
          <a:r>
            <a:rPr lang="fr-FR" sz="900" b="1" kern="1200" dirty="0">
              <a:solidFill>
                <a:schemeClr val="bg2"/>
              </a:solidFill>
            </a:rPr>
            <a:t>Usagers non économiques</a:t>
          </a:r>
        </a:p>
        <a:p>
          <a:pPr marL="0" lvl="0" indent="0" algn="ctr" defTabSz="400050">
            <a:lnSpc>
              <a:spcPct val="90000"/>
            </a:lnSpc>
            <a:spcBef>
              <a:spcPct val="0"/>
            </a:spcBef>
            <a:spcAft>
              <a:spcPct val="35000"/>
            </a:spcAft>
            <a:buNone/>
          </a:pPr>
          <a:r>
            <a:rPr lang="fr-FR" sz="900" b="1" kern="1200" dirty="0">
              <a:solidFill>
                <a:schemeClr val="bg2"/>
              </a:solidFill>
            </a:rPr>
            <a:t>(20%)</a:t>
          </a:r>
        </a:p>
      </dsp:txBody>
      <dsp:txXfrm>
        <a:off x="1632390" y="0"/>
        <a:ext cx="1632390" cy="703021"/>
      </dsp:txXfrm>
    </dsp:sp>
    <dsp:sp modelId="{CBBD7E3C-866B-4FAE-B052-D84B5DA04990}">
      <dsp:nvSpPr>
        <dsp:cNvPr id="0" name=""/>
        <dsp:cNvSpPr/>
      </dsp:nvSpPr>
      <dsp:spPr>
        <a:xfrm rot="10800000">
          <a:off x="0" y="937362"/>
          <a:ext cx="1632390" cy="937362"/>
        </a:xfrm>
        <a:prstGeom prst="round1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FR" sz="900" b="1" kern="1200" dirty="0">
              <a:solidFill>
                <a:schemeClr val="bg2"/>
              </a:solidFill>
            </a:rPr>
            <a:t>Usagers économiques (20%)</a:t>
          </a:r>
        </a:p>
      </dsp:txBody>
      <dsp:txXfrm rot="10800000">
        <a:off x="0" y="1171702"/>
        <a:ext cx="1632390" cy="703021"/>
      </dsp:txXfrm>
    </dsp:sp>
    <dsp:sp modelId="{6FF802BA-8D14-4602-B75E-9E946948E2F7}">
      <dsp:nvSpPr>
        <dsp:cNvPr id="0" name=""/>
        <dsp:cNvSpPr/>
      </dsp:nvSpPr>
      <dsp:spPr>
        <a:xfrm rot="5400000">
          <a:off x="1979904" y="589847"/>
          <a:ext cx="937362" cy="1632390"/>
        </a:xfrm>
        <a:prstGeom prst="round1Rect">
          <a:avLst/>
        </a:prstGeom>
        <a:solidFill>
          <a:srgbClr val="FFFFFF"/>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r-FR" sz="900" b="1" kern="1200" dirty="0">
              <a:solidFill>
                <a:schemeClr val="bg2"/>
              </a:solidFill>
            </a:rPr>
            <a:t>Etat</a:t>
          </a:r>
        </a:p>
        <a:p>
          <a:pPr marL="0" lvl="0" indent="0" algn="ctr" defTabSz="400050">
            <a:lnSpc>
              <a:spcPct val="90000"/>
            </a:lnSpc>
            <a:spcBef>
              <a:spcPct val="0"/>
            </a:spcBef>
            <a:spcAft>
              <a:spcPct val="35000"/>
            </a:spcAft>
            <a:buNone/>
          </a:pPr>
          <a:r>
            <a:rPr lang="fr-FR" sz="900" b="1" kern="1200" dirty="0">
              <a:solidFill>
                <a:schemeClr val="bg2"/>
              </a:solidFill>
            </a:rPr>
            <a:t>(20%)</a:t>
          </a:r>
        </a:p>
      </dsp:txBody>
      <dsp:txXfrm rot="-5400000">
        <a:off x="1632391" y="1171702"/>
        <a:ext cx="1632390" cy="703021"/>
      </dsp:txXfrm>
    </dsp:sp>
    <dsp:sp modelId="{B11CDE6D-6369-4628-928B-B2026F7A4B66}">
      <dsp:nvSpPr>
        <dsp:cNvPr id="0" name=""/>
        <dsp:cNvSpPr/>
      </dsp:nvSpPr>
      <dsp:spPr>
        <a:xfrm>
          <a:off x="1032535" y="650318"/>
          <a:ext cx="1199709" cy="574087"/>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rgbClr val="FFFFFF"/>
              </a:solidFill>
            </a:rPr>
            <a:t>Comité de bassin</a:t>
          </a:r>
        </a:p>
      </dsp:txBody>
      <dsp:txXfrm>
        <a:off x="1060560" y="678343"/>
        <a:ext cx="1143659" cy="518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004989" y="1695872"/>
          <a:ext cx="1847157" cy="161417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FF"/>
              </a:solidFill>
            </a:rPr>
            <a:t>Autorité organisatrice du petit cycle de l’eau</a:t>
          </a:r>
        </a:p>
      </dsp:txBody>
      <dsp:txXfrm>
        <a:off x="3275499" y="1932263"/>
        <a:ext cx="1306137" cy="1141394"/>
      </dsp:txXfrm>
    </dsp:sp>
    <dsp:sp modelId="{BC6B628B-64BA-254E-BDEC-3FAF1245B760}">
      <dsp:nvSpPr>
        <dsp:cNvPr id="0" name=""/>
        <dsp:cNvSpPr/>
      </dsp:nvSpPr>
      <dsp:spPr>
        <a:xfrm rot="16989235">
          <a:off x="4035160" y="1598143"/>
          <a:ext cx="202500" cy="30913"/>
        </a:xfrm>
        <a:custGeom>
          <a:avLst/>
          <a:gdLst/>
          <a:ahLst/>
          <a:cxnLst/>
          <a:rect l="0" t="0" r="0" b="0"/>
          <a:pathLst>
            <a:path>
              <a:moveTo>
                <a:pt x="0" y="15456"/>
              </a:moveTo>
              <a:lnTo>
                <a:pt x="202500"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31348" y="1608537"/>
        <a:ext cx="10125" cy="10125"/>
      </dsp:txXfrm>
    </dsp:sp>
    <dsp:sp modelId="{CEE3EA48-496C-0E48-9F9A-E2C957BD758A}">
      <dsp:nvSpPr>
        <dsp:cNvPr id="0" name=""/>
        <dsp:cNvSpPr/>
      </dsp:nvSpPr>
      <dsp:spPr>
        <a:xfrm>
          <a:off x="3334107" y="-45652"/>
          <a:ext cx="2012420"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S’inscrire dans la gouvernance de l’eau à l’échelle des bassins</a:t>
          </a:r>
        </a:p>
      </dsp:txBody>
      <dsp:txXfrm>
        <a:off x="3628819" y="184778"/>
        <a:ext cx="1422996" cy="1112612"/>
      </dsp:txXfrm>
    </dsp:sp>
    <dsp:sp modelId="{525207AF-F7CA-9743-A37B-FF414A80C76D}">
      <dsp:nvSpPr>
        <dsp:cNvPr id="0" name=""/>
        <dsp:cNvSpPr/>
      </dsp:nvSpPr>
      <dsp:spPr>
        <a:xfrm rot="21149127">
          <a:off x="4838275" y="2313355"/>
          <a:ext cx="820972" cy="30913"/>
        </a:xfrm>
        <a:custGeom>
          <a:avLst/>
          <a:gdLst/>
          <a:ahLst/>
          <a:cxnLst/>
          <a:rect l="0" t="0" r="0" b="0"/>
          <a:pathLst>
            <a:path>
              <a:moveTo>
                <a:pt x="0" y="15456"/>
              </a:moveTo>
              <a:lnTo>
                <a:pt x="820972" y="15456"/>
              </a:lnTo>
            </a:path>
          </a:pathLst>
        </a:custGeom>
        <a:noFill/>
        <a:ln w="25400" cap="flat" cmpd="sng" algn="ctr">
          <a:solidFill>
            <a:schemeClr val="accent4"/>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solidFill>
              <a:schemeClr val="accent4"/>
            </a:solidFill>
          </a:endParaRPr>
        </a:p>
      </dsp:txBody>
      <dsp:txXfrm>
        <a:off x="5228237" y="2308288"/>
        <a:ext cx="41048" cy="41048"/>
      </dsp:txXfrm>
    </dsp:sp>
    <dsp:sp modelId="{05CCD048-C242-554B-91CF-6C283A59C37F}">
      <dsp:nvSpPr>
        <dsp:cNvPr id="0" name=""/>
        <dsp:cNvSpPr/>
      </dsp:nvSpPr>
      <dsp:spPr>
        <a:xfrm>
          <a:off x="5644241" y="1365839"/>
          <a:ext cx="1881097" cy="1573472"/>
        </a:xfrm>
        <a:prstGeom prst="ellipse">
          <a:avLst/>
        </a:prstGeom>
        <a:solidFill>
          <a:srgbClr val="FFFFFF"/>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4"/>
              </a:solidFill>
            </a:rPr>
            <a:t>Construire une stratégie de financement</a:t>
          </a:r>
        </a:p>
      </dsp:txBody>
      <dsp:txXfrm>
        <a:off x="5919721" y="1596269"/>
        <a:ext cx="1330137" cy="1112612"/>
      </dsp:txXfrm>
    </dsp:sp>
    <dsp:sp modelId="{DE00E51C-6A43-0548-94CD-A05A288D2CD8}">
      <dsp:nvSpPr>
        <dsp:cNvPr id="0" name=""/>
        <dsp:cNvSpPr/>
      </dsp:nvSpPr>
      <dsp:spPr>
        <a:xfrm rot="5942785">
          <a:off x="3641085" y="3423609"/>
          <a:ext cx="276879" cy="30913"/>
        </a:xfrm>
        <a:custGeom>
          <a:avLst/>
          <a:gdLst/>
          <a:ahLst/>
          <a:cxnLst/>
          <a:rect l="0" t="0" r="0" b="0"/>
          <a:pathLst>
            <a:path>
              <a:moveTo>
                <a:pt x="0" y="15456"/>
              </a:moveTo>
              <a:lnTo>
                <a:pt x="276879"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772603" y="3432144"/>
        <a:ext cx="13843" cy="13843"/>
      </dsp:txXfrm>
    </dsp:sp>
    <dsp:sp modelId="{E2D31FC3-DB98-D54E-9266-BF58F8461BD9}">
      <dsp:nvSpPr>
        <dsp:cNvPr id="0" name=""/>
        <dsp:cNvSpPr/>
      </dsp:nvSpPr>
      <dsp:spPr>
        <a:xfrm>
          <a:off x="2835924" y="3569409"/>
          <a:ext cx="1624254" cy="1390853"/>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Garantir l’accès à l’eau pour tous</a:t>
          </a:r>
        </a:p>
      </dsp:txBody>
      <dsp:txXfrm>
        <a:off x="3073790" y="3773095"/>
        <a:ext cx="1148522" cy="983481"/>
      </dsp:txXfrm>
    </dsp:sp>
    <dsp:sp modelId="{80BAA5B2-CC0A-4CBF-9002-8D0102DE7B6F}">
      <dsp:nvSpPr>
        <dsp:cNvPr id="0" name=""/>
        <dsp:cNvSpPr/>
      </dsp:nvSpPr>
      <dsp:spPr>
        <a:xfrm rot="11174139">
          <a:off x="2292474" y="2348169"/>
          <a:ext cx="721785" cy="30913"/>
        </a:xfrm>
        <a:custGeom>
          <a:avLst/>
          <a:gdLst/>
          <a:ahLst/>
          <a:cxnLst/>
          <a:rect l="0" t="0" r="0" b="0"/>
          <a:pathLst>
            <a:path>
              <a:moveTo>
                <a:pt x="0" y="15456"/>
              </a:moveTo>
              <a:lnTo>
                <a:pt x="721785"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635322" y="2345581"/>
        <a:ext cx="36089" cy="36089"/>
      </dsp:txXfrm>
    </dsp:sp>
    <dsp:sp modelId="{225BA321-E841-42C0-B201-8B9AA0B3974E}">
      <dsp:nvSpPr>
        <dsp:cNvPr id="0" name=""/>
        <dsp:cNvSpPr/>
      </dsp:nvSpPr>
      <dsp:spPr>
        <a:xfrm>
          <a:off x="459648" y="1437849"/>
          <a:ext cx="1842409"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Assurer la performance des services</a:t>
          </a:r>
        </a:p>
      </dsp:txBody>
      <dsp:txXfrm>
        <a:off x="729463" y="1668279"/>
        <a:ext cx="1302779" cy="11126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35650-068F-4413-AD59-545143430042}">
      <dsp:nvSpPr>
        <dsp:cNvPr id="0" name=""/>
        <dsp:cNvSpPr/>
      </dsp:nvSpPr>
      <dsp:spPr>
        <a:xfrm>
          <a:off x="3693864" y="1893663"/>
          <a:ext cx="1325239" cy="1325239"/>
        </a:xfrm>
        <a:prstGeom prst="ellipse">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rgbClr val="FFFFFF"/>
              </a:solidFill>
            </a:rPr>
            <a:t>Enjeux d’une stratégie tarifaire</a:t>
          </a:r>
        </a:p>
      </dsp:txBody>
      <dsp:txXfrm>
        <a:off x="3887941" y="2087740"/>
        <a:ext cx="937085" cy="937085"/>
      </dsp:txXfrm>
    </dsp:sp>
    <dsp:sp modelId="{BB4533DF-57A8-4742-924D-7236A1C1D4B2}">
      <dsp:nvSpPr>
        <dsp:cNvPr id="0" name=""/>
        <dsp:cNvSpPr/>
      </dsp:nvSpPr>
      <dsp:spPr>
        <a:xfrm rot="16200000">
          <a:off x="4240948" y="1456922"/>
          <a:ext cx="231070" cy="450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4275609" y="1581699"/>
        <a:ext cx="161749" cy="270349"/>
      </dsp:txXfrm>
    </dsp:sp>
    <dsp:sp modelId="{5F498216-2C9F-4B0A-948E-AC6155623789}">
      <dsp:nvSpPr>
        <dsp:cNvPr id="0" name=""/>
        <dsp:cNvSpPr/>
      </dsp:nvSpPr>
      <dsp:spPr>
        <a:xfrm>
          <a:off x="3600402" y="-54481"/>
          <a:ext cx="1512163" cy="1512163"/>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rgbClr val="FFFFFF"/>
              </a:solidFill>
            </a:rPr>
            <a:t>Assurer le financement du service</a:t>
          </a:r>
        </a:p>
      </dsp:txBody>
      <dsp:txXfrm>
        <a:off x="3821853" y="166970"/>
        <a:ext cx="1069261" cy="1069261"/>
      </dsp:txXfrm>
    </dsp:sp>
    <dsp:sp modelId="{C0BFE3E3-3FC6-41EA-A68C-AED5BDB7A808}">
      <dsp:nvSpPr>
        <dsp:cNvPr id="0" name=""/>
        <dsp:cNvSpPr/>
      </dsp:nvSpPr>
      <dsp:spPr>
        <a:xfrm>
          <a:off x="5174533" y="2330992"/>
          <a:ext cx="374444" cy="450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5174533" y="2421108"/>
        <a:ext cx="262111" cy="270349"/>
      </dsp:txXfrm>
    </dsp:sp>
    <dsp:sp modelId="{20C029B5-8451-4FE5-85C0-7A2F8BC6AB98}">
      <dsp:nvSpPr>
        <dsp:cNvPr id="0" name=""/>
        <dsp:cNvSpPr/>
      </dsp:nvSpPr>
      <dsp:spPr>
        <a:xfrm>
          <a:off x="5725601" y="1710668"/>
          <a:ext cx="1691230" cy="1691230"/>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rgbClr val="FFFFFF"/>
              </a:solidFill>
            </a:rPr>
            <a:t>Inciter à une utilisation raisonnée de la ressource</a:t>
          </a:r>
        </a:p>
      </dsp:txBody>
      <dsp:txXfrm>
        <a:off x="5973276" y="1958343"/>
        <a:ext cx="1195880" cy="1195880"/>
      </dsp:txXfrm>
    </dsp:sp>
    <dsp:sp modelId="{4856F834-E489-42F6-91C4-81F6DEA7B665}">
      <dsp:nvSpPr>
        <dsp:cNvPr id="0" name=""/>
        <dsp:cNvSpPr/>
      </dsp:nvSpPr>
      <dsp:spPr>
        <a:xfrm rot="5400000">
          <a:off x="4221867" y="3239986"/>
          <a:ext cx="269233" cy="450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4262252" y="3289717"/>
        <a:ext cx="188463" cy="270349"/>
      </dsp:txXfrm>
    </dsp:sp>
    <dsp:sp modelId="{638CDD0F-B7F4-4EBD-AD76-5A7FFB0705E0}">
      <dsp:nvSpPr>
        <dsp:cNvPr id="0" name=""/>
        <dsp:cNvSpPr/>
      </dsp:nvSpPr>
      <dsp:spPr>
        <a:xfrm>
          <a:off x="3672408" y="3726891"/>
          <a:ext cx="1368150" cy="1368150"/>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rgbClr val="FFFFFF"/>
              </a:solidFill>
            </a:rPr>
            <a:t>Assurer l’accès à l’eau des plus précaires</a:t>
          </a:r>
        </a:p>
      </dsp:txBody>
      <dsp:txXfrm>
        <a:off x="3872769" y="3927252"/>
        <a:ext cx="967428" cy="967428"/>
      </dsp:txXfrm>
    </dsp:sp>
    <dsp:sp modelId="{B89CF41E-4A6B-4B0A-A134-2DA23F256426}">
      <dsp:nvSpPr>
        <dsp:cNvPr id="0" name=""/>
        <dsp:cNvSpPr/>
      </dsp:nvSpPr>
      <dsp:spPr>
        <a:xfrm>
          <a:off x="3163990" y="2330992"/>
          <a:ext cx="374444" cy="450581"/>
        </a:xfrm>
        <a:prstGeom prst="rightArrow">
          <a:avLst>
            <a:gd name="adj1" fmla="val 60000"/>
            <a:gd name="adj2" fmla="val 50000"/>
          </a:avLst>
        </a:prstGeom>
        <a:solidFill>
          <a:schemeClr val="bg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10800000">
        <a:off x="3163990" y="2421108"/>
        <a:ext cx="262111" cy="270349"/>
      </dsp:txXfrm>
    </dsp:sp>
    <dsp:sp modelId="{90876F3E-BE82-4F61-8506-78E7A4CF7844}">
      <dsp:nvSpPr>
        <dsp:cNvPr id="0" name=""/>
        <dsp:cNvSpPr/>
      </dsp:nvSpPr>
      <dsp:spPr>
        <a:xfrm>
          <a:off x="1296135" y="1710668"/>
          <a:ext cx="1691230" cy="1691230"/>
        </a:xfrm>
        <a:prstGeom prst="ellipse">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rgbClr val="FFFFFF"/>
              </a:solidFill>
            </a:rPr>
            <a:t>Dépend de l’historique du service, sa situation hydrographique et topographique…</a:t>
          </a:r>
        </a:p>
      </dsp:txBody>
      <dsp:txXfrm>
        <a:off x="1543810" y="1958343"/>
        <a:ext cx="1195880" cy="1195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004989" y="1695872"/>
          <a:ext cx="1847157" cy="161417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FF"/>
              </a:solidFill>
            </a:rPr>
            <a:t>Autorité organisatrice du petit cycle de l’eau</a:t>
          </a:r>
        </a:p>
      </dsp:txBody>
      <dsp:txXfrm>
        <a:off x="3275499" y="1932263"/>
        <a:ext cx="1306137" cy="1141394"/>
      </dsp:txXfrm>
    </dsp:sp>
    <dsp:sp modelId="{BC6B628B-64BA-254E-BDEC-3FAF1245B760}">
      <dsp:nvSpPr>
        <dsp:cNvPr id="0" name=""/>
        <dsp:cNvSpPr/>
      </dsp:nvSpPr>
      <dsp:spPr>
        <a:xfrm rot="16989235">
          <a:off x="4035160" y="1598143"/>
          <a:ext cx="202500" cy="30913"/>
        </a:xfrm>
        <a:custGeom>
          <a:avLst/>
          <a:gdLst/>
          <a:ahLst/>
          <a:cxnLst/>
          <a:rect l="0" t="0" r="0" b="0"/>
          <a:pathLst>
            <a:path>
              <a:moveTo>
                <a:pt x="0" y="15456"/>
              </a:moveTo>
              <a:lnTo>
                <a:pt x="202500"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31348" y="1608537"/>
        <a:ext cx="10125" cy="10125"/>
      </dsp:txXfrm>
    </dsp:sp>
    <dsp:sp modelId="{CEE3EA48-496C-0E48-9F9A-E2C957BD758A}">
      <dsp:nvSpPr>
        <dsp:cNvPr id="0" name=""/>
        <dsp:cNvSpPr/>
      </dsp:nvSpPr>
      <dsp:spPr>
        <a:xfrm>
          <a:off x="3334107" y="-45652"/>
          <a:ext cx="2012420"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S’inscrire dans la gouvernance de l’eau à l’échelle des bassins</a:t>
          </a:r>
        </a:p>
      </dsp:txBody>
      <dsp:txXfrm>
        <a:off x="3628819" y="184778"/>
        <a:ext cx="1422996" cy="1112612"/>
      </dsp:txXfrm>
    </dsp:sp>
    <dsp:sp modelId="{525207AF-F7CA-9743-A37B-FF414A80C76D}">
      <dsp:nvSpPr>
        <dsp:cNvPr id="0" name=""/>
        <dsp:cNvSpPr/>
      </dsp:nvSpPr>
      <dsp:spPr>
        <a:xfrm rot="21149127">
          <a:off x="4838275" y="2313355"/>
          <a:ext cx="820972" cy="30913"/>
        </a:xfrm>
        <a:custGeom>
          <a:avLst/>
          <a:gdLst/>
          <a:ahLst/>
          <a:cxnLst/>
          <a:rect l="0" t="0" r="0" b="0"/>
          <a:pathLst>
            <a:path>
              <a:moveTo>
                <a:pt x="0" y="15456"/>
              </a:moveTo>
              <a:lnTo>
                <a:pt x="820972"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solidFill>
              <a:schemeClr val="bg1"/>
            </a:solidFill>
          </a:endParaRPr>
        </a:p>
      </dsp:txBody>
      <dsp:txXfrm>
        <a:off x="5228237" y="2308288"/>
        <a:ext cx="41048" cy="41048"/>
      </dsp:txXfrm>
    </dsp:sp>
    <dsp:sp modelId="{05CCD048-C242-554B-91CF-6C283A59C37F}">
      <dsp:nvSpPr>
        <dsp:cNvPr id="0" name=""/>
        <dsp:cNvSpPr/>
      </dsp:nvSpPr>
      <dsp:spPr>
        <a:xfrm>
          <a:off x="5644241" y="1365839"/>
          <a:ext cx="1881097"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Construire une stratégie de financement</a:t>
          </a:r>
        </a:p>
      </dsp:txBody>
      <dsp:txXfrm>
        <a:off x="5919721" y="1596269"/>
        <a:ext cx="1330137" cy="1112612"/>
      </dsp:txXfrm>
    </dsp:sp>
    <dsp:sp modelId="{DE00E51C-6A43-0548-94CD-A05A288D2CD8}">
      <dsp:nvSpPr>
        <dsp:cNvPr id="0" name=""/>
        <dsp:cNvSpPr/>
      </dsp:nvSpPr>
      <dsp:spPr>
        <a:xfrm rot="5942785">
          <a:off x="3641085" y="3423609"/>
          <a:ext cx="276879" cy="30913"/>
        </a:xfrm>
        <a:custGeom>
          <a:avLst/>
          <a:gdLst/>
          <a:ahLst/>
          <a:cxnLst/>
          <a:rect l="0" t="0" r="0" b="0"/>
          <a:pathLst>
            <a:path>
              <a:moveTo>
                <a:pt x="0" y="15456"/>
              </a:moveTo>
              <a:lnTo>
                <a:pt x="276879" y="15456"/>
              </a:lnTo>
            </a:path>
          </a:pathLst>
        </a:custGeom>
        <a:noFill/>
        <a:ln w="25400" cap="flat" cmpd="sng" algn="ctr">
          <a:solidFill>
            <a:schemeClr val="accent4"/>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solidFill>
              <a:schemeClr val="accent4"/>
            </a:solidFill>
          </a:endParaRPr>
        </a:p>
      </dsp:txBody>
      <dsp:txXfrm rot="10800000">
        <a:off x="3772603" y="3432144"/>
        <a:ext cx="13843" cy="13843"/>
      </dsp:txXfrm>
    </dsp:sp>
    <dsp:sp modelId="{E2D31FC3-DB98-D54E-9266-BF58F8461BD9}">
      <dsp:nvSpPr>
        <dsp:cNvPr id="0" name=""/>
        <dsp:cNvSpPr/>
      </dsp:nvSpPr>
      <dsp:spPr>
        <a:xfrm>
          <a:off x="2835924" y="3569409"/>
          <a:ext cx="1624254" cy="1390853"/>
        </a:xfrm>
        <a:prstGeom prst="ellipse">
          <a:avLst/>
        </a:prstGeom>
        <a:solidFill>
          <a:srgbClr val="FFFFFF"/>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4"/>
              </a:solidFill>
            </a:rPr>
            <a:t>Garantir l’accès à l’eau pour tous</a:t>
          </a:r>
        </a:p>
      </dsp:txBody>
      <dsp:txXfrm>
        <a:off x="3073790" y="3773095"/>
        <a:ext cx="1148522" cy="983481"/>
      </dsp:txXfrm>
    </dsp:sp>
    <dsp:sp modelId="{80BAA5B2-CC0A-4CBF-9002-8D0102DE7B6F}">
      <dsp:nvSpPr>
        <dsp:cNvPr id="0" name=""/>
        <dsp:cNvSpPr/>
      </dsp:nvSpPr>
      <dsp:spPr>
        <a:xfrm rot="11174139">
          <a:off x="2292474" y="2348169"/>
          <a:ext cx="721785" cy="30913"/>
        </a:xfrm>
        <a:custGeom>
          <a:avLst/>
          <a:gdLst/>
          <a:ahLst/>
          <a:cxnLst/>
          <a:rect l="0" t="0" r="0" b="0"/>
          <a:pathLst>
            <a:path>
              <a:moveTo>
                <a:pt x="0" y="15456"/>
              </a:moveTo>
              <a:lnTo>
                <a:pt x="721785"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635322" y="2345581"/>
        <a:ext cx="36089" cy="36089"/>
      </dsp:txXfrm>
    </dsp:sp>
    <dsp:sp modelId="{225BA321-E841-42C0-B201-8B9AA0B3974E}">
      <dsp:nvSpPr>
        <dsp:cNvPr id="0" name=""/>
        <dsp:cNvSpPr/>
      </dsp:nvSpPr>
      <dsp:spPr>
        <a:xfrm>
          <a:off x="459648" y="1437849"/>
          <a:ext cx="1842409" cy="157347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Assurer la performance des services</a:t>
          </a:r>
        </a:p>
      </dsp:txBody>
      <dsp:txXfrm>
        <a:off x="729463" y="1668279"/>
        <a:ext cx="1302779" cy="1112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004989" y="1695872"/>
          <a:ext cx="1847157" cy="161417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FF"/>
              </a:solidFill>
            </a:rPr>
            <a:t>Autorité organisatrice du petit cycle de l’eau</a:t>
          </a:r>
        </a:p>
      </dsp:txBody>
      <dsp:txXfrm>
        <a:off x="3275499" y="1932263"/>
        <a:ext cx="1306137" cy="1141394"/>
      </dsp:txXfrm>
    </dsp:sp>
    <dsp:sp modelId="{BC6B628B-64BA-254E-BDEC-3FAF1245B760}">
      <dsp:nvSpPr>
        <dsp:cNvPr id="0" name=""/>
        <dsp:cNvSpPr/>
      </dsp:nvSpPr>
      <dsp:spPr>
        <a:xfrm rot="16989235">
          <a:off x="4035160" y="1598143"/>
          <a:ext cx="202500" cy="30913"/>
        </a:xfrm>
        <a:custGeom>
          <a:avLst/>
          <a:gdLst/>
          <a:ahLst/>
          <a:cxnLst/>
          <a:rect l="0" t="0" r="0" b="0"/>
          <a:pathLst>
            <a:path>
              <a:moveTo>
                <a:pt x="0" y="15456"/>
              </a:moveTo>
              <a:lnTo>
                <a:pt x="202500"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31348" y="1608537"/>
        <a:ext cx="10125" cy="10125"/>
      </dsp:txXfrm>
    </dsp:sp>
    <dsp:sp modelId="{CEE3EA48-496C-0E48-9F9A-E2C957BD758A}">
      <dsp:nvSpPr>
        <dsp:cNvPr id="0" name=""/>
        <dsp:cNvSpPr/>
      </dsp:nvSpPr>
      <dsp:spPr>
        <a:xfrm>
          <a:off x="3334107" y="-45652"/>
          <a:ext cx="2012420"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S’inscrire dans la gouvernance de l’eau à l’échelle des bassins</a:t>
          </a:r>
        </a:p>
      </dsp:txBody>
      <dsp:txXfrm>
        <a:off x="3628819" y="184778"/>
        <a:ext cx="1422996" cy="1112612"/>
      </dsp:txXfrm>
    </dsp:sp>
    <dsp:sp modelId="{525207AF-F7CA-9743-A37B-FF414A80C76D}">
      <dsp:nvSpPr>
        <dsp:cNvPr id="0" name=""/>
        <dsp:cNvSpPr/>
      </dsp:nvSpPr>
      <dsp:spPr>
        <a:xfrm rot="21149127">
          <a:off x="4838275" y="2313355"/>
          <a:ext cx="820972" cy="30913"/>
        </a:xfrm>
        <a:custGeom>
          <a:avLst/>
          <a:gdLst/>
          <a:ahLst/>
          <a:cxnLst/>
          <a:rect l="0" t="0" r="0" b="0"/>
          <a:pathLst>
            <a:path>
              <a:moveTo>
                <a:pt x="0" y="15456"/>
              </a:moveTo>
              <a:lnTo>
                <a:pt x="820972"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solidFill>
              <a:schemeClr val="bg1"/>
            </a:solidFill>
          </a:endParaRPr>
        </a:p>
      </dsp:txBody>
      <dsp:txXfrm>
        <a:off x="5228237" y="2308288"/>
        <a:ext cx="41048" cy="41048"/>
      </dsp:txXfrm>
    </dsp:sp>
    <dsp:sp modelId="{05CCD048-C242-554B-91CF-6C283A59C37F}">
      <dsp:nvSpPr>
        <dsp:cNvPr id="0" name=""/>
        <dsp:cNvSpPr/>
      </dsp:nvSpPr>
      <dsp:spPr>
        <a:xfrm>
          <a:off x="5644241" y="1365839"/>
          <a:ext cx="1881097" cy="1573472"/>
        </a:xfrm>
        <a:prstGeom prst="ellipse">
          <a:avLst/>
        </a:prstGeom>
        <a:solidFill>
          <a:srgbClr val="FFFFF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solidFill>
                <a:schemeClr val="bg1"/>
              </a:solidFill>
            </a:rPr>
            <a:t>Construire une stratégie de financement</a:t>
          </a:r>
        </a:p>
      </dsp:txBody>
      <dsp:txXfrm>
        <a:off x="5919721" y="1596269"/>
        <a:ext cx="1330137" cy="1112612"/>
      </dsp:txXfrm>
    </dsp:sp>
    <dsp:sp modelId="{DE00E51C-6A43-0548-94CD-A05A288D2CD8}">
      <dsp:nvSpPr>
        <dsp:cNvPr id="0" name=""/>
        <dsp:cNvSpPr/>
      </dsp:nvSpPr>
      <dsp:spPr>
        <a:xfrm rot="5942785">
          <a:off x="3641085" y="3423609"/>
          <a:ext cx="276879" cy="30913"/>
        </a:xfrm>
        <a:custGeom>
          <a:avLst/>
          <a:gdLst/>
          <a:ahLst/>
          <a:cxnLst/>
          <a:rect l="0" t="0" r="0" b="0"/>
          <a:pathLst>
            <a:path>
              <a:moveTo>
                <a:pt x="0" y="15456"/>
              </a:moveTo>
              <a:lnTo>
                <a:pt x="276879" y="1545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772603" y="3432144"/>
        <a:ext cx="13843" cy="13843"/>
      </dsp:txXfrm>
    </dsp:sp>
    <dsp:sp modelId="{E2D31FC3-DB98-D54E-9266-BF58F8461BD9}">
      <dsp:nvSpPr>
        <dsp:cNvPr id="0" name=""/>
        <dsp:cNvSpPr/>
      </dsp:nvSpPr>
      <dsp:spPr>
        <a:xfrm>
          <a:off x="2835924" y="3569409"/>
          <a:ext cx="1624254" cy="1390853"/>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0" kern="1200" dirty="0"/>
            <a:t>Garantir l’accès à l’eau pour tous</a:t>
          </a:r>
        </a:p>
      </dsp:txBody>
      <dsp:txXfrm>
        <a:off x="3073790" y="3773095"/>
        <a:ext cx="1148522" cy="983481"/>
      </dsp:txXfrm>
    </dsp:sp>
    <dsp:sp modelId="{80BAA5B2-CC0A-4CBF-9002-8D0102DE7B6F}">
      <dsp:nvSpPr>
        <dsp:cNvPr id="0" name=""/>
        <dsp:cNvSpPr/>
      </dsp:nvSpPr>
      <dsp:spPr>
        <a:xfrm rot="11174139">
          <a:off x="2292474" y="2348169"/>
          <a:ext cx="721785" cy="30913"/>
        </a:xfrm>
        <a:custGeom>
          <a:avLst/>
          <a:gdLst/>
          <a:ahLst/>
          <a:cxnLst/>
          <a:rect l="0" t="0" r="0" b="0"/>
          <a:pathLst>
            <a:path>
              <a:moveTo>
                <a:pt x="0" y="15456"/>
              </a:moveTo>
              <a:lnTo>
                <a:pt x="721785" y="15456"/>
              </a:lnTo>
            </a:path>
          </a:pathLst>
        </a:custGeom>
        <a:noFill/>
        <a:ln w="25400" cap="flat" cmpd="sng" algn="ctr">
          <a:solidFill>
            <a:schemeClr val="accent4"/>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solidFill>
              <a:schemeClr val="accent4"/>
            </a:solidFill>
          </a:endParaRPr>
        </a:p>
      </dsp:txBody>
      <dsp:txXfrm rot="10800000">
        <a:off x="2635322" y="2345581"/>
        <a:ext cx="36089" cy="36089"/>
      </dsp:txXfrm>
    </dsp:sp>
    <dsp:sp modelId="{225BA321-E841-42C0-B201-8B9AA0B3974E}">
      <dsp:nvSpPr>
        <dsp:cNvPr id="0" name=""/>
        <dsp:cNvSpPr/>
      </dsp:nvSpPr>
      <dsp:spPr>
        <a:xfrm>
          <a:off x="459648" y="1437849"/>
          <a:ext cx="1842409" cy="1573472"/>
        </a:xfrm>
        <a:prstGeom prst="ellipse">
          <a:avLst/>
        </a:prstGeom>
        <a:solidFill>
          <a:srgbClr val="FFFFFF"/>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4"/>
              </a:solidFill>
            </a:rPr>
            <a:t>Assurer la performance des services</a:t>
          </a:r>
        </a:p>
      </dsp:txBody>
      <dsp:txXfrm>
        <a:off x="729463" y="1668279"/>
        <a:ext cx="1302779" cy="1112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F9B5E-23C0-0C41-9FFD-F73DA906F9B8}">
      <dsp:nvSpPr>
        <dsp:cNvPr id="0" name=""/>
        <dsp:cNvSpPr/>
      </dsp:nvSpPr>
      <dsp:spPr>
        <a:xfrm>
          <a:off x="3147218" y="2388995"/>
          <a:ext cx="1833562" cy="183356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Territoires acteurs de la transition écologique</a:t>
          </a:r>
        </a:p>
      </dsp:txBody>
      <dsp:txXfrm>
        <a:off x="3415737" y="2657514"/>
        <a:ext cx="1296524" cy="1296524"/>
      </dsp:txXfrm>
    </dsp:sp>
    <dsp:sp modelId="{BC6B628B-64BA-254E-BDEC-3FAF1245B760}">
      <dsp:nvSpPr>
        <dsp:cNvPr id="0" name=""/>
        <dsp:cNvSpPr/>
      </dsp:nvSpPr>
      <dsp:spPr>
        <a:xfrm rot="16200000">
          <a:off x="3787893" y="2092587"/>
          <a:ext cx="552212" cy="40605"/>
        </a:xfrm>
        <a:custGeom>
          <a:avLst/>
          <a:gdLst/>
          <a:ahLst/>
          <a:cxnLst/>
          <a:rect l="0" t="0" r="0" b="0"/>
          <a:pathLst>
            <a:path>
              <a:moveTo>
                <a:pt x="0" y="20302"/>
              </a:moveTo>
              <a:lnTo>
                <a:pt x="552212" y="2030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4050194" y="2099084"/>
        <a:ext cx="27610" cy="27610"/>
      </dsp:txXfrm>
    </dsp:sp>
    <dsp:sp modelId="{CEE3EA48-496C-0E48-9F9A-E2C957BD758A}">
      <dsp:nvSpPr>
        <dsp:cNvPr id="0" name=""/>
        <dsp:cNvSpPr/>
      </dsp:nvSpPr>
      <dsp:spPr>
        <a:xfrm>
          <a:off x="3147218" y="3221"/>
          <a:ext cx="1833562" cy="183356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b="1" kern="1200" dirty="0"/>
            <a:t>Territoires sobres</a:t>
          </a:r>
        </a:p>
      </dsp:txBody>
      <dsp:txXfrm>
        <a:off x="3415737" y="271740"/>
        <a:ext cx="1296524" cy="1296524"/>
      </dsp:txXfrm>
    </dsp:sp>
    <dsp:sp modelId="{525207AF-F7CA-9743-A37B-FF414A80C76D}">
      <dsp:nvSpPr>
        <dsp:cNvPr id="0" name=""/>
        <dsp:cNvSpPr/>
      </dsp:nvSpPr>
      <dsp:spPr>
        <a:xfrm rot="1154988">
          <a:off x="4899209" y="3766483"/>
          <a:ext cx="1084406" cy="40605"/>
        </a:xfrm>
        <a:custGeom>
          <a:avLst/>
          <a:gdLst/>
          <a:ahLst/>
          <a:cxnLst/>
          <a:rect l="0" t="0" r="0" b="0"/>
          <a:pathLst>
            <a:path>
              <a:moveTo>
                <a:pt x="0" y="20302"/>
              </a:moveTo>
              <a:lnTo>
                <a:pt x="1084406" y="2030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a:off x="5414302" y="3759675"/>
        <a:ext cx="54220" cy="54220"/>
      </dsp:txXfrm>
    </dsp:sp>
    <dsp:sp modelId="{05CCD048-C242-554B-91CF-6C283A59C37F}">
      <dsp:nvSpPr>
        <dsp:cNvPr id="0" name=""/>
        <dsp:cNvSpPr/>
      </dsp:nvSpPr>
      <dsp:spPr>
        <a:xfrm>
          <a:off x="5902044" y="3351013"/>
          <a:ext cx="1833562" cy="183356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b="1" kern="1200" dirty="0"/>
            <a:t>Territoires dynamiques et solidaires</a:t>
          </a:r>
        </a:p>
      </dsp:txBody>
      <dsp:txXfrm>
        <a:off x="6170563" y="3619532"/>
        <a:ext cx="1296524" cy="1296524"/>
      </dsp:txXfrm>
    </dsp:sp>
    <dsp:sp modelId="{DE00E51C-6A43-0548-94CD-A05A288D2CD8}">
      <dsp:nvSpPr>
        <dsp:cNvPr id="0" name=""/>
        <dsp:cNvSpPr/>
      </dsp:nvSpPr>
      <dsp:spPr>
        <a:xfrm rot="9600660">
          <a:off x="2161370" y="3782333"/>
          <a:ext cx="1073408" cy="40605"/>
        </a:xfrm>
        <a:custGeom>
          <a:avLst/>
          <a:gdLst/>
          <a:ahLst/>
          <a:cxnLst/>
          <a:rect l="0" t="0" r="0" b="0"/>
          <a:pathLst>
            <a:path>
              <a:moveTo>
                <a:pt x="0" y="20302"/>
              </a:moveTo>
              <a:lnTo>
                <a:pt x="1073408" y="2030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b="1" kern="1200"/>
        </a:p>
      </dsp:txBody>
      <dsp:txXfrm rot="10800000">
        <a:off x="2671239" y="3775801"/>
        <a:ext cx="53670" cy="53670"/>
      </dsp:txXfrm>
    </dsp:sp>
    <dsp:sp modelId="{E2D31FC3-DB98-D54E-9266-BF58F8461BD9}">
      <dsp:nvSpPr>
        <dsp:cNvPr id="0" name=""/>
        <dsp:cNvSpPr/>
      </dsp:nvSpPr>
      <dsp:spPr>
        <a:xfrm>
          <a:off x="415368" y="3382714"/>
          <a:ext cx="1833562" cy="1833562"/>
        </a:xfrm>
        <a:prstGeom prst="ellipse">
          <a:avLst/>
        </a:prstGeom>
        <a:solidFill>
          <a:srgbClr val="FF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b="1" kern="1200" dirty="0"/>
            <a:t>Territoires propres, durables et agréables à vivre</a:t>
          </a:r>
        </a:p>
      </dsp:txBody>
      <dsp:txXfrm>
        <a:off x="683887" y="3651233"/>
        <a:ext cx="1296524" cy="12965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57412-3255-8442-9D82-C1CA8BD8F6D5}">
      <dsp:nvSpPr>
        <dsp:cNvPr id="0" name=""/>
        <dsp:cNvSpPr/>
      </dsp:nvSpPr>
      <dsp:spPr>
        <a:xfrm>
          <a:off x="3640" y="1608130"/>
          <a:ext cx="2119348" cy="847739"/>
        </a:xfrm>
        <a:prstGeom prst="chevron">
          <a:avLst/>
        </a:prstGeom>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2"/>
              </a:solidFill>
            </a:rPr>
            <a:t>Connaitre tout son patrimoine</a:t>
          </a:r>
        </a:p>
      </dsp:txBody>
      <dsp:txXfrm>
        <a:off x="427510" y="1608130"/>
        <a:ext cx="1271609" cy="847739"/>
      </dsp:txXfrm>
    </dsp:sp>
    <dsp:sp modelId="{AF0C54D9-7A98-5347-9C30-E6A5C9C01D5E}">
      <dsp:nvSpPr>
        <dsp:cNvPr id="0" name=""/>
        <dsp:cNvSpPr/>
      </dsp:nvSpPr>
      <dsp:spPr>
        <a:xfrm>
          <a:off x="1911054" y="1608130"/>
          <a:ext cx="2119348" cy="847739"/>
        </a:xfrm>
        <a:prstGeom prst="chevron">
          <a:avLst/>
        </a:prstGeom>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kern="1200" dirty="0">
              <a:solidFill>
                <a:srgbClr val="6E6E6E"/>
              </a:solidFill>
              <a:latin typeface="Arial"/>
              <a:ea typeface="+mn-ea"/>
              <a:cs typeface="+mn-cs"/>
            </a:rPr>
            <a:t>Mesurer / suivre les volumes</a:t>
          </a:r>
        </a:p>
      </dsp:txBody>
      <dsp:txXfrm>
        <a:off x="2334924" y="1608130"/>
        <a:ext cx="1271609" cy="847739"/>
      </dsp:txXfrm>
    </dsp:sp>
    <dsp:sp modelId="{500606A7-167D-A742-8AA9-A5D467F3C2B2}">
      <dsp:nvSpPr>
        <dsp:cNvPr id="0" name=""/>
        <dsp:cNvSpPr/>
      </dsp:nvSpPr>
      <dsp:spPr>
        <a:xfrm>
          <a:off x="3818468" y="1608130"/>
          <a:ext cx="2119348" cy="847739"/>
        </a:xfrm>
        <a:prstGeom prst="chevron">
          <a:avLst/>
        </a:prstGeom>
        <a:gradFill rotWithShape="0">
          <a:gsLst>
            <a:gs pos="0">
              <a:srgbClr val="4BACC6"/>
            </a:gs>
            <a:gs pos="35000">
              <a:srgbClr val="4BACC6">
                <a:lumMod val="60000"/>
                <a:lumOff val="40000"/>
              </a:srgbClr>
            </a:gs>
            <a:gs pos="100000">
              <a:srgbClr val="4BACC6">
                <a:lumMod val="20000"/>
                <a:lumOff val="8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solidFill>
                <a:schemeClr val="bg2"/>
              </a:solidFill>
            </a:rPr>
            <a:t>Rechercher les </a:t>
          </a:r>
          <a:r>
            <a:rPr lang="fr-FR" sz="1700" kern="1200" dirty="0">
              <a:solidFill>
                <a:srgbClr val="6E6E6E"/>
              </a:solidFill>
              <a:latin typeface="Arial"/>
              <a:ea typeface="+mn-ea"/>
              <a:cs typeface="+mn-cs"/>
            </a:rPr>
            <a:t>fuites</a:t>
          </a:r>
        </a:p>
      </dsp:txBody>
      <dsp:txXfrm>
        <a:off x="4242338" y="1608130"/>
        <a:ext cx="1271609" cy="847739"/>
      </dsp:txXfrm>
    </dsp:sp>
    <dsp:sp modelId="{77946941-E4B2-3B44-9C21-FF1709B7679C}">
      <dsp:nvSpPr>
        <dsp:cNvPr id="0" name=""/>
        <dsp:cNvSpPr/>
      </dsp:nvSpPr>
      <dsp:spPr>
        <a:xfrm>
          <a:off x="5725882" y="1608130"/>
          <a:ext cx="2119348" cy="847739"/>
        </a:xfrm>
        <a:prstGeom prst="chevron">
          <a:avLst/>
        </a:prstGeom>
        <a:gradFill rotWithShape="0">
          <a:gsLst>
            <a:gs pos="0">
              <a:schemeClr val="accent5"/>
            </a:gs>
            <a:gs pos="35000">
              <a:schemeClr val="accent5">
                <a:lumMod val="60000"/>
                <a:lumOff val="40000"/>
              </a:schemeClr>
            </a:gs>
            <a:gs pos="100000">
              <a:schemeClr val="accent5">
                <a:lumMod val="20000"/>
                <a:lumOff val="8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2"/>
              </a:solidFill>
            </a:rPr>
            <a:t>Réparer vite</a:t>
          </a:r>
        </a:p>
      </dsp:txBody>
      <dsp:txXfrm>
        <a:off x="6149752" y="1608130"/>
        <a:ext cx="1271609" cy="84773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66297" cy="4580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77815" y="0"/>
            <a:ext cx="2966297" cy="458048"/>
          </a:xfrm>
          <a:prstGeom prst="rect">
            <a:avLst/>
          </a:prstGeom>
        </p:spPr>
        <p:txBody>
          <a:bodyPr vert="horz" lIns="91440" tIns="45720" rIns="91440" bIns="45720" rtlCol="0"/>
          <a:lstStyle>
            <a:lvl1pPr algn="r">
              <a:defRPr sz="1200"/>
            </a:lvl1pPr>
          </a:lstStyle>
          <a:p>
            <a:fld id="{8BBD1060-D79B-5041-8905-FF3A22E94DF7}" type="datetime1">
              <a:rPr lang="fr-FR" smtClean="0"/>
              <a:t>25/04/2023</a:t>
            </a:fld>
            <a:endParaRPr lang="fr-FR"/>
          </a:p>
        </p:txBody>
      </p:sp>
      <p:sp>
        <p:nvSpPr>
          <p:cNvPr id="4" name="Espace réservé du pied de page 3"/>
          <p:cNvSpPr>
            <a:spLocks noGrp="1"/>
          </p:cNvSpPr>
          <p:nvPr>
            <p:ph type="ftr" sz="quarter" idx="2"/>
          </p:nvPr>
        </p:nvSpPr>
        <p:spPr>
          <a:xfrm>
            <a:off x="0" y="8685953"/>
            <a:ext cx="2966297" cy="45592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77815" y="8685953"/>
            <a:ext cx="2966297" cy="455928"/>
          </a:xfrm>
          <a:prstGeom prst="rect">
            <a:avLst/>
          </a:prstGeom>
        </p:spPr>
        <p:txBody>
          <a:bodyPr vert="horz" lIns="91440" tIns="45720" rIns="91440" bIns="45720" rtlCol="0" anchor="b"/>
          <a:lstStyle>
            <a:lvl1pPr algn="r">
              <a:defRPr sz="1200"/>
            </a:lvl1pPr>
          </a:lstStyle>
          <a:p>
            <a:fld id="{A90C947F-7A62-8640-A919-5067AA53E2AC}" type="slidenum">
              <a:rPr lang="fr-FR" smtClean="0"/>
              <a:t>‹N°›</a:t>
            </a:fld>
            <a:endParaRPr lang="fr-FR"/>
          </a:p>
        </p:txBody>
      </p:sp>
    </p:spTree>
    <p:extLst>
      <p:ext uri="{BB962C8B-B14F-4D97-AF65-F5344CB8AC3E}">
        <p14:creationId xmlns:p14="http://schemas.microsoft.com/office/powerpoint/2010/main" val="720456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66297" cy="4580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77815" y="0"/>
            <a:ext cx="2966297" cy="458048"/>
          </a:xfrm>
          <a:prstGeom prst="rect">
            <a:avLst/>
          </a:prstGeom>
        </p:spPr>
        <p:txBody>
          <a:bodyPr vert="horz" lIns="91440" tIns="45720" rIns="91440" bIns="45720" rtlCol="0"/>
          <a:lstStyle>
            <a:lvl1pPr algn="r">
              <a:defRPr sz="1200"/>
            </a:lvl1pPr>
          </a:lstStyle>
          <a:p>
            <a:fld id="{A2F0D60B-5D8A-DA41-8937-D471F6D31B02}" type="datetime1">
              <a:rPr lang="fr-FR" smtClean="0"/>
              <a:t>25/04/2023</a:t>
            </a:fld>
            <a:endParaRPr lang="fr-FR"/>
          </a:p>
        </p:txBody>
      </p:sp>
      <p:sp>
        <p:nvSpPr>
          <p:cNvPr id="4" name="Espace réservé de l'image des diapositives 3"/>
          <p:cNvSpPr>
            <a:spLocks noGrp="1" noRot="1" noChangeAspect="1"/>
          </p:cNvSpPr>
          <p:nvPr>
            <p:ph type="sldImg" idx="2"/>
          </p:nvPr>
        </p:nvSpPr>
        <p:spPr>
          <a:xfrm>
            <a:off x="1133475" y="684213"/>
            <a:ext cx="45783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4530" y="4342976"/>
            <a:ext cx="5476240" cy="4116073"/>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953"/>
            <a:ext cx="2966297" cy="45592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77815" y="8685953"/>
            <a:ext cx="2966297" cy="455928"/>
          </a:xfrm>
          <a:prstGeom prst="rect">
            <a:avLst/>
          </a:prstGeom>
        </p:spPr>
        <p:txBody>
          <a:bodyPr vert="horz" lIns="91440" tIns="45720" rIns="91440" bIns="45720" rtlCol="0" anchor="b"/>
          <a:lstStyle>
            <a:lvl1pPr algn="r">
              <a:defRPr sz="1200"/>
            </a:lvl1pPr>
          </a:lstStyle>
          <a:p>
            <a:fld id="{2959D8FF-3E1B-764B-90C7-687E3508D2E6}" type="slidenum">
              <a:rPr lang="fr-FR" smtClean="0"/>
              <a:t>‹N°›</a:t>
            </a:fld>
            <a:endParaRPr lang="fr-FR"/>
          </a:p>
        </p:txBody>
      </p:sp>
    </p:spTree>
    <p:extLst>
      <p:ext uri="{BB962C8B-B14F-4D97-AF65-F5344CB8AC3E}">
        <p14:creationId xmlns:p14="http://schemas.microsoft.com/office/powerpoint/2010/main" val="37011755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a:t>
            </a:fld>
            <a:endParaRPr lang="fr-FR"/>
          </a:p>
        </p:txBody>
      </p:sp>
    </p:spTree>
    <p:extLst>
      <p:ext uri="{BB962C8B-B14F-4D97-AF65-F5344CB8AC3E}">
        <p14:creationId xmlns:p14="http://schemas.microsoft.com/office/powerpoint/2010/main" val="343229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Océan </a:t>
            </a:r>
            <a:r>
              <a:rPr lang="fr-FR" dirty="0">
                <a:sym typeface="Wingdings" pitchFamily="2" charset="2"/>
              </a:rPr>
              <a:t> évaporation --&gt; nuage/pluie </a:t>
            </a:r>
            <a:r>
              <a:rPr lang="fr-FR" dirty="0" err="1">
                <a:sym typeface="Wingdings" pitchFamily="2" charset="2"/>
              </a:rPr>
              <a:t>ruisellement</a:t>
            </a:r>
            <a:r>
              <a:rPr lang="fr-FR" dirty="0">
                <a:sym typeface="Wingdings" pitchFamily="2" charset="2"/>
              </a:rPr>
              <a:t>/ infiltration  rivière et nappe  océan</a:t>
            </a:r>
          </a:p>
          <a:p>
            <a:r>
              <a:rPr lang="fr-FR" dirty="0">
                <a:sym typeface="Wingdings" pitchFamily="2" charset="2"/>
              </a:rPr>
              <a:t>Parenthèse humaine: eau potable / eau usées et eau pluviale en zone U et AU</a:t>
            </a:r>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a:t>
            </a:fld>
            <a:endParaRPr lang="fr-FR"/>
          </a:p>
        </p:txBody>
      </p:sp>
    </p:spTree>
    <p:extLst>
      <p:ext uri="{BB962C8B-B14F-4D97-AF65-F5344CB8AC3E}">
        <p14:creationId xmlns:p14="http://schemas.microsoft.com/office/powerpoint/2010/main" val="32772928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100</a:t>
            </a:fld>
            <a:endParaRPr lang="fr-FR"/>
          </a:p>
        </p:txBody>
      </p:sp>
    </p:spTree>
    <p:extLst>
      <p:ext uri="{BB962C8B-B14F-4D97-AF65-F5344CB8AC3E}">
        <p14:creationId xmlns:p14="http://schemas.microsoft.com/office/powerpoint/2010/main" val="5756639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101</a:t>
            </a:fld>
            <a:endParaRPr lang="fr-FR"/>
          </a:p>
        </p:txBody>
      </p:sp>
    </p:spTree>
    <p:extLst>
      <p:ext uri="{BB962C8B-B14F-4D97-AF65-F5344CB8AC3E}">
        <p14:creationId xmlns:p14="http://schemas.microsoft.com/office/powerpoint/2010/main" val="13172409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102</a:t>
            </a:fld>
            <a:endParaRPr lang="fr-FR"/>
          </a:p>
        </p:txBody>
      </p:sp>
    </p:spTree>
    <p:extLst>
      <p:ext uri="{BB962C8B-B14F-4D97-AF65-F5344CB8AC3E}">
        <p14:creationId xmlns:p14="http://schemas.microsoft.com/office/powerpoint/2010/main" val="37804802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103</a:t>
            </a:fld>
            <a:endParaRPr lang="fr-FR"/>
          </a:p>
        </p:txBody>
      </p:sp>
    </p:spTree>
    <p:extLst>
      <p:ext uri="{BB962C8B-B14F-4D97-AF65-F5344CB8AC3E}">
        <p14:creationId xmlns:p14="http://schemas.microsoft.com/office/powerpoint/2010/main" val="2010526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104</a:t>
            </a:fld>
            <a:endParaRPr lang="fr-FR"/>
          </a:p>
        </p:txBody>
      </p:sp>
    </p:spTree>
    <p:extLst>
      <p:ext uri="{BB962C8B-B14F-4D97-AF65-F5344CB8AC3E}">
        <p14:creationId xmlns:p14="http://schemas.microsoft.com/office/powerpoint/2010/main" val="39762111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105</a:t>
            </a:fld>
            <a:endParaRPr lang="fr-FR"/>
          </a:p>
        </p:txBody>
      </p:sp>
    </p:spTree>
    <p:extLst>
      <p:ext uri="{BB962C8B-B14F-4D97-AF65-F5344CB8AC3E}">
        <p14:creationId xmlns:p14="http://schemas.microsoft.com/office/powerpoint/2010/main" val="35509262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106</a:t>
            </a:fld>
            <a:endParaRPr lang="fr-FR"/>
          </a:p>
        </p:txBody>
      </p:sp>
    </p:spTree>
    <p:extLst>
      <p:ext uri="{BB962C8B-B14F-4D97-AF65-F5344CB8AC3E}">
        <p14:creationId xmlns:p14="http://schemas.microsoft.com/office/powerpoint/2010/main" val="19222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Tendance à l’</a:t>
            </a:r>
            <a:r>
              <a:rPr lang="fr-FR" dirty="0" err="1"/>
              <a:t>intercommunalisation</a:t>
            </a:r>
            <a:r>
              <a:rPr lang="fr-FR" dirty="0"/>
              <a:t> des communes vers les EPCI</a:t>
            </a:r>
          </a:p>
          <a:p>
            <a:r>
              <a:rPr lang="fr-FR" dirty="0"/>
              <a:t>Cycle continu dans la nature mis en compétence / </a:t>
            </a:r>
            <a:r>
              <a:rPr lang="fr-FR" dirty="0" err="1"/>
              <a:t>tronconné</a:t>
            </a:r>
            <a:r>
              <a:rPr lang="fr-FR" dirty="0"/>
              <a:t> mais des liens hydrographiques entre les compétences</a:t>
            </a:r>
          </a:p>
          <a:p>
            <a:r>
              <a:rPr lang="fr-FR" dirty="0"/>
              <a:t>AEP/DECI</a:t>
            </a:r>
          </a:p>
          <a:p>
            <a:r>
              <a:rPr lang="fr-FR" dirty="0">
                <a:sym typeface="Wingdings" pitchFamily="2" charset="2"/>
              </a:rPr>
              <a:t> En tant qu’élu de l’eau : </a:t>
            </a:r>
            <a:r>
              <a:rPr lang="fr-FR" dirty="0" err="1">
                <a:sym typeface="Wingdings" pitchFamily="2" charset="2"/>
              </a:rPr>
              <a:t>etre</a:t>
            </a:r>
            <a:r>
              <a:rPr lang="fr-FR" dirty="0">
                <a:sym typeface="Wingdings" pitchFamily="2" charset="2"/>
              </a:rPr>
              <a:t> lien avec les élus d’autres compétences du territoire mais aussi avec les élus des </a:t>
            </a:r>
            <a:r>
              <a:rPr lang="fr-FR" dirty="0" err="1">
                <a:sym typeface="Wingdings" pitchFamily="2" charset="2"/>
              </a:rPr>
              <a:t>meme</a:t>
            </a:r>
            <a:r>
              <a:rPr lang="fr-FR" dirty="0">
                <a:sym typeface="Wingdings" pitchFamily="2" charset="2"/>
              </a:rPr>
              <a:t> compétence à l’amont et à l’aval</a:t>
            </a:r>
            <a:endParaRPr lang="fr-FR" dirty="0"/>
          </a:p>
          <a:p>
            <a:endParaRPr lang="fr-FR" dirty="0"/>
          </a:p>
          <a:p>
            <a:r>
              <a:rPr lang="fr-FR" dirty="0" err="1"/>
              <a:t>Gemapi</a:t>
            </a:r>
            <a:r>
              <a:rPr lang="fr-FR" dirty="0"/>
              <a:t> (prévention): 1</a:t>
            </a:r>
            <a:r>
              <a:rPr lang="fr-FR" baseline="30000" dirty="0"/>
              <a:t>er</a:t>
            </a:r>
            <a:r>
              <a:rPr lang="fr-FR" dirty="0"/>
              <a:t> janvier 2018</a:t>
            </a:r>
          </a:p>
          <a:p>
            <a:r>
              <a:rPr lang="fr-FR" dirty="0"/>
              <a:t>Transfert eau et </a:t>
            </a:r>
            <a:r>
              <a:rPr lang="fr-FR" dirty="0" err="1"/>
              <a:t>asst</a:t>
            </a:r>
            <a:r>
              <a:rPr lang="fr-FR" dirty="0"/>
              <a:t>: 1</a:t>
            </a:r>
            <a:r>
              <a:rPr lang="fr-FR" baseline="30000" dirty="0"/>
              <a:t>er</a:t>
            </a:r>
            <a:r>
              <a:rPr lang="fr-FR" dirty="0"/>
              <a:t> janvier 2020 ou 2026</a:t>
            </a:r>
          </a:p>
          <a:p>
            <a:r>
              <a:rPr lang="fr-FR" dirty="0"/>
              <a:t>GEPU: créée au 1</a:t>
            </a:r>
            <a:r>
              <a:rPr lang="fr-FR" baseline="30000" dirty="0"/>
              <a:t>er</a:t>
            </a:r>
            <a:r>
              <a:rPr lang="fr-FR" dirty="0"/>
              <a:t> janvier 2020</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11</a:t>
            </a:fld>
            <a:endParaRPr lang="fr-FR"/>
          </a:p>
        </p:txBody>
      </p:sp>
    </p:spTree>
    <p:extLst>
      <p:ext uri="{BB962C8B-B14F-4D97-AF65-F5344CB8AC3E}">
        <p14:creationId xmlns:p14="http://schemas.microsoft.com/office/powerpoint/2010/main" val="265959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existe 1 doc dédié à la question</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12</a:t>
            </a:fld>
            <a:endParaRPr lang="fr-FR"/>
          </a:p>
        </p:txBody>
      </p:sp>
    </p:spTree>
    <p:extLst>
      <p:ext uri="{BB962C8B-B14F-4D97-AF65-F5344CB8AC3E}">
        <p14:creationId xmlns:p14="http://schemas.microsoft.com/office/powerpoint/2010/main" val="234978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Protection des captages </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13</a:t>
            </a:fld>
            <a:endParaRPr lang="fr-FR"/>
          </a:p>
        </p:txBody>
      </p:sp>
    </p:spTree>
    <p:extLst>
      <p:ext uri="{BB962C8B-B14F-4D97-AF65-F5344CB8AC3E}">
        <p14:creationId xmlns:p14="http://schemas.microsoft.com/office/powerpoint/2010/main" val="355157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Traitement eau: dégrillage / </a:t>
            </a:r>
            <a:r>
              <a:rPr lang="fr-FR" dirty="0" err="1"/>
              <a:t>flocutation</a:t>
            </a:r>
            <a:r>
              <a:rPr lang="fr-FR" dirty="0"/>
              <a:t>-décantation/filtration/ozonation/chloration</a:t>
            </a:r>
          </a:p>
          <a:p>
            <a:endParaRPr lang="fr-FR" dirty="0"/>
          </a:p>
          <a:p>
            <a:r>
              <a:rPr lang="fr-FR" dirty="0"/>
              <a:t>Eau calcaire = eau dure</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14</a:t>
            </a:fld>
            <a:endParaRPr lang="fr-FR"/>
          </a:p>
        </p:txBody>
      </p:sp>
    </p:spTree>
    <p:extLst>
      <p:ext uri="{BB962C8B-B14F-4D97-AF65-F5344CB8AC3E}">
        <p14:creationId xmlns:p14="http://schemas.microsoft.com/office/powerpoint/2010/main" val="731574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Mise en distribution sous pression  puis collecte des EU gravitaire des fois mélangées avec les eaux pluviales</a:t>
            </a:r>
          </a:p>
          <a:p>
            <a:r>
              <a:rPr lang="fr-FR" dirty="0"/>
              <a:t>Pb de la perte d’étanchéité: fuites sur Réseau </a:t>
            </a:r>
            <a:r>
              <a:rPr lang="fr-FR" dirty="0" err="1"/>
              <a:t>Aep</a:t>
            </a:r>
            <a:r>
              <a:rPr lang="fr-FR" dirty="0"/>
              <a:t> et ECPP sur </a:t>
            </a:r>
            <a:r>
              <a:rPr lang="fr-FR" dirty="0" err="1"/>
              <a:t>asst</a:t>
            </a: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1,1 millions de km de routes en </a:t>
            </a:r>
            <a:r>
              <a:rPr lang="fr-FR" dirty="0" err="1"/>
              <a:t>france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15</a:t>
            </a:fld>
            <a:endParaRPr lang="fr-FR"/>
          </a:p>
        </p:txBody>
      </p:sp>
    </p:spTree>
    <p:extLst>
      <p:ext uri="{BB962C8B-B14F-4D97-AF65-F5344CB8AC3E}">
        <p14:creationId xmlns:p14="http://schemas.microsoft.com/office/powerpoint/2010/main" val="228067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16</a:t>
            </a:fld>
            <a:endParaRPr lang="fr-FR"/>
          </a:p>
        </p:txBody>
      </p:sp>
    </p:spTree>
    <p:extLst>
      <p:ext uri="{BB962C8B-B14F-4D97-AF65-F5344CB8AC3E}">
        <p14:creationId xmlns:p14="http://schemas.microsoft.com/office/powerpoint/2010/main" val="1578855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17</a:t>
            </a:fld>
            <a:endParaRPr lang="fr-FR"/>
          </a:p>
        </p:txBody>
      </p:sp>
    </p:spTree>
    <p:extLst>
      <p:ext uri="{BB962C8B-B14F-4D97-AF65-F5344CB8AC3E}">
        <p14:creationId xmlns:p14="http://schemas.microsoft.com/office/powerpoint/2010/main" val="3450197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Traitement eau: dégrillage / </a:t>
            </a:r>
            <a:r>
              <a:rPr lang="fr-FR" dirty="0" err="1"/>
              <a:t>flocutation</a:t>
            </a:r>
            <a:r>
              <a:rPr lang="fr-FR" dirty="0"/>
              <a:t>-décantation/filtration/ozonation/chloration</a:t>
            </a:r>
          </a:p>
          <a:p>
            <a:r>
              <a:rPr lang="fr-FR" dirty="0"/>
              <a:t>STEU prévues pour traiter la pollution organique et minérale voire azote et phosphore </a:t>
            </a:r>
            <a:r>
              <a:rPr lang="fr-FR" dirty="0">
                <a:sym typeface="Wingdings" pitchFamily="2" charset="2"/>
              </a:rPr>
              <a:t> pas les micropolluants (notamment les hydrophiles comme les médicaments, les pesticides…)</a:t>
            </a:r>
          </a:p>
          <a:p>
            <a:endParaRPr lang="fr-FR" dirty="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ym typeface="Wingdings" pitchFamily="2" charset="2"/>
              </a:rPr>
              <a:t>5M sur 29 M de foyer en ANC = 17% de la pop</a:t>
            </a:r>
            <a:endParaRPr lang="fr-FR" dirty="0"/>
          </a:p>
          <a:p>
            <a:endParaRPr lang="fr-FR" dirty="0">
              <a:sym typeface="Wingdings"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18</a:t>
            </a:fld>
            <a:endParaRPr lang="fr-FR"/>
          </a:p>
        </p:txBody>
      </p:sp>
    </p:spTree>
    <p:extLst>
      <p:ext uri="{BB962C8B-B14F-4D97-AF65-F5344CB8AC3E}">
        <p14:creationId xmlns:p14="http://schemas.microsoft.com/office/powerpoint/2010/main" val="57552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Seine est pompée 7 fois entre sa source et l’embouchure: votre rejet d’</a:t>
            </a:r>
            <a:r>
              <a:rPr lang="fr-FR" dirty="0" err="1"/>
              <a:t>asst</a:t>
            </a:r>
            <a:r>
              <a:rPr lang="fr-FR" dirty="0"/>
              <a:t> est peut </a:t>
            </a:r>
            <a:r>
              <a:rPr lang="fr-FR" dirty="0" err="1"/>
              <a:t>etre</a:t>
            </a:r>
            <a:r>
              <a:rPr lang="fr-FR" dirty="0"/>
              <a:t> une partie de la ressource d’un territoire à l’aval</a:t>
            </a:r>
          </a:p>
          <a:p>
            <a:r>
              <a:rPr lang="fr-FR" dirty="0"/>
              <a:t>Les ressources en eau sous parfois hors de votre territoire</a:t>
            </a:r>
          </a:p>
          <a:p>
            <a:r>
              <a:rPr lang="fr-FR" dirty="0"/>
              <a:t>Les ruissellements ne respectent pas les limites administratives</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19</a:t>
            </a:fld>
            <a:endParaRPr lang="fr-FR"/>
          </a:p>
        </p:txBody>
      </p:sp>
    </p:spTree>
    <p:extLst>
      <p:ext uri="{BB962C8B-B14F-4D97-AF65-F5344CB8AC3E}">
        <p14:creationId xmlns:p14="http://schemas.microsoft.com/office/powerpoint/2010/main" val="216136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a:t>
            </a:fld>
            <a:endParaRPr lang="fr-FR"/>
          </a:p>
        </p:txBody>
      </p:sp>
    </p:spTree>
    <p:extLst>
      <p:ext uri="{BB962C8B-B14F-4D97-AF65-F5344CB8AC3E}">
        <p14:creationId xmlns:p14="http://schemas.microsoft.com/office/powerpoint/2010/main" val="381704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20</a:t>
            </a:fld>
            <a:endParaRPr lang="fr-FR"/>
          </a:p>
        </p:txBody>
      </p:sp>
    </p:spTree>
    <p:extLst>
      <p:ext uri="{BB962C8B-B14F-4D97-AF65-F5344CB8AC3E}">
        <p14:creationId xmlns:p14="http://schemas.microsoft.com/office/powerpoint/2010/main" val="414688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Prélèvement global: env.35 milliards de m3 mais le volume consommé est plutôt de l’ordre de 12 milliards </a:t>
            </a:r>
          </a:p>
          <a:p>
            <a:r>
              <a:rPr lang="fr-FR" dirty="0"/>
              <a:t>5,4 milliards = eau des ménages et des industriels raccordés au réseau public</a:t>
            </a:r>
          </a:p>
          <a:p>
            <a:r>
              <a:rPr lang="fr-FR" dirty="0"/>
              <a:t>Eau de boisson &lt; 1% de la facture d’un ménage (65 millions de français x 1,5 l/j= 35 millions de m3/an)</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21</a:t>
            </a:fld>
            <a:endParaRPr lang="fr-FR"/>
          </a:p>
        </p:txBody>
      </p:sp>
    </p:spTree>
    <p:extLst>
      <p:ext uri="{BB962C8B-B14F-4D97-AF65-F5344CB8AC3E}">
        <p14:creationId xmlns:p14="http://schemas.microsoft.com/office/powerpoint/2010/main" val="1063586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22</a:t>
            </a:fld>
            <a:endParaRPr lang="fr-FR"/>
          </a:p>
        </p:txBody>
      </p:sp>
    </p:spTree>
    <p:extLst>
      <p:ext uri="{BB962C8B-B14F-4D97-AF65-F5344CB8AC3E}">
        <p14:creationId xmlns:p14="http://schemas.microsoft.com/office/powerpoint/2010/main" val="2721242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23</a:t>
            </a:fld>
            <a:endParaRPr lang="fr-FR"/>
          </a:p>
        </p:txBody>
      </p:sp>
    </p:spTree>
    <p:extLst>
      <p:ext uri="{BB962C8B-B14F-4D97-AF65-F5344CB8AC3E}">
        <p14:creationId xmlns:p14="http://schemas.microsoft.com/office/powerpoint/2010/main" val="81624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Micropolluants = polluant avec un impact fort même en petite quantité</a:t>
            </a:r>
          </a:p>
          <a:p>
            <a:endParaRPr lang="fr-FR" dirty="0"/>
          </a:p>
          <a:p>
            <a:r>
              <a:rPr lang="fr-FR" dirty="0"/>
              <a:t>Emergentes: parce qu’ on les découvre, étudie seulement récemment</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24</a:t>
            </a:fld>
            <a:endParaRPr lang="fr-FR"/>
          </a:p>
        </p:txBody>
      </p:sp>
    </p:spTree>
    <p:extLst>
      <p:ext uri="{BB962C8B-B14F-4D97-AF65-F5344CB8AC3E}">
        <p14:creationId xmlns:p14="http://schemas.microsoft.com/office/powerpoint/2010/main" val="2632273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4 ans de lois sur l’</a:t>
            </a:r>
            <a:r>
              <a:rPr lang="fr-FR" dirty="0" err="1"/>
              <a:t>intercommunilisation</a:t>
            </a:r>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25</a:t>
            </a:fld>
            <a:endParaRPr lang="fr-FR"/>
          </a:p>
        </p:txBody>
      </p:sp>
    </p:spTree>
    <p:extLst>
      <p:ext uri="{BB962C8B-B14F-4D97-AF65-F5344CB8AC3E}">
        <p14:creationId xmlns:p14="http://schemas.microsoft.com/office/powerpoint/2010/main" val="166446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26</a:t>
            </a:fld>
            <a:endParaRPr lang="fr-FR"/>
          </a:p>
        </p:txBody>
      </p:sp>
    </p:spTree>
    <p:extLst>
      <p:ext uri="{BB962C8B-B14F-4D97-AF65-F5344CB8AC3E}">
        <p14:creationId xmlns:p14="http://schemas.microsoft.com/office/powerpoint/2010/main" val="214243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 Réciprocité entre politique de l’eau et politique de </a:t>
            </a:r>
            <a:r>
              <a:rPr lang="fr-FR" dirty="0" err="1"/>
              <a:t>dév</a:t>
            </a:r>
            <a:r>
              <a:rPr lang="fr-FR" dirty="0"/>
              <a:t>. (dans les 2 sens)</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27</a:t>
            </a:fld>
            <a:endParaRPr lang="fr-FR"/>
          </a:p>
        </p:txBody>
      </p:sp>
    </p:spTree>
    <p:extLst>
      <p:ext uri="{BB962C8B-B14F-4D97-AF65-F5344CB8AC3E}">
        <p14:creationId xmlns:p14="http://schemas.microsoft.com/office/powerpoint/2010/main" val="3308132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28</a:t>
            </a:fld>
            <a:endParaRPr lang="fr-FR"/>
          </a:p>
        </p:txBody>
      </p:sp>
    </p:spTree>
    <p:extLst>
      <p:ext uri="{BB962C8B-B14F-4D97-AF65-F5344CB8AC3E}">
        <p14:creationId xmlns:p14="http://schemas.microsoft.com/office/powerpoint/2010/main" val="143700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marquer une pause</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29</a:t>
            </a:fld>
            <a:endParaRPr lang="fr-FR"/>
          </a:p>
        </p:txBody>
      </p:sp>
    </p:spTree>
    <p:extLst>
      <p:ext uri="{BB962C8B-B14F-4D97-AF65-F5344CB8AC3E}">
        <p14:creationId xmlns:p14="http://schemas.microsoft.com/office/powerpoint/2010/main" val="389660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a:t>
            </a:fld>
            <a:endParaRPr lang="fr-FR"/>
          </a:p>
        </p:txBody>
      </p:sp>
    </p:spTree>
    <p:extLst>
      <p:ext uri="{BB962C8B-B14F-4D97-AF65-F5344CB8AC3E}">
        <p14:creationId xmlns:p14="http://schemas.microsoft.com/office/powerpoint/2010/main" val="672019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30</a:t>
            </a:fld>
            <a:endParaRPr lang="fr-FR"/>
          </a:p>
        </p:txBody>
      </p:sp>
    </p:spTree>
    <p:extLst>
      <p:ext uri="{BB962C8B-B14F-4D97-AF65-F5344CB8AC3E}">
        <p14:creationId xmlns:p14="http://schemas.microsoft.com/office/powerpoint/2010/main" val="2166901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31</a:t>
            </a:fld>
            <a:endParaRPr lang="fr-FR"/>
          </a:p>
        </p:txBody>
      </p:sp>
    </p:spTree>
    <p:extLst>
      <p:ext uri="{BB962C8B-B14F-4D97-AF65-F5344CB8AC3E}">
        <p14:creationId xmlns:p14="http://schemas.microsoft.com/office/powerpoint/2010/main" val="1435721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32</a:t>
            </a:fld>
            <a:endParaRPr lang="fr-FR"/>
          </a:p>
        </p:txBody>
      </p:sp>
    </p:spTree>
    <p:extLst>
      <p:ext uri="{BB962C8B-B14F-4D97-AF65-F5344CB8AC3E}">
        <p14:creationId xmlns:p14="http://schemas.microsoft.com/office/powerpoint/2010/main" val="3516902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33</a:t>
            </a:fld>
            <a:endParaRPr lang="fr-FR"/>
          </a:p>
        </p:txBody>
      </p:sp>
    </p:spTree>
    <p:extLst>
      <p:ext uri="{BB962C8B-B14F-4D97-AF65-F5344CB8AC3E}">
        <p14:creationId xmlns:p14="http://schemas.microsoft.com/office/powerpoint/2010/main" val="3602241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Modifié FC</a:t>
            </a:r>
          </a:p>
          <a:p>
            <a:r>
              <a:rPr lang="fr-FR" dirty="0"/>
              <a:t>FC</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Détailler redevances agences de l’eau (qui payent)+ revient en partie aux services surtout ruraux</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Compatibilité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34</a:t>
            </a:fld>
            <a:endParaRPr lang="fr-FR"/>
          </a:p>
        </p:txBody>
      </p:sp>
    </p:spTree>
    <p:extLst>
      <p:ext uri="{BB962C8B-B14F-4D97-AF65-F5344CB8AC3E}">
        <p14:creationId xmlns:p14="http://schemas.microsoft.com/office/powerpoint/2010/main" val="2947389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Modifié FC</a:t>
            </a:r>
          </a:p>
          <a:p>
            <a:r>
              <a:rPr lang="fr-FR" dirty="0"/>
              <a:t>FC</a:t>
            </a:r>
          </a:p>
          <a:p>
            <a:endParaRPr lang="fr-FR" dirty="0"/>
          </a:p>
          <a:p>
            <a:r>
              <a:rPr lang="fr-FR" dirty="0"/>
              <a:t>compatibilité</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35</a:t>
            </a:fld>
            <a:endParaRPr lang="fr-FR"/>
          </a:p>
        </p:txBody>
      </p:sp>
    </p:spTree>
    <p:extLst>
      <p:ext uri="{BB962C8B-B14F-4D97-AF65-F5344CB8AC3E}">
        <p14:creationId xmlns:p14="http://schemas.microsoft.com/office/powerpoint/2010/main" val="3805500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36</a:t>
            </a:fld>
            <a:endParaRPr lang="fr-FR"/>
          </a:p>
        </p:txBody>
      </p:sp>
    </p:spTree>
    <p:extLst>
      <p:ext uri="{BB962C8B-B14F-4D97-AF65-F5344CB8AC3E}">
        <p14:creationId xmlns:p14="http://schemas.microsoft.com/office/powerpoint/2010/main" val="224299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r>
              <a:rPr lang="fr-FR" dirty="0">
                <a:sym typeface="Wingdings" pitchFamily="2" charset="2"/>
              </a:rPr>
              <a:t> Déchets </a:t>
            </a:r>
            <a:r>
              <a:rPr lang="fr-FR" dirty="0" err="1">
                <a:sym typeface="Wingdings" pitchFamily="2" charset="2"/>
              </a:rPr>
              <a:t>env</a:t>
            </a:r>
            <a:r>
              <a:rPr lang="fr-FR" dirty="0">
                <a:sym typeface="Wingdings" pitchFamily="2" charset="2"/>
              </a:rPr>
              <a:t> 350 €, énergie (hors carburant): 1500 €</a:t>
            </a:r>
            <a:endParaRPr lang="fr-FR" dirty="0"/>
          </a:p>
          <a:p>
            <a:pPr marL="171450" indent="-171450">
              <a:buFont typeface="Wingdings" pitchFamily="2" charset="2"/>
              <a:buChar char="à"/>
            </a:pPr>
            <a:r>
              <a:rPr lang="fr-FR" dirty="0">
                <a:sym typeface="Wingdings" pitchFamily="2" charset="2"/>
              </a:rPr>
              <a:t>Les </a:t>
            </a:r>
            <a:r>
              <a:rPr lang="fr-FR" dirty="0"/>
              <a:t>usagers sont des domestiques, des assimilés et des non domestiques</a:t>
            </a:r>
          </a:p>
          <a:p>
            <a:pPr marL="171450" indent="-171450">
              <a:buFont typeface="Wingdings" pitchFamily="2" charset="2"/>
              <a:buChar char="à"/>
            </a:pPr>
            <a:endParaRPr lang="fr-FR" dirty="0"/>
          </a:p>
          <a:p>
            <a:pPr marL="171450" indent="-171450">
              <a:buFont typeface="Wingdings" pitchFamily="2" charset="2"/>
              <a:buChar char="à"/>
            </a:pPr>
            <a:r>
              <a:rPr lang="fr-FR" dirty="0"/>
              <a:t>Taxes : financent les agences de l’eau</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37</a:t>
            </a:fld>
            <a:endParaRPr lang="fr-FR"/>
          </a:p>
        </p:txBody>
      </p:sp>
    </p:spTree>
    <p:extLst>
      <p:ext uri="{BB962C8B-B14F-4D97-AF65-F5344CB8AC3E}">
        <p14:creationId xmlns:p14="http://schemas.microsoft.com/office/powerpoint/2010/main" val="3932148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38</a:t>
            </a:fld>
            <a:endParaRPr lang="fr-FR"/>
          </a:p>
        </p:txBody>
      </p:sp>
    </p:spTree>
    <p:extLst>
      <p:ext uri="{BB962C8B-B14F-4D97-AF65-F5344CB8AC3E}">
        <p14:creationId xmlns:p14="http://schemas.microsoft.com/office/powerpoint/2010/main" val="242245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39</a:t>
            </a:fld>
            <a:endParaRPr lang="fr-FR"/>
          </a:p>
        </p:txBody>
      </p:sp>
    </p:spTree>
    <p:extLst>
      <p:ext uri="{BB962C8B-B14F-4D97-AF65-F5344CB8AC3E}">
        <p14:creationId xmlns:p14="http://schemas.microsoft.com/office/powerpoint/2010/main" val="345299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a:t>
            </a:fld>
            <a:endParaRPr lang="fr-FR"/>
          </a:p>
        </p:txBody>
      </p:sp>
    </p:spTree>
    <p:extLst>
      <p:ext uri="{BB962C8B-B14F-4D97-AF65-F5344CB8AC3E}">
        <p14:creationId xmlns:p14="http://schemas.microsoft.com/office/powerpoint/2010/main" val="1097757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Modifié 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40</a:t>
            </a:fld>
            <a:endParaRPr lang="fr-FR"/>
          </a:p>
        </p:txBody>
      </p:sp>
    </p:spTree>
    <p:extLst>
      <p:ext uri="{BB962C8B-B14F-4D97-AF65-F5344CB8AC3E}">
        <p14:creationId xmlns:p14="http://schemas.microsoft.com/office/powerpoint/2010/main" val="380836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41</a:t>
            </a:fld>
            <a:endParaRPr lang="fr-FR"/>
          </a:p>
        </p:txBody>
      </p:sp>
    </p:spTree>
    <p:extLst>
      <p:ext uri="{BB962C8B-B14F-4D97-AF65-F5344CB8AC3E}">
        <p14:creationId xmlns:p14="http://schemas.microsoft.com/office/powerpoint/2010/main" val="859059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42</a:t>
            </a:fld>
            <a:endParaRPr lang="fr-FR"/>
          </a:p>
        </p:txBody>
      </p:sp>
    </p:spTree>
    <p:extLst>
      <p:ext uri="{BB962C8B-B14F-4D97-AF65-F5344CB8AC3E}">
        <p14:creationId xmlns:p14="http://schemas.microsoft.com/office/powerpoint/2010/main" val="4173551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43</a:t>
            </a:fld>
            <a:endParaRPr lang="fr-FR"/>
          </a:p>
        </p:txBody>
      </p:sp>
    </p:spTree>
    <p:extLst>
      <p:ext uri="{BB962C8B-B14F-4D97-AF65-F5344CB8AC3E}">
        <p14:creationId xmlns:p14="http://schemas.microsoft.com/office/powerpoint/2010/main" val="716452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r>
              <a:rPr lang="fr-FR" dirty="0"/>
              <a:t>Modifié 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44</a:t>
            </a:fld>
            <a:endParaRPr lang="fr-FR"/>
          </a:p>
        </p:txBody>
      </p:sp>
    </p:spTree>
    <p:extLst>
      <p:ext uri="{BB962C8B-B14F-4D97-AF65-F5344CB8AC3E}">
        <p14:creationId xmlns:p14="http://schemas.microsoft.com/office/powerpoint/2010/main" val="2278850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45</a:t>
            </a:fld>
            <a:endParaRPr lang="fr-FR"/>
          </a:p>
        </p:txBody>
      </p:sp>
    </p:spTree>
    <p:extLst>
      <p:ext uri="{BB962C8B-B14F-4D97-AF65-F5344CB8AC3E}">
        <p14:creationId xmlns:p14="http://schemas.microsoft.com/office/powerpoint/2010/main" val="3509898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46</a:t>
            </a:fld>
            <a:endParaRPr lang="fr-FR"/>
          </a:p>
        </p:txBody>
      </p:sp>
    </p:spTree>
    <p:extLst>
      <p:ext uri="{BB962C8B-B14F-4D97-AF65-F5344CB8AC3E}">
        <p14:creationId xmlns:p14="http://schemas.microsoft.com/office/powerpoint/2010/main" val="2947171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47</a:t>
            </a:fld>
            <a:endParaRPr lang="fr-FR"/>
          </a:p>
        </p:txBody>
      </p:sp>
    </p:spTree>
    <p:extLst>
      <p:ext uri="{BB962C8B-B14F-4D97-AF65-F5344CB8AC3E}">
        <p14:creationId xmlns:p14="http://schemas.microsoft.com/office/powerpoint/2010/main" val="2322167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48</a:t>
            </a:fld>
            <a:endParaRPr lang="fr-FR"/>
          </a:p>
        </p:txBody>
      </p:sp>
    </p:spTree>
    <p:extLst>
      <p:ext uri="{BB962C8B-B14F-4D97-AF65-F5344CB8AC3E}">
        <p14:creationId xmlns:p14="http://schemas.microsoft.com/office/powerpoint/2010/main" val="2383545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49</a:t>
            </a:fld>
            <a:endParaRPr lang="fr-FR"/>
          </a:p>
        </p:txBody>
      </p:sp>
    </p:spTree>
    <p:extLst>
      <p:ext uri="{BB962C8B-B14F-4D97-AF65-F5344CB8AC3E}">
        <p14:creationId xmlns:p14="http://schemas.microsoft.com/office/powerpoint/2010/main" val="412400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a:t>
            </a:fld>
            <a:endParaRPr lang="fr-FR"/>
          </a:p>
        </p:txBody>
      </p:sp>
    </p:spTree>
    <p:extLst>
      <p:ext uri="{BB962C8B-B14F-4D97-AF65-F5344CB8AC3E}">
        <p14:creationId xmlns:p14="http://schemas.microsoft.com/office/powerpoint/2010/main" val="1256004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50</a:t>
            </a:fld>
            <a:endParaRPr lang="fr-FR"/>
          </a:p>
        </p:txBody>
      </p:sp>
    </p:spTree>
    <p:extLst>
      <p:ext uri="{BB962C8B-B14F-4D97-AF65-F5344CB8AC3E}">
        <p14:creationId xmlns:p14="http://schemas.microsoft.com/office/powerpoint/2010/main" val="3871050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51</a:t>
            </a:fld>
            <a:endParaRPr lang="fr-FR"/>
          </a:p>
        </p:txBody>
      </p:sp>
    </p:spTree>
    <p:extLst>
      <p:ext uri="{BB962C8B-B14F-4D97-AF65-F5344CB8AC3E}">
        <p14:creationId xmlns:p14="http://schemas.microsoft.com/office/powerpoint/2010/main" val="2253694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52</a:t>
            </a:fld>
            <a:endParaRPr lang="fr-FR"/>
          </a:p>
        </p:txBody>
      </p:sp>
    </p:spTree>
    <p:extLst>
      <p:ext uri="{BB962C8B-B14F-4D97-AF65-F5344CB8AC3E}">
        <p14:creationId xmlns:p14="http://schemas.microsoft.com/office/powerpoint/2010/main" val="2213518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53</a:t>
            </a:fld>
            <a:endParaRPr lang="fr-FR"/>
          </a:p>
        </p:txBody>
      </p:sp>
    </p:spTree>
    <p:extLst>
      <p:ext uri="{BB962C8B-B14F-4D97-AF65-F5344CB8AC3E}">
        <p14:creationId xmlns:p14="http://schemas.microsoft.com/office/powerpoint/2010/main" val="3100416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54</a:t>
            </a:fld>
            <a:endParaRPr lang="fr-FR"/>
          </a:p>
        </p:txBody>
      </p:sp>
    </p:spTree>
    <p:extLst>
      <p:ext uri="{BB962C8B-B14F-4D97-AF65-F5344CB8AC3E}">
        <p14:creationId xmlns:p14="http://schemas.microsoft.com/office/powerpoint/2010/main" val="1122133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Territoires et solidaires: dans un second temps</a:t>
            </a:r>
          </a:p>
          <a:p>
            <a:r>
              <a:rPr lang="fr-FR" dirty="0"/>
              <a:t>Transition écologique = évolution vers un nouveau modèle économique et social, un modèle de développement durable qui renouvelle nos façons de consommer, de produire, de travailler, de vivre ensemble pour répondre aux grands enjeux environnementaux, ceux du changement climatique, de la rareté des ressources, de la perte accélérée de la biodiversité et de la multiplication des risques sanitaires environnementaux. </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55</a:t>
            </a:fld>
            <a:endParaRPr lang="fr-FR"/>
          </a:p>
        </p:txBody>
      </p:sp>
    </p:spTree>
    <p:extLst>
      <p:ext uri="{BB962C8B-B14F-4D97-AF65-F5344CB8AC3E}">
        <p14:creationId xmlns:p14="http://schemas.microsoft.com/office/powerpoint/2010/main" val="1611623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56</a:t>
            </a:fld>
            <a:endParaRPr lang="fr-FR"/>
          </a:p>
        </p:txBody>
      </p:sp>
    </p:spTree>
    <p:extLst>
      <p:ext uri="{BB962C8B-B14F-4D97-AF65-F5344CB8AC3E}">
        <p14:creationId xmlns:p14="http://schemas.microsoft.com/office/powerpoint/2010/main" val="2915919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Collectivité = un des acteurs parmi d’autres</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57</a:t>
            </a:fld>
            <a:endParaRPr lang="fr-FR"/>
          </a:p>
        </p:txBody>
      </p:sp>
    </p:spTree>
    <p:extLst>
      <p:ext uri="{BB962C8B-B14F-4D97-AF65-F5344CB8AC3E}">
        <p14:creationId xmlns:p14="http://schemas.microsoft.com/office/powerpoint/2010/main" val="914054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Travailler aux échelles communes, EPCI, masse d’eau</a:t>
            </a:r>
          </a:p>
          <a:p>
            <a:endParaRPr lang="fr-FR" dirty="0"/>
          </a:p>
          <a:p>
            <a:r>
              <a:rPr lang="fr-FR" dirty="0"/>
              <a:t>Éco d’eau = économies d’énergie</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58</a:t>
            </a:fld>
            <a:endParaRPr lang="fr-FR"/>
          </a:p>
        </p:txBody>
      </p:sp>
    </p:spTree>
    <p:extLst>
      <p:ext uri="{BB962C8B-B14F-4D97-AF65-F5344CB8AC3E}">
        <p14:creationId xmlns:p14="http://schemas.microsoft.com/office/powerpoint/2010/main" val="758634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59</a:t>
            </a:fld>
            <a:endParaRPr lang="fr-FR"/>
          </a:p>
        </p:txBody>
      </p:sp>
    </p:spTree>
    <p:extLst>
      <p:ext uri="{BB962C8B-B14F-4D97-AF65-F5344CB8AC3E}">
        <p14:creationId xmlns:p14="http://schemas.microsoft.com/office/powerpoint/2010/main" val="194778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Assises eau, Gt ministériel (</a:t>
            </a:r>
            <a:r>
              <a:rPr lang="fr-FR" dirty="0" err="1"/>
              <a:t>covid</a:t>
            </a:r>
            <a:r>
              <a:rPr lang="fr-FR" dirty="0"/>
              <a:t>, </a:t>
            </a:r>
            <a:r>
              <a:rPr lang="fr-FR" dirty="0" err="1"/>
              <a:t>enc</a:t>
            </a:r>
            <a:r>
              <a:rPr lang="fr-FR" dirty="0"/>
              <a:t>…)</a:t>
            </a:r>
          </a:p>
          <a:p>
            <a:r>
              <a:rPr lang="fr-FR" dirty="0"/>
              <a:t>PCAET - </a:t>
            </a:r>
            <a:r>
              <a:rPr lang="fr-FR" dirty="0" err="1"/>
              <a:t>rep</a:t>
            </a:r>
            <a:r>
              <a:rPr lang="fr-FR" dirty="0"/>
              <a:t> DDS – tarif achat biogaz</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a:t>
            </a:fld>
            <a:endParaRPr lang="fr-FR"/>
          </a:p>
        </p:txBody>
      </p:sp>
    </p:spTree>
    <p:extLst>
      <p:ext uri="{BB962C8B-B14F-4D97-AF65-F5344CB8AC3E}">
        <p14:creationId xmlns:p14="http://schemas.microsoft.com/office/powerpoint/2010/main" val="3045478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60</a:t>
            </a:fld>
            <a:endParaRPr lang="fr-FR"/>
          </a:p>
        </p:txBody>
      </p:sp>
    </p:spTree>
    <p:extLst>
      <p:ext uri="{BB962C8B-B14F-4D97-AF65-F5344CB8AC3E}">
        <p14:creationId xmlns:p14="http://schemas.microsoft.com/office/powerpoint/2010/main" val="3335717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61</a:t>
            </a:fld>
            <a:endParaRPr lang="fr-FR"/>
          </a:p>
        </p:txBody>
      </p:sp>
    </p:spTree>
    <p:extLst>
      <p:ext uri="{BB962C8B-B14F-4D97-AF65-F5344CB8AC3E}">
        <p14:creationId xmlns:p14="http://schemas.microsoft.com/office/powerpoint/2010/main" val="2316174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62</a:t>
            </a:fld>
            <a:endParaRPr lang="fr-FR"/>
          </a:p>
        </p:txBody>
      </p:sp>
    </p:spTree>
    <p:extLst>
      <p:ext uri="{BB962C8B-B14F-4D97-AF65-F5344CB8AC3E}">
        <p14:creationId xmlns:p14="http://schemas.microsoft.com/office/powerpoint/2010/main" val="36345116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63</a:t>
            </a:fld>
            <a:endParaRPr lang="fr-FR"/>
          </a:p>
        </p:txBody>
      </p:sp>
    </p:spTree>
    <p:extLst>
      <p:ext uri="{BB962C8B-B14F-4D97-AF65-F5344CB8AC3E}">
        <p14:creationId xmlns:p14="http://schemas.microsoft.com/office/powerpoint/2010/main" val="2271264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64</a:t>
            </a:fld>
            <a:endParaRPr lang="fr-FR"/>
          </a:p>
        </p:txBody>
      </p:sp>
    </p:spTree>
    <p:extLst>
      <p:ext uri="{BB962C8B-B14F-4D97-AF65-F5344CB8AC3E}">
        <p14:creationId xmlns:p14="http://schemas.microsoft.com/office/powerpoint/2010/main" val="36596815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65</a:t>
            </a:fld>
            <a:endParaRPr lang="fr-FR"/>
          </a:p>
        </p:txBody>
      </p:sp>
    </p:spTree>
    <p:extLst>
      <p:ext uri="{BB962C8B-B14F-4D97-AF65-F5344CB8AC3E}">
        <p14:creationId xmlns:p14="http://schemas.microsoft.com/office/powerpoint/2010/main" val="2385536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RSDE: Recherche et réduction des rejets des substances dangereuses pour l’eau</a:t>
            </a:r>
          </a:p>
          <a:p>
            <a:endParaRPr lang="fr-FR" dirty="0"/>
          </a:p>
          <a:p>
            <a:r>
              <a:rPr lang="fr-FR" dirty="0"/>
              <a:t>15 à 40 c /m3 selon la techno (pour de grandes </a:t>
            </a:r>
            <a:r>
              <a:rPr lang="fr-FR" dirty="0" err="1"/>
              <a:t>steu</a:t>
            </a:r>
            <a:r>
              <a:rPr lang="fr-FR" dirty="0"/>
              <a:t>)</a:t>
            </a:r>
          </a:p>
          <a:p>
            <a:r>
              <a:rPr lang="fr-FR" dirty="0"/>
              <a:t>Ozonation , adsorption, Osmose </a:t>
            </a:r>
            <a:r>
              <a:rPr lang="fr-FR" dirty="0" err="1"/>
              <a:t>invers</a:t>
            </a:r>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66</a:t>
            </a:fld>
            <a:endParaRPr lang="fr-FR"/>
          </a:p>
        </p:txBody>
      </p:sp>
    </p:spTree>
    <p:extLst>
      <p:ext uri="{BB962C8B-B14F-4D97-AF65-F5344CB8AC3E}">
        <p14:creationId xmlns:p14="http://schemas.microsoft.com/office/powerpoint/2010/main" val="20924523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Eaux usées industrielles</a:t>
            </a:r>
          </a:p>
          <a:p>
            <a:r>
              <a:rPr lang="fr-FR" dirty="0"/>
              <a:t>Eaux usées domestiques</a:t>
            </a:r>
          </a:p>
          <a:p>
            <a:r>
              <a:rPr lang="fr-FR" dirty="0"/>
              <a:t>Déchets jetés dans le caniveau</a:t>
            </a:r>
          </a:p>
          <a:p>
            <a:r>
              <a:rPr lang="fr-FR" dirty="0" err="1"/>
              <a:t>Dépots</a:t>
            </a:r>
            <a:r>
              <a:rPr lang="fr-FR" dirty="0"/>
              <a:t> sauvage qui s’envolent</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67</a:t>
            </a:fld>
            <a:endParaRPr lang="fr-FR"/>
          </a:p>
        </p:txBody>
      </p:sp>
    </p:spTree>
    <p:extLst>
      <p:ext uri="{BB962C8B-B14F-4D97-AF65-F5344CB8AC3E}">
        <p14:creationId xmlns:p14="http://schemas.microsoft.com/office/powerpoint/2010/main" val="2700113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Eaux usées domestiques</a:t>
            </a:r>
          </a:p>
          <a:p>
            <a:r>
              <a:rPr lang="fr-FR" dirty="0"/>
              <a:t>Eaux usées industrielles</a:t>
            </a:r>
          </a:p>
          <a:p>
            <a:r>
              <a:rPr lang="fr-FR" dirty="0"/>
              <a:t>Déchets jetés dans le caniveau</a:t>
            </a:r>
          </a:p>
          <a:p>
            <a:r>
              <a:rPr lang="fr-FR" dirty="0" err="1"/>
              <a:t>Dépots</a:t>
            </a:r>
            <a:r>
              <a:rPr lang="fr-FR" dirty="0"/>
              <a:t> sauvages qui s’envolent</a:t>
            </a:r>
          </a:p>
          <a:p>
            <a:r>
              <a:rPr lang="fr-FR" dirty="0"/>
              <a:t>Les voiries lessivées</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68</a:t>
            </a:fld>
            <a:endParaRPr lang="fr-FR"/>
          </a:p>
        </p:txBody>
      </p:sp>
    </p:spTree>
    <p:extLst>
      <p:ext uri="{BB962C8B-B14F-4D97-AF65-F5344CB8AC3E}">
        <p14:creationId xmlns:p14="http://schemas.microsoft.com/office/powerpoint/2010/main" val="19395398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69</a:t>
            </a:fld>
            <a:endParaRPr lang="fr-FR"/>
          </a:p>
        </p:txBody>
      </p:sp>
    </p:spTree>
    <p:extLst>
      <p:ext uri="{BB962C8B-B14F-4D97-AF65-F5344CB8AC3E}">
        <p14:creationId xmlns:p14="http://schemas.microsoft.com/office/powerpoint/2010/main" val="81496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Assises eau, Gt ministériel (</a:t>
            </a:r>
            <a:r>
              <a:rPr lang="fr-FR" dirty="0" err="1"/>
              <a:t>covid</a:t>
            </a:r>
            <a:r>
              <a:rPr lang="fr-FR" dirty="0"/>
              <a:t>, </a:t>
            </a:r>
            <a:r>
              <a:rPr lang="fr-FR" dirty="0" err="1"/>
              <a:t>enc</a:t>
            </a:r>
            <a:r>
              <a:rPr lang="fr-FR" dirty="0"/>
              <a:t>…)</a:t>
            </a:r>
          </a:p>
          <a:p>
            <a:r>
              <a:rPr lang="fr-FR" dirty="0"/>
              <a:t>PCAET - </a:t>
            </a:r>
            <a:r>
              <a:rPr lang="fr-FR" dirty="0" err="1"/>
              <a:t>rep</a:t>
            </a:r>
            <a:r>
              <a:rPr lang="fr-FR" dirty="0"/>
              <a:t> DDS – tarif achat biogaz</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a:t>
            </a:fld>
            <a:endParaRPr lang="fr-FR"/>
          </a:p>
        </p:txBody>
      </p:sp>
    </p:spTree>
    <p:extLst>
      <p:ext uri="{BB962C8B-B14F-4D97-AF65-F5344CB8AC3E}">
        <p14:creationId xmlns:p14="http://schemas.microsoft.com/office/powerpoint/2010/main" val="3985228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70</a:t>
            </a:fld>
            <a:endParaRPr lang="fr-FR"/>
          </a:p>
        </p:txBody>
      </p:sp>
    </p:spTree>
    <p:extLst>
      <p:ext uri="{BB962C8B-B14F-4D97-AF65-F5344CB8AC3E}">
        <p14:creationId xmlns:p14="http://schemas.microsoft.com/office/powerpoint/2010/main" val="3959389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71</a:t>
            </a:fld>
            <a:endParaRPr lang="fr-FR"/>
          </a:p>
        </p:txBody>
      </p:sp>
    </p:spTree>
    <p:extLst>
      <p:ext uri="{BB962C8B-B14F-4D97-AF65-F5344CB8AC3E}">
        <p14:creationId xmlns:p14="http://schemas.microsoft.com/office/powerpoint/2010/main" val="12618783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72</a:t>
            </a:fld>
            <a:endParaRPr lang="fr-FR"/>
          </a:p>
        </p:txBody>
      </p:sp>
    </p:spTree>
    <p:extLst>
      <p:ext uri="{BB962C8B-B14F-4D97-AF65-F5344CB8AC3E}">
        <p14:creationId xmlns:p14="http://schemas.microsoft.com/office/powerpoint/2010/main" val="3480721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73</a:t>
            </a:fld>
            <a:endParaRPr lang="fr-FR"/>
          </a:p>
        </p:txBody>
      </p:sp>
    </p:spTree>
    <p:extLst>
      <p:ext uri="{BB962C8B-B14F-4D97-AF65-F5344CB8AC3E}">
        <p14:creationId xmlns:p14="http://schemas.microsoft.com/office/powerpoint/2010/main" val="1033244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Économies de matières comme phosphates</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74</a:t>
            </a:fld>
            <a:endParaRPr lang="fr-FR"/>
          </a:p>
        </p:txBody>
      </p:sp>
    </p:spTree>
    <p:extLst>
      <p:ext uri="{BB962C8B-B14F-4D97-AF65-F5344CB8AC3E}">
        <p14:creationId xmlns:p14="http://schemas.microsoft.com/office/powerpoint/2010/main" val="2982474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pPr marL="285750" indent="-285750">
              <a:buFont typeface="Arial" panose="020B0604020202020204" pitchFamily="34" charset="0"/>
              <a:buChar char="•"/>
            </a:pPr>
            <a:r>
              <a:rPr lang="fr-FR" sz="1200" dirty="0">
                <a:solidFill>
                  <a:srgbClr val="4E504F"/>
                </a:solidFill>
              </a:rPr>
              <a:t># 90% d’eau </a:t>
            </a:r>
            <a:r>
              <a:rPr lang="fr-FR" sz="1200" dirty="0">
                <a:solidFill>
                  <a:srgbClr val="4E504F"/>
                </a:solidFill>
                <a:sym typeface="Wingdings" pitchFamily="2" charset="2"/>
              </a:rPr>
              <a:t> impact transport et bilan énergétique global</a:t>
            </a:r>
            <a:endParaRPr lang="fr-FR" sz="1200" dirty="0">
              <a:solidFill>
                <a:srgbClr val="4E504F"/>
              </a:solidFill>
            </a:endParaRPr>
          </a:p>
          <a:p>
            <a:pPr marL="285750" indent="-285750">
              <a:buFont typeface="Arial" panose="020B0604020202020204" pitchFamily="34" charset="0"/>
              <a:buChar char="•"/>
            </a:pPr>
            <a:r>
              <a:rPr lang="fr-FR" sz="1200" dirty="0">
                <a:solidFill>
                  <a:srgbClr val="4E504F"/>
                </a:solidFill>
              </a:rPr>
              <a:t>Une source de matière organique et fertilisante</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75</a:t>
            </a:fld>
            <a:endParaRPr lang="fr-FR"/>
          </a:p>
        </p:txBody>
      </p:sp>
    </p:spTree>
    <p:extLst>
      <p:ext uri="{BB962C8B-B14F-4D97-AF65-F5344CB8AC3E}">
        <p14:creationId xmlns:p14="http://schemas.microsoft.com/office/powerpoint/2010/main" val="2431590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srgbClr val="4E504F"/>
                </a:solidFill>
              </a:rPr>
              <a:t>Un pouvoir méthanogène réduit </a:t>
            </a:r>
            <a:r>
              <a:rPr lang="fr-FR" sz="1200" dirty="0">
                <a:solidFill>
                  <a:srgbClr val="4E504F"/>
                </a:solidFill>
                <a:sym typeface="Wingdings" pitchFamily="2" charset="2"/>
              </a:rPr>
              <a:t> impact positif décantation primaire</a:t>
            </a:r>
            <a:endParaRPr lang="fr-FR" sz="1200" dirty="0">
              <a:solidFill>
                <a:srgbClr val="4E504F"/>
              </a:solidFill>
            </a:endParaRPr>
          </a:p>
          <a:p>
            <a:r>
              <a:rPr lang="fr-FR" dirty="0"/>
              <a:t>Production électricité et/ou chaleur</a:t>
            </a:r>
          </a:p>
          <a:p>
            <a:r>
              <a:rPr lang="fr-FR" dirty="0"/>
              <a:t>Injection biométhane (depuis 2014)</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76</a:t>
            </a:fld>
            <a:endParaRPr lang="fr-FR"/>
          </a:p>
        </p:txBody>
      </p:sp>
    </p:spTree>
    <p:extLst>
      <p:ext uri="{BB962C8B-B14F-4D97-AF65-F5344CB8AC3E}">
        <p14:creationId xmlns:p14="http://schemas.microsoft.com/office/powerpoint/2010/main" val="8367257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srgbClr val="4E504F"/>
                </a:solidFill>
              </a:rPr>
              <a:t>Un pouvoir méthanogène réduit </a:t>
            </a:r>
            <a:r>
              <a:rPr lang="fr-FR" sz="1200" dirty="0">
                <a:solidFill>
                  <a:srgbClr val="4E504F"/>
                </a:solidFill>
                <a:sym typeface="Wingdings" pitchFamily="2" charset="2"/>
              </a:rPr>
              <a:t> impact positif décantation primaire</a:t>
            </a:r>
            <a:endParaRPr lang="fr-FR" sz="1200" dirty="0">
              <a:solidFill>
                <a:srgbClr val="4E504F"/>
              </a:solidFill>
            </a:endParaRPr>
          </a:p>
          <a:p>
            <a:r>
              <a:rPr lang="fr-FR" dirty="0"/>
              <a:t>Production électricité et/ou chaleur</a:t>
            </a:r>
          </a:p>
          <a:p>
            <a:r>
              <a:rPr lang="fr-FR" dirty="0"/>
              <a:t>Injection biométhane (depuis 2014)</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77</a:t>
            </a:fld>
            <a:endParaRPr lang="fr-FR"/>
          </a:p>
        </p:txBody>
      </p:sp>
    </p:spTree>
    <p:extLst>
      <p:ext uri="{BB962C8B-B14F-4D97-AF65-F5344CB8AC3E}">
        <p14:creationId xmlns:p14="http://schemas.microsoft.com/office/powerpoint/2010/main" val="1400944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78</a:t>
            </a:fld>
            <a:endParaRPr lang="fr-FR"/>
          </a:p>
        </p:txBody>
      </p:sp>
    </p:spTree>
    <p:extLst>
      <p:ext uri="{BB962C8B-B14F-4D97-AF65-F5344CB8AC3E}">
        <p14:creationId xmlns:p14="http://schemas.microsoft.com/office/powerpoint/2010/main" val="3456548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79</a:t>
            </a:fld>
            <a:endParaRPr lang="fr-FR"/>
          </a:p>
        </p:txBody>
      </p:sp>
    </p:spTree>
    <p:extLst>
      <p:ext uri="{BB962C8B-B14F-4D97-AF65-F5344CB8AC3E}">
        <p14:creationId xmlns:p14="http://schemas.microsoft.com/office/powerpoint/2010/main" val="159933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a:t>
            </a:fld>
            <a:endParaRPr lang="fr-FR"/>
          </a:p>
        </p:txBody>
      </p:sp>
    </p:spTree>
    <p:extLst>
      <p:ext uri="{BB962C8B-B14F-4D97-AF65-F5344CB8AC3E}">
        <p14:creationId xmlns:p14="http://schemas.microsoft.com/office/powerpoint/2010/main" val="38083533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80</a:t>
            </a:fld>
            <a:endParaRPr lang="fr-FR"/>
          </a:p>
        </p:txBody>
      </p:sp>
    </p:spTree>
    <p:extLst>
      <p:ext uri="{BB962C8B-B14F-4D97-AF65-F5344CB8AC3E}">
        <p14:creationId xmlns:p14="http://schemas.microsoft.com/office/powerpoint/2010/main" val="12205118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Pas toujours assez mis en œuvre – pas assez </a:t>
            </a:r>
            <a:r>
              <a:rPr lang="fr-FR" dirty="0" err="1"/>
              <a:t>co</a:t>
            </a:r>
            <a:r>
              <a:rPr lang="fr-FR" dirty="0"/>
              <a:t>-construit</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81</a:t>
            </a:fld>
            <a:endParaRPr lang="fr-FR"/>
          </a:p>
        </p:txBody>
      </p:sp>
    </p:spTree>
    <p:extLst>
      <p:ext uri="{BB962C8B-B14F-4D97-AF65-F5344CB8AC3E}">
        <p14:creationId xmlns:p14="http://schemas.microsoft.com/office/powerpoint/2010/main" val="22513690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82</a:t>
            </a:fld>
            <a:endParaRPr lang="fr-FR"/>
          </a:p>
        </p:txBody>
      </p:sp>
    </p:spTree>
    <p:extLst>
      <p:ext uri="{BB962C8B-B14F-4D97-AF65-F5344CB8AC3E}">
        <p14:creationId xmlns:p14="http://schemas.microsoft.com/office/powerpoint/2010/main" val="4569554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a:p>
            <a:r>
              <a:rPr lang="fr-FR" dirty="0"/>
              <a:t>Des solutions pour tous les contextes – eau et </a:t>
            </a:r>
            <a:r>
              <a:rPr lang="fr-FR" dirty="0" err="1"/>
              <a:t>asst</a:t>
            </a:r>
            <a:endParaRPr lang="fr-FR" dirty="0"/>
          </a:p>
          <a:p>
            <a:endParaRPr lang="fr-FR" dirty="0"/>
          </a:p>
          <a:p>
            <a:r>
              <a:rPr lang="fr-FR" dirty="0"/>
              <a:t>En haut réservoir d’eau potable d’eau de paris = 11000 m2 de PV</a:t>
            </a:r>
          </a:p>
          <a:p>
            <a:r>
              <a:rPr lang="fr-FR" dirty="0"/>
              <a:t>En bas, la </a:t>
            </a:r>
            <a:r>
              <a:rPr lang="fr-FR" dirty="0" err="1"/>
              <a:t>steu</a:t>
            </a:r>
            <a:r>
              <a:rPr lang="fr-FR" dirty="0"/>
              <a:t> de château renard</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83</a:t>
            </a:fld>
            <a:endParaRPr lang="fr-FR"/>
          </a:p>
        </p:txBody>
      </p:sp>
    </p:spTree>
    <p:extLst>
      <p:ext uri="{BB962C8B-B14F-4D97-AF65-F5344CB8AC3E}">
        <p14:creationId xmlns:p14="http://schemas.microsoft.com/office/powerpoint/2010/main" val="4176489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84</a:t>
            </a:fld>
            <a:endParaRPr lang="fr-FR"/>
          </a:p>
        </p:txBody>
      </p:sp>
    </p:spTree>
    <p:extLst>
      <p:ext uri="{BB962C8B-B14F-4D97-AF65-F5344CB8AC3E}">
        <p14:creationId xmlns:p14="http://schemas.microsoft.com/office/powerpoint/2010/main" val="30619925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NG</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85</a:t>
            </a:fld>
            <a:endParaRPr lang="fr-FR"/>
          </a:p>
        </p:txBody>
      </p:sp>
    </p:spTree>
    <p:extLst>
      <p:ext uri="{BB962C8B-B14F-4D97-AF65-F5344CB8AC3E}">
        <p14:creationId xmlns:p14="http://schemas.microsoft.com/office/powerpoint/2010/main" val="115721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Comment on s’adapte</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86</a:t>
            </a:fld>
            <a:endParaRPr lang="fr-FR"/>
          </a:p>
        </p:txBody>
      </p:sp>
    </p:spTree>
    <p:extLst>
      <p:ext uri="{BB962C8B-B14F-4D97-AF65-F5344CB8AC3E}">
        <p14:creationId xmlns:p14="http://schemas.microsoft.com/office/powerpoint/2010/main" val="3448849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87</a:t>
            </a:fld>
            <a:endParaRPr lang="fr-FR"/>
          </a:p>
        </p:txBody>
      </p:sp>
    </p:spTree>
    <p:extLst>
      <p:ext uri="{BB962C8B-B14F-4D97-AF65-F5344CB8AC3E}">
        <p14:creationId xmlns:p14="http://schemas.microsoft.com/office/powerpoint/2010/main" val="7229374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88</a:t>
            </a:fld>
            <a:endParaRPr lang="fr-FR"/>
          </a:p>
        </p:txBody>
      </p:sp>
    </p:spTree>
    <p:extLst>
      <p:ext uri="{BB962C8B-B14F-4D97-AF65-F5344CB8AC3E}">
        <p14:creationId xmlns:p14="http://schemas.microsoft.com/office/powerpoint/2010/main" val="35473684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89</a:t>
            </a:fld>
            <a:endParaRPr lang="fr-FR"/>
          </a:p>
        </p:txBody>
      </p:sp>
    </p:spTree>
    <p:extLst>
      <p:ext uri="{BB962C8B-B14F-4D97-AF65-F5344CB8AC3E}">
        <p14:creationId xmlns:p14="http://schemas.microsoft.com/office/powerpoint/2010/main" val="199752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a:t>
            </a:fld>
            <a:endParaRPr lang="fr-FR"/>
          </a:p>
        </p:txBody>
      </p:sp>
    </p:spTree>
    <p:extLst>
      <p:ext uri="{BB962C8B-B14F-4D97-AF65-F5344CB8AC3E}">
        <p14:creationId xmlns:p14="http://schemas.microsoft.com/office/powerpoint/2010/main" val="30408845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90</a:t>
            </a:fld>
            <a:endParaRPr lang="fr-FR"/>
          </a:p>
        </p:txBody>
      </p:sp>
    </p:spTree>
    <p:extLst>
      <p:ext uri="{BB962C8B-B14F-4D97-AF65-F5344CB8AC3E}">
        <p14:creationId xmlns:p14="http://schemas.microsoft.com/office/powerpoint/2010/main" val="312842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91</a:t>
            </a:fld>
            <a:endParaRPr lang="fr-FR"/>
          </a:p>
        </p:txBody>
      </p:sp>
    </p:spTree>
    <p:extLst>
      <p:ext uri="{BB962C8B-B14F-4D97-AF65-F5344CB8AC3E}">
        <p14:creationId xmlns:p14="http://schemas.microsoft.com/office/powerpoint/2010/main" val="31934945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Anticipation, prévention</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92</a:t>
            </a:fld>
            <a:endParaRPr lang="fr-FR"/>
          </a:p>
        </p:txBody>
      </p:sp>
    </p:spTree>
    <p:extLst>
      <p:ext uri="{BB962C8B-B14F-4D97-AF65-F5344CB8AC3E}">
        <p14:creationId xmlns:p14="http://schemas.microsoft.com/office/powerpoint/2010/main" val="17933535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Hydrologie </a:t>
            </a:r>
          </a:p>
          <a:p>
            <a:r>
              <a:rPr lang="fr-FR" dirty="0"/>
              <a:t>Milieux </a:t>
            </a:r>
          </a:p>
          <a:p>
            <a:r>
              <a:rPr lang="fr-FR" dirty="0"/>
              <a:t>Usages </a:t>
            </a:r>
          </a:p>
          <a:p>
            <a:r>
              <a:rPr lang="fr-FR" dirty="0"/>
              <a:t>Climat </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93</a:t>
            </a:fld>
            <a:endParaRPr lang="fr-FR"/>
          </a:p>
        </p:txBody>
      </p:sp>
    </p:spTree>
    <p:extLst>
      <p:ext uri="{BB962C8B-B14F-4D97-AF65-F5344CB8AC3E}">
        <p14:creationId xmlns:p14="http://schemas.microsoft.com/office/powerpoint/2010/main" val="33093681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94</a:t>
            </a:fld>
            <a:endParaRPr lang="fr-FR"/>
          </a:p>
        </p:txBody>
      </p:sp>
    </p:spTree>
    <p:extLst>
      <p:ext uri="{BB962C8B-B14F-4D97-AF65-F5344CB8AC3E}">
        <p14:creationId xmlns:p14="http://schemas.microsoft.com/office/powerpoint/2010/main" val="2206373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a:t>Attention toutes les entreprises ne sont pas des usagers des SPEA</a:t>
            </a:r>
          </a:p>
          <a:p>
            <a:r>
              <a:rPr lang="fr-FR" dirty="0"/>
              <a:t>Mais tous sont concernés par le pluvial</a:t>
            </a:r>
          </a:p>
          <a:p>
            <a:r>
              <a:rPr lang="fr-FR" dirty="0"/>
              <a:t>Ne pas détailler</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95</a:t>
            </a:fld>
            <a:endParaRPr lang="fr-FR"/>
          </a:p>
        </p:txBody>
      </p:sp>
    </p:spTree>
    <p:extLst>
      <p:ext uri="{BB962C8B-B14F-4D97-AF65-F5344CB8AC3E}">
        <p14:creationId xmlns:p14="http://schemas.microsoft.com/office/powerpoint/2010/main" val="2701060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Initié par la SPL Eau du Bassin Rennais, le label Terres de Sources est un véritable outil de transition alimentaire, agricole et écologique. Il soutient et encourage les bonnes pratiques des agriculteurs locaux qui se sont engagés dans un mode de production plus vertueux pour les ressources en eau, en leur offrant des débouchés rémunérateurs dans les cantines scolaires. Dans le respect du code de la commande publique, Rennes Métropole et Eau du bassin Rennais ont pu mettre en place des marchés pour la restauration scolaire pour 20 producteurs aux pratiques vertueuses. </a:t>
            </a:r>
            <a:endParaRPr lang="fr-FR" dirty="0">
              <a:effectLst/>
            </a:endParaRP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96</a:t>
            </a:fld>
            <a:endParaRPr lang="fr-FR"/>
          </a:p>
        </p:txBody>
      </p:sp>
    </p:spTree>
    <p:extLst>
      <p:ext uri="{BB962C8B-B14F-4D97-AF65-F5344CB8AC3E}">
        <p14:creationId xmlns:p14="http://schemas.microsoft.com/office/powerpoint/2010/main" val="4087836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MF</a:t>
            </a:r>
          </a:p>
          <a:p>
            <a:r>
              <a:rPr lang="fr-FR" dirty="0" err="1"/>
              <a:t>Rupt</a:t>
            </a:r>
            <a:r>
              <a:rPr lang="fr-FR" dirty="0"/>
              <a:t> de </a:t>
            </a:r>
            <a:r>
              <a:rPr lang="fr-FR" dirty="0" err="1"/>
              <a:t>mad</a:t>
            </a:r>
            <a:r>
              <a:rPr lang="fr-FR" dirty="0"/>
              <a:t> </a:t>
            </a:r>
            <a:r>
              <a:rPr lang="fr-FR" dirty="0">
                <a:sym typeface="Wingdings" pitchFamily="2" charset="2"/>
              </a:rPr>
              <a:t> PSE du SERM</a:t>
            </a:r>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97</a:t>
            </a:fld>
            <a:endParaRPr lang="fr-FR"/>
          </a:p>
        </p:txBody>
      </p:sp>
    </p:spTree>
    <p:extLst>
      <p:ext uri="{BB962C8B-B14F-4D97-AF65-F5344CB8AC3E}">
        <p14:creationId xmlns:p14="http://schemas.microsoft.com/office/powerpoint/2010/main" val="29379298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98</a:t>
            </a:fld>
            <a:endParaRPr lang="fr-FR"/>
          </a:p>
        </p:txBody>
      </p:sp>
    </p:spTree>
    <p:extLst>
      <p:ext uri="{BB962C8B-B14F-4D97-AF65-F5344CB8AC3E}">
        <p14:creationId xmlns:p14="http://schemas.microsoft.com/office/powerpoint/2010/main" val="16662546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FC</a:t>
            </a:r>
          </a:p>
          <a:p>
            <a:endParaRPr lang="fr-FR" dirty="0"/>
          </a:p>
        </p:txBody>
      </p:sp>
      <p:sp>
        <p:nvSpPr>
          <p:cNvPr id="4" name="Espace réservé du numéro de diapositive 3"/>
          <p:cNvSpPr>
            <a:spLocks noGrp="1"/>
          </p:cNvSpPr>
          <p:nvPr>
            <p:ph type="sldNum" sz="quarter" idx="5"/>
          </p:nvPr>
        </p:nvSpPr>
        <p:spPr/>
        <p:txBody>
          <a:bodyPr/>
          <a:lstStyle/>
          <a:p>
            <a:fld id="{2959D8FF-3E1B-764B-90C7-687E3508D2E6}" type="slidenum">
              <a:rPr lang="fr-FR" smtClean="0"/>
              <a:t>99</a:t>
            </a:fld>
            <a:endParaRPr lang="fr-FR"/>
          </a:p>
        </p:txBody>
      </p:sp>
    </p:spTree>
    <p:extLst>
      <p:ext uri="{BB962C8B-B14F-4D97-AF65-F5344CB8AC3E}">
        <p14:creationId xmlns:p14="http://schemas.microsoft.com/office/powerpoint/2010/main" val="25316025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5.jpeg"/><Relationship Id="rId5" Type="http://schemas.openxmlformats.org/officeDocument/2006/relationships/image" Target="../media/image4.pn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image" Target="../media/image4.png"/><Relationship Id="rId10" Type="http://schemas.openxmlformats.org/officeDocument/2006/relationships/image" Target="../media/image19.jpeg"/><Relationship Id="rId4" Type="http://schemas.openxmlformats.org/officeDocument/2006/relationships/image" Target="../media/image3.png"/><Relationship Id="rId9" Type="http://schemas.openxmlformats.org/officeDocument/2006/relationships/image" Target="../media/image1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sans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6CE621-A58F-DD4F-B948-6780AD8C5393}"/>
              </a:ext>
            </a:extLst>
          </p:cNvPr>
          <p:cNvSpPr/>
          <p:nvPr userDrawn="1"/>
        </p:nvSpPr>
        <p:spPr>
          <a:xfrm>
            <a:off x="0" y="0"/>
            <a:ext cx="5364088" cy="1683381"/>
          </a:xfrm>
          <a:prstGeom prst="rect">
            <a:avLst/>
          </a:prstGeom>
          <a:solidFill>
            <a:schemeClr val="bg2"/>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pic>
        <p:nvPicPr>
          <p:cNvPr id="23" name="Image 22" descr="AMORCE-hachur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87100"/>
            <a:ext cx="9144000" cy="5139150"/>
          </a:xfrm>
          <a:prstGeom prst="rect">
            <a:avLst/>
          </a:prstGeom>
        </p:spPr>
      </p:pic>
      <p:pic>
        <p:nvPicPr>
          <p:cNvPr id="5" name="Image 4">
            <a:extLst>
              <a:ext uri="{FF2B5EF4-FFF2-40B4-BE49-F238E27FC236}">
                <a16:creationId xmlns:a16="http://schemas.microsoft.com/office/drawing/2014/main" id="{E8329223-561E-904D-881E-84B83BE36E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64088" y="-3719"/>
            <a:ext cx="3779912" cy="1687100"/>
          </a:xfrm>
          <a:prstGeom prst="rect">
            <a:avLst/>
          </a:prstGeom>
        </p:spPr>
      </p:pic>
      <p:pic>
        <p:nvPicPr>
          <p:cNvPr id="9" name="Image 8">
            <a:extLst>
              <a:ext uri="{FF2B5EF4-FFF2-40B4-BE49-F238E27FC236}">
                <a16:creationId xmlns:a16="http://schemas.microsoft.com/office/drawing/2014/main" id="{BF7F2F7F-9AAD-7749-9505-8650A6AF9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0198" y="386885"/>
            <a:ext cx="3329447" cy="905892"/>
          </a:xfrm>
          <a:prstGeom prst="rect">
            <a:avLst/>
          </a:prstGeom>
        </p:spPr>
      </p:pic>
      <p:sp>
        <p:nvSpPr>
          <p:cNvPr id="11" name="Rectangle 10">
            <a:extLst>
              <a:ext uri="{FF2B5EF4-FFF2-40B4-BE49-F238E27FC236}">
                <a16:creationId xmlns:a16="http://schemas.microsoft.com/office/drawing/2014/main" id="{AEAA0E7C-8A0B-8940-914A-5F3434C5C594}"/>
              </a:ext>
            </a:extLst>
          </p:cNvPr>
          <p:cNvSpPr/>
          <p:nvPr userDrawn="1"/>
        </p:nvSpPr>
        <p:spPr>
          <a:xfrm>
            <a:off x="409953" y="2046275"/>
            <a:ext cx="8424000" cy="4420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2" name="ZoneTexte 11">
            <a:extLst>
              <a:ext uri="{FF2B5EF4-FFF2-40B4-BE49-F238E27FC236}">
                <a16:creationId xmlns:a16="http://schemas.microsoft.com/office/drawing/2014/main" id="{E28DAE79-C970-8645-A2AB-837905208690}"/>
              </a:ext>
            </a:extLst>
          </p:cNvPr>
          <p:cNvSpPr txBox="1"/>
          <p:nvPr userDrawn="1"/>
        </p:nvSpPr>
        <p:spPr>
          <a:xfrm>
            <a:off x="360000" y="2045787"/>
            <a:ext cx="8424000" cy="584775"/>
          </a:xfrm>
          <a:prstGeom prst="rect">
            <a:avLst/>
          </a:prstGeom>
          <a:noFill/>
        </p:spPr>
        <p:txBody>
          <a:bodyPr wrap="square" rtlCol="0">
            <a:spAutoFit/>
          </a:bodyPr>
          <a:lstStyle/>
          <a:p>
            <a:pPr algn="ctr"/>
            <a:r>
              <a:rPr lang="fr-FR" sz="3200" b="1" i="0" dirty="0">
                <a:solidFill>
                  <a:schemeClr val="bg1"/>
                </a:solidFill>
                <a:latin typeface="Isidora Black" pitchFamily="2" charset="77"/>
              </a:rPr>
              <a:t>Séminaire pour les nouveaux élus </a:t>
            </a:r>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360000" y="4243323"/>
            <a:ext cx="8424000" cy="892552"/>
          </a:xfrm>
          <a:prstGeom prst="rect">
            <a:avLst/>
          </a:prstGeom>
          <a:noFill/>
        </p:spPr>
        <p:txBody>
          <a:bodyPr wrap="square" rtlCol="0">
            <a:spAutoFit/>
          </a:bodyPr>
          <a:lstStyle/>
          <a:p>
            <a:pPr algn="ctr"/>
            <a:r>
              <a:rPr lang="fr-FR" sz="2800" b="1" i="0" dirty="0">
                <a:solidFill>
                  <a:schemeClr val="bg1"/>
                </a:solidFill>
                <a:latin typeface="Isidora Black" pitchFamily="2" charset="77"/>
              </a:rPr>
              <a:t>PARCOURS DÉCHETS : </a:t>
            </a:r>
          </a:p>
          <a:p>
            <a:pPr algn="ctr"/>
            <a:r>
              <a:rPr lang="fr-FR" sz="2400" b="1" i="0" dirty="0">
                <a:solidFill>
                  <a:schemeClr val="bg1"/>
                </a:solidFill>
                <a:latin typeface="Isidora SemiBold" pitchFamily="2" charset="77"/>
              </a:rPr>
              <a:t>l’essentiel de ce qu’il faut savoir pour réussir son mandat</a:t>
            </a:r>
          </a:p>
        </p:txBody>
      </p:sp>
      <p:grpSp>
        <p:nvGrpSpPr>
          <p:cNvPr id="43" name="Groupe 42">
            <a:extLst>
              <a:ext uri="{FF2B5EF4-FFF2-40B4-BE49-F238E27FC236}">
                <a16:creationId xmlns:a16="http://schemas.microsoft.com/office/drawing/2014/main" id="{D8637264-4C56-7544-B6A0-6A510EC7751E}"/>
              </a:ext>
            </a:extLst>
          </p:cNvPr>
          <p:cNvGrpSpPr/>
          <p:nvPr userDrawn="1"/>
        </p:nvGrpSpPr>
        <p:grpSpPr>
          <a:xfrm>
            <a:off x="1613586" y="2676634"/>
            <a:ext cx="5916828" cy="933968"/>
            <a:chOff x="1613586" y="2676634"/>
            <a:chExt cx="5916828" cy="933968"/>
          </a:xfrm>
        </p:grpSpPr>
        <p:pic>
          <p:nvPicPr>
            <p:cNvPr id="24" name="Image 23">
              <a:extLst>
                <a:ext uri="{FF2B5EF4-FFF2-40B4-BE49-F238E27FC236}">
                  <a16:creationId xmlns:a16="http://schemas.microsoft.com/office/drawing/2014/main" id="{A2986A21-FCEC-2740-8ADF-094771B537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3586" y="2676634"/>
              <a:ext cx="933968" cy="933968"/>
            </a:xfrm>
            <a:prstGeom prst="rect">
              <a:avLst/>
            </a:prstGeom>
          </p:spPr>
        </p:pic>
        <p:pic>
          <p:nvPicPr>
            <p:cNvPr id="26" name="Image 25">
              <a:extLst>
                <a:ext uri="{FF2B5EF4-FFF2-40B4-BE49-F238E27FC236}">
                  <a16:creationId xmlns:a16="http://schemas.microsoft.com/office/drawing/2014/main" id="{D6BF1855-F12E-EE4C-B847-A35CDE13E7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03192" y="2676634"/>
              <a:ext cx="937616" cy="933968"/>
            </a:xfrm>
            <a:prstGeom prst="rect">
              <a:avLst/>
            </a:prstGeom>
          </p:spPr>
        </p:pic>
        <p:pic>
          <p:nvPicPr>
            <p:cNvPr id="28" name="Image 27">
              <a:extLst>
                <a:ext uri="{FF2B5EF4-FFF2-40B4-BE49-F238E27FC236}">
                  <a16:creationId xmlns:a16="http://schemas.microsoft.com/office/drawing/2014/main" id="{4A81457E-AC8B-E942-8AA9-81D885FADC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6446" y="2676634"/>
              <a:ext cx="933968" cy="933968"/>
            </a:xfrm>
            <a:prstGeom prst="rect">
              <a:avLst/>
            </a:prstGeom>
          </p:spPr>
        </p:pic>
      </p:grpSp>
      <p:grpSp>
        <p:nvGrpSpPr>
          <p:cNvPr id="39" name="Groupe 38">
            <a:extLst>
              <a:ext uri="{FF2B5EF4-FFF2-40B4-BE49-F238E27FC236}">
                <a16:creationId xmlns:a16="http://schemas.microsoft.com/office/drawing/2014/main" id="{848E61F4-E6E8-7E43-BC17-F481E1AADE23}"/>
              </a:ext>
            </a:extLst>
          </p:cNvPr>
          <p:cNvGrpSpPr/>
          <p:nvPr userDrawn="1"/>
        </p:nvGrpSpPr>
        <p:grpSpPr>
          <a:xfrm>
            <a:off x="1340934" y="5268696"/>
            <a:ext cx="6462132" cy="1065558"/>
            <a:chOff x="791912" y="5268696"/>
            <a:chExt cx="6462132" cy="1065558"/>
          </a:xfrm>
        </p:grpSpPr>
        <p:pic>
          <p:nvPicPr>
            <p:cNvPr id="31" name="Image 30">
              <a:extLst>
                <a:ext uri="{FF2B5EF4-FFF2-40B4-BE49-F238E27FC236}">
                  <a16:creationId xmlns:a16="http://schemas.microsoft.com/office/drawing/2014/main" id="{549800EC-439E-0B48-BF38-726AB94E005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989863" y="5270212"/>
              <a:ext cx="1664093" cy="1060674"/>
            </a:xfrm>
            <a:prstGeom prst="rect">
              <a:avLst/>
            </a:prstGeom>
          </p:spPr>
        </p:pic>
        <p:pic>
          <p:nvPicPr>
            <p:cNvPr id="33" name="Image 32">
              <a:extLst>
                <a:ext uri="{FF2B5EF4-FFF2-40B4-BE49-F238E27FC236}">
                  <a16:creationId xmlns:a16="http://schemas.microsoft.com/office/drawing/2014/main" id="{E7EC239C-D654-5545-A0DA-1244A4243AAF}"/>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789907" y="5270212"/>
              <a:ext cx="1664093" cy="1064042"/>
            </a:xfrm>
            <a:prstGeom prst="rect">
              <a:avLst/>
            </a:prstGeom>
          </p:spPr>
        </p:pic>
        <p:pic>
          <p:nvPicPr>
            <p:cNvPr id="35" name="Image 34">
              <a:extLst>
                <a:ext uri="{FF2B5EF4-FFF2-40B4-BE49-F238E27FC236}">
                  <a16:creationId xmlns:a16="http://schemas.microsoft.com/office/drawing/2014/main" id="{1F06E7B7-49AC-AA4C-A7F2-4D0363BEA4C3}"/>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589951" y="5268696"/>
              <a:ext cx="1664093" cy="1059617"/>
            </a:xfrm>
            <a:prstGeom prst="rect">
              <a:avLst/>
            </a:prstGeom>
          </p:spPr>
        </p:pic>
        <p:pic>
          <p:nvPicPr>
            <p:cNvPr id="38" name="Image 37">
              <a:extLst>
                <a:ext uri="{FF2B5EF4-FFF2-40B4-BE49-F238E27FC236}">
                  <a16:creationId xmlns:a16="http://schemas.microsoft.com/office/drawing/2014/main" id="{2F6E5478-6B3E-754E-94FD-CC058801965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91912" y="5268696"/>
              <a:ext cx="1062000" cy="1062000"/>
            </a:xfrm>
            <a:prstGeom prst="rect">
              <a:avLst/>
            </a:prstGeom>
            <a:ln>
              <a:noFill/>
            </a:ln>
          </p:spPr>
        </p:pic>
      </p:grpSp>
      <p:sp>
        <p:nvSpPr>
          <p:cNvPr id="40" name="ZoneTexte 39">
            <a:extLst>
              <a:ext uri="{FF2B5EF4-FFF2-40B4-BE49-F238E27FC236}">
                <a16:creationId xmlns:a16="http://schemas.microsoft.com/office/drawing/2014/main" id="{DD0A332D-387A-9040-AE90-E881C00425B5}"/>
              </a:ext>
            </a:extLst>
          </p:cNvPr>
          <p:cNvSpPr txBox="1"/>
          <p:nvPr userDrawn="1"/>
        </p:nvSpPr>
        <p:spPr>
          <a:xfrm>
            <a:off x="676414" y="3545404"/>
            <a:ext cx="2808312" cy="523220"/>
          </a:xfrm>
          <a:prstGeom prst="rect">
            <a:avLst/>
          </a:prstGeom>
          <a:noFill/>
        </p:spPr>
        <p:txBody>
          <a:bodyPr wrap="square" rtlCol="0">
            <a:spAutoFit/>
          </a:bodyPr>
          <a:lstStyle/>
          <a:p>
            <a:pPr algn="ctr"/>
            <a:r>
              <a:rPr lang="fr-FR" sz="1400" dirty="0">
                <a:solidFill>
                  <a:schemeClr val="bg2"/>
                </a:solidFill>
              </a:rPr>
              <a:t>Pré requis et </a:t>
            </a:r>
          </a:p>
          <a:p>
            <a:pPr algn="ctr"/>
            <a:r>
              <a:rPr lang="fr-FR" sz="1400" dirty="0">
                <a:solidFill>
                  <a:schemeClr val="bg2"/>
                </a:solidFill>
              </a:rPr>
              <a:t>accompagnement</a:t>
            </a:r>
          </a:p>
        </p:txBody>
      </p:sp>
      <p:sp>
        <p:nvSpPr>
          <p:cNvPr id="41" name="ZoneTexte 40">
            <a:extLst>
              <a:ext uri="{FF2B5EF4-FFF2-40B4-BE49-F238E27FC236}">
                <a16:creationId xmlns:a16="http://schemas.microsoft.com/office/drawing/2014/main" id="{BFD943CA-A088-7D49-A8F1-9D90BC353946}"/>
              </a:ext>
            </a:extLst>
          </p:cNvPr>
          <p:cNvSpPr txBox="1"/>
          <p:nvPr userDrawn="1"/>
        </p:nvSpPr>
        <p:spPr>
          <a:xfrm>
            <a:off x="3217797" y="3540516"/>
            <a:ext cx="2808312" cy="523220"/>
          </a:xfrm>
          <a:prstGeom prst="rect">
            <a:avLst/>
          </a:prstGeom>
          <a:noFill/>
        </p:spPr>
        <p:txBody>
          <a:bodyPr wrap="square" rtlCol="0">
            <a:spAutoFit/>
          </a:bodyPr>
          <a:lstStyle/>
          <a:p>
            <a:pPr algn="ctr"/>
            <a:r>
              <a:rPr lang="fr-FR" sz="1400" dirty="0">
                <a:solidFill>
                  <a:schemeClr val="bg2"/>
                </a:solidFill>
              </a:rPr>
              <a:t>Echanges et </a:t>
            </a:r>
          </a:p>
          <a:p>
            <a:pPr algn="ctr"/>
            <a:r>
              <a:rPr lang="fr-FR" sz="1400" dirty="0">
                <a:solidFill>
                  <a:schemeClr val="bg2"/>
                </a:solidFill>
              </a:rPr>
              <a:t>sensibilisation </a:t>
            </a:r>
          </a:p>
        </p:txBody>
      </p:sp>
      <p:sp>
        <p:nvSpPr>
          <p:cNvPr id="42" name="ZoneTexte 41">
            <a:extLst>
              <a:ext uri="{FF2B5EF4-FFF2-40B4-BE49-F238E27FC236}">
                <a16:creationId xmlns:a16="http://schemas.microsoft.com/office/drawing/2014/main" id="{D6DFB27B-9FFE-D34B-AF35-3F82ED6F4160}"/>
              </a:ext>
            </a:extLst>
          </p:cNvPr>
          <p:cNvSpPr txBox="1"/>
          <p:nvPr userDrawn="1"/>
        </p:nvSpPr>
        <p:spPr>
          <a:xfrm>
            <a:off x="5659274" y="3545404"/>
            <a:ext cx="2808312" cy="523220"/>
          </a:xfrm>
          <a:prstGeom prst="rect">
            <a:avLst/>
          </a:prstGeom>
          <a:noFill/>
        </p:spPr>
        <p:txBody>
          <a:bodyPr wrap="square" rtlCol="0">
            <a:spAutoFit/>
          </a:bodyPr>
          <a:lstStyle/>
          <a:p>
            <a:pPr algn="ctr"/>
            <a:r>
              <a:rPr lang="fr-FR" sz="1400" dirty="0">
                <a:solidFill>
                  <a:schemeClr val="bg2"/>
                </a:solidFill>
              </a:rPr>
              <a:t>Guides et supports pédagogiques</a:t>
            </a:r>
          </a:p>
        </p:txBody>
      </p:sp>
    </p:spTree>
    <p:extLst>
      <p:ext uri="{BB962C8B-B14F-4D97-AF65-F5344CB8AC3E}">
        <p14:creationId xmlns:p14="http://schemas.microsoft.com/office/powerpoint/2010/main" val="308579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E_pageVIDE">
    <p:spTree>
      <p:nvGrpSpPr>
        <p:cNvPr id="1" name=""/>
        <p:cNvGrpSpPr/>
        <p:nvPr/>
      </p:nvGrpSpPr>
      <p:grpSpPr>
        <a:xfrm>
          <a:off x="0" y="0"/>
          <a:ext cx="0" cy="0"/>
          <a:chOff x="0" y="0"/>
          <a:chExt cx="0" cy="0"/>
        </a:xfrm>
      </p:grpSpPr>
      <p:sp>
        <p:nvSpPr>
          <p:cNvPr id="18" name="object 110"/>
          <p:cNvSpPr/>
          <p:nvPr userDrawn="1"/>
        </p:nvSpPr>
        <p:spPr>
          <a:xfrm>
            <a:off x="723174"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19" name="object 111"/>
          <p:cNvSpPr/>
          <p:nvPr userDrawn="1"/>
        </p:nvSpPr>
        <p:spPr>
          <a:xfrm>
            <a:off x="0" y="6120004"/>
            <a:ext cx="247650" cy="720090"/>
          </a:xfrm>
          <a:custGeom>
            <a:avLst/>
            <a:gdLst/>
            <a:ahLst/>
            <a:cxnLst/>
            <a:rect l="l" t="t" r="r" b="b"/>
            <a:pathLst>
              <a:path w="247650" h="720090">
                <a:moveTo>
                  <a:pt x="0" y="0"/>
                </a:moveTo>
                <a:lnTo>
                  <a:pt x="0" y="719999"/>
                </a:lnTo>
                <a:lnTo>
                  <a:pt x="247332" y="719999"/>
                </a:lnTo>
                <a:lnTo>
                  <a:pt x="0" y="0"/>
                </a:lnTo>
                <a:close/>
              </a:path>
            </a:pathLst>
          </a:custGeom>
          <a:solidFill>
            <a:schemeClr val="bg1"/>
          </a:solidFill>
        </p:spPr>
        <p:txBody>
          <a:bodyPr wrap="square" lIns="0" tIns="0" rIns="0" bIns="0" rtlCol="0"/>
          <a:lstStyle/>
          <a:p>
            <a:endParaRPr/>
          </a:p>
        </p:txBody>
      </p:sp>
      <p:sp>
        <p:nvSpPr>
          <p:cNvPr id="20" name="object 10"/>
          <p:cNvSpPr txBox="1">
            <a:spLocks/>
          </p:cNvSpPr>
          <p:nvPr userDrawn="1"/>
        </p:nvSpPr>
        <p:spPr>
          <a:xfrm>
            <a:off x="302458" y="6490958"/>
            <a:ext cx="535741"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spcBef>
                <a:spcPts val="5"/>
              </a:spcBef>
            </a:pPr>
            <a:fld id="{81D60167-4931-47E6-BA6A-407CBD079E47}" type="slidenum">
              <a:rPr lang="uk-UA" smtClean="0">
                <a:solidFill>
                  <a:schemeClr val="bg2">
                    <a:lumMod val="50000"/>
                  </a:schemeClr>
                </a:solidFill>
              </a:rPr>
              <a:pPr marL="25400">
                <a:spcBef>
                  <a:spcPts val="5"/>
                </a:spcBef>
              </a:pPr>
              <a:t>‹N°›</a:t>
            </a:fld>
            <a:endParaRPr lang="uk-UA" dirty="0">
              <a:solidFill>
                <a:schemeClr val="bg2">
                  <a:lumMod val="50000"/>
                </a:schemeClr>
              </a:solidFill>
            </a:endParaRPr>
          </a:p>
        </p:txBody>
      </p:sp>
      <p:sp>
        <p:nvSpPr>
          <p:cNvPr id="24" name="Espace réservé du texte 2"/>
          <p:cNvSpPr>
            <a:spLocks noGrp="1"/>
          </p:cNvSpPr>
          <p:nvPr>
            <p:ph idx="1"/>
          </p:nvPr>
        </p:nvSpPr>
        <p:spPr>
          <a:xfrm>
            <a:off x="990600" y="1746250"/>
            <a:ext cx="7696200" cy="4368800"/>
          </a:xfrm>
          <a:prstGeom prst="rect">
            <a:avLst/>
          </a:prstGeom>
        </p:spPr>
        <p:txBody>
          <a:bodyPr vert="horz" lIns="91440" tIns="45720" rIns="91440" bIns="45720" rtlCol="0">
            <a:normAutofit/>
          </a:bodyPr>
          <a:lstStyle>
            <a:lvl1pPr>
              <a:defRPr sz="3500"/>
            </a:lvl1pPr>
          </a:lstStyle>
          <a:p>
            <a:pPr lvl="0"/>
            <a:r>
              <a:rPr lang="fr-FR"/>
              <a:t>Modifier les styles du texte du masque
Deuxième niveau
Troisième niveau
Quatrième niveau
Cinquième niveau</a:t>
            </a:r>
            <a:endParaRPr lang="fr-FR" dirty="0"/>
          </a:p>
        </p:txBody>
      </p:sp>
      <p:sp>
        <p:nvSpPr>
          <p:cNvPr id="9" name="Espace réservé du pied de page 7">
            <a:extLst>
              <a:ext uri="{FF2B5EF4-FFF2-40B4-BE49-F238E27FC236}">
                <a16:creationId xmlns:a16="http://schemas.microsoft.com/office/drawing/2014/main" id="{97BDFD41-D780-9647-AAE2-77E043C969A8}"/>
              </a:ext>
            </a:extLst>
          </p:cNvPr>
          <p:cNvSpPr txBox="1">
            <a:spLocks/>
          </p:cNvSpPr>
          <p:nvPr userDrawn="1"/>
        </p:nvSpPr>
        <p:spPr>
          <a:xfrm rot="16200000">
            <a:off x="-1373130" y="3649719"/>
            <a:ext cx="3505921" cy="154742"/>
          </a:xfrm>
          <a:prstGeom prst="rect">
            <a:avLst/>
          </a:prstGeom>
        </p:spPr>
        <p:txBody>
          <a:bodyPr vert="horz" lIns="0" tIns="0" rIns="0" bIns="0" rtlCol="0" anchor="b"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srgbClr val="000000"/>
                </a:solidFill>
              </a:rPr>
              <a:t>AMORCE, association des collectivités et des professionnels  </a:t>
            </a:r>
          </a:p>
        </p:txBody>
      </p:sp>
      <p:pic>
        <p:nvPicPr>
          <p:cNvPr id="7" name="Image 6">
            <a:extLst>
              <a:ext uri="{FF2B5EF4-FFF2-40B4-BE49-F238E27FC236}">
                <a16:creationId xmlns:a16="http://schemas.microsoft.com/office/drawing/2014/main" id="{C905DB1D-88D3-BE40-8228-329C13C71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77" y="5634810"/>
            <a:ext cx="530058" cy="495300"/>
          </a:xfrm>
          <a:prstGeom prst="rect">
            <a:avLst/>
          </a:prstGeom>
        </p:spPr>
      </p:pic>
    </p:spTree>
    <p:extLst>
      <p:ext uri="{BB962C8B-B14F-4D97-AF65-F5344CB8AC3E}">
        <p14:creationId xmlns:p14="http://schemas.microsoft.com/office/powerpoint/2010/main" val="87291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OUVERTURE-sans photo">
  <p:cSld name="6_COUVERTURE-sans photo">
    <p:spTree>
      <p:nvGrpSpPr>
        <p:cNvPr id="1" name="Shape 113"/>
        <p:cNvGrpSpPr/>
        <p:nvPr/>
      </p:nvGrpSpPr>
      <p:grpSpPr>
        <a:xfrm>
          <a:off x="0" y="0"/>
          <a:ext cx="0" cy="0"/>
          <a:chOff x="0" y="0"/>
          <a:chExt cx="0" cy="0"/>
        </a:xfrm>
      </p:grpSpPr>
      <p:pic>
        <p:nvPicPr>
          <p:cNvPr id="114" name="Google Shape;114;p16" descr="AMORCE-hachure.jpg"/>
          <p:cNvPicPr preferRelativeResize="0"/>
          <p:nvPr/>
        </p:nvPicPr>
        <p:blipFill rotWithShape="1">
          <a:blip r:embed="rId2">
            <a:alphaModFix/>
          </a:blip>
          <a:srcRect/>
          <a:stretch/>
        </p:blipFill>
        <p:spPr>
          <a:xfrm>
            <a:off x="899592" y="0"/>
            <a:ext cx="8244408" cy="6826250"/>
          </a:xfrm>
          <a:prstGeom prst="rect">
            <a:avLst/>
          </a:prstGeom>
          <a:noFill/>
          <a:ln>
            <a:noFill/>
          </a:ln>
        </p:spPr>
      </p:pic>
      <p:sp>
        <p:nvSpPr>
          <p:cNvPr id="115" name="Google Shape;115;p16"/>
          <p:cNvSpPr/>
          <p:nvPr/>
        </p:nvSpPr>
        <p:spPr>
          <a:xfrm>
            <a:off x="1257996" y="356725"/>
            <a:ext cx="7527600" cy="6112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Arial"/>
              <a:ea typeface="Arial"/>
              <a:cs typeface="Arial"/>
              <a:sym typeface="Arial"/>
            </a:endParaRPr>
          </a:p>
        </p:txBody>
      </p:sp>
      <p:sp>
        <p:nvSpPr>
          <p:cNvPr id="116" name="Google Shape;116;p16"/>
          <p:cNvSpPr txBox="1"/>
          <p:nvPr/>
        </p:nvSpPr>
        <p:spPr>
          <a:xfrm>
            <a:off x="1303247" y="398314"/>
            <a:ext cx="753070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dirty="0">
                <a:solidFill>
                  <a:schemeClr val="dk1"/>
                </a:solidFill>
                <a:latin typeface="Arial"/>
                <a:ea typeface="Arial"/>
                <a:cs typeface="Arial"/>
                <a:sym typeface="Arial"/>
              </a:rPr>
              <a:t>PARCOURS EAU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chemeClr val="dk1"/>
                </a:solidFill>
                <a:latin typeface="Arial"/>
                <a:ea typeface="Arial"/>
                <a:cs typeface="Arial"/>
                <a:sym typeface="Arial"/>
              </a:rPr>
              <a:t>l’essentiel de ce qu’il faut savoir pour réussir son mandat</a:t>
            </a:r>
            <a:endParaRPr sz="1400" b="0" i="0" u="none" strike="noStrike" cap="none" dirty="0">
              <a:solidFill>
                <a:srgbClr val="000000"/>
              </a:solidFill>
              <a:latin typeface="Arial"/>
              <a:ea typeface="Arial"/>
              <a:cs typeface="Arial"/>
              <a:sym typeface="Arial"/>
            </a:endParaRPr>
          </a:p>
        </p:txBody>
      </p:sp>
      <p:sp>
        <p:nvSpPr>
          <p:cNvPr id="117" name="Google Shape;117;p16"/>
          <p:cNvSpPr/>
          <p:nvPr/>
        </p:nvSpPr>
        <p:spPr>
          <a:xfrm>
            <a:off x="899592" y="0"/>
            <a:ext cx="0" cy="6840220"/>
          </a:xfrm>
          <a:custGeom>
            <a:avLst/>
            <a:gdLst/>
            <a:ahLst/>
            <a:cxnLst/>
            <a:rect l="l" t="t" r="r" b="b"/>
            <a:pathLst>
              <a:path w="120000" h="6840220" extrusionOk="0">
                <a:moveTo>
                  <a:pt x="0" y="0"/>
                </a:moveTo>
                <a:lnTo>
                  <a:pt x="0" y="6840004"/>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 name="Google Shape;118;p16"/>
          <p:cNvSpPr txBox="1"/>
          <p:nvPr/>
        </p:nvSpPr>
        <p:spPr>
          <a:xfrm>
            <a:off x="35496" y="6549711"/>
            <a:ext cx="687678" cy="185307"/>
          </a:xfrm>
          <a:prstGeom prst="rect">
            <a:avLst/>
          </a:prstGeom>
          <a:noFill/>
          <a:ln>
            <a:noFill/>
          </a:ln>
        </p:spPr>
        <p:txBody>
          <a:bodyPr spcFirstLastPara="1" wrap="square" lIns="0" tIns="625" rIns="0" bIns="0" anchor="ctr" anchorCtr="0">
            <a:spAutoFit/>
          </a:bodyPr>
          <a:lstStyle/>
          <a:p>
            <a:pPr marL="25400" marR="0" lvl="0" indent="0" algn="ct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373737"/>
                </a:solidFill>
                <a:latin typeface="Arial"/>
                <a:ea typeface="Arial"/>
                <a:cs typeface="Arial"/>
                <a:sym typeface="Arial"/>
              </a:rPr>
              <a:t>‹N°›</a:t>
            </a:fld>
            <a:endParaRPr sz="1200" b="0" i="0" u="none" strike="noStrike" cap="none">
              <a:solidFill>
                <a:srgbClr val="373737"/>
              </a:solidFill>
              <a:latin typeface="Arial"/>
              <a:ea typeface="Arial"/>
              <a:cs typeface="Arial"/>
              <a:sym typeface="Arial"/>
            </a:endParaRPr>
          </a:p>
        </p:txBody>
      </p:sp>
      <p:pic>
        <p:nvPicPr>
          <p:cNvPr id="119" name="Google Shape;119;p16"/>
          <p:cNvPicPr preferRelativeResize="0"/>
          <p:nvPr/>
        </p:nvPicPr>
        <p:blipFill rotWithShape="1">
          <a:blip r:embed="rId3">
            <a:alphaModFix/>
          </a:blip>
          <a:srcRect/>
          <a:stretch/>
        </p:blipFill>
        <p:spPr>
          <a:xfrm>
            <a:off x="96777" y="5951686"/>
            <a:ext cx="530058" cy="495300"/>
          </a:xfrm>
          <a:prstGeom prst="rect">
            <a:avLst/>
          </a:prstGeom>
          <a:noFill/>
          <a:ln>
            <a:noFill/>
          </a:ln>
        </p:spPr>
      </p:pic>
      <p:sp>
        <p:nvSpPr>
          <p:cNvPr id="120" name="Google Shape;120;p16"/>
          <p:cNvSpPr txBox="1"/>
          <p:nvPr/>
        </p:nvSpPr>
        <p:spPr>
          <a:xfrm rot="-5400000">
            <a:off x="-2538536" y="2695081"/>
            <a:ext cx="5976664" cy="89959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fr-FR" sz="1400" b="1" i="0" u="none" strike="noStrike" cap="none">
                <a:solidFill>
                  <a:schemeClr val="dk1"/>
                </a:solidFill>
                <a:latin typeface="Arial"/>
                <a:ea typeface="Arial"/>
                <a:cs typeface="Arial"/>
                <a:sym typeface="Arial"/>
              </a:rPr>
              <a:t>Séminaire pour les nouveaux élus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fr-FR" sz="1800" b="1" i="0" u="none" strike="noStrike" cap="none">
                <a:solidFill>
                  <a:schemeClr val="dk1"/>
                </a:solidFill>
                <a:latin typeface="Arial"/>
                <a:ea typeface="Arial"/>
                <a:cs typeface="Arial"/>
                <a:sym typeface="Arial"/>
              </a:rPr>
              <a:t>Parcours EAU  </a:t>
            </a:r>
            <a:endParaRPr sz="1400" b="0" i="0" u="none" strike="noStrike" cap="none">
              <a:solidFill>
                <a:srgbClr val="000000"/>
              </a:solidFill>
              <a:latin typeface="Arial"/>
              <a:ea typeface="Arial"/>
              <a:cs typeface="Arial"/>
              <a:sym typeface="Arial"/>
            </a:endParaRPr>
          </a:p>
        </p:txBody>
      </p:sp>
      <p:sp>
        <p:nvSpPr>
          <p:cNvPr id="121" name="Google Shape;121;p16"/>
          <p:cNvSpPr txBox="1">
            <a:spLocks noGrp="1"/>
          </p:cNvSpPr>
          <p:nvPr>
            <p:ph type="body" idx="1"/>
          </p:nvPr>
        </p:nvSpPr>
        <p:spPr>
          <a:xfrm>
            <a:off x="2051265" y="3360686"/>
            <a:ext cx="6248400" cy="25908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Clr>
                <a:schemeClr val="lt2"/>
              </a:buClr>
              <a:buSzPts val="2400"/>
              <a:buFont typeface="Arial"/>
              <a:buNone/>
              <a:defRPr sz="2400" b="1" i="0">
                <a:solidFill>
                  <a:schemeClr val="lt2"/>
                </a:solidFill>
                <a:latin typeface="Arial"/>
                <a:ea typeface="Arial"/>
                <a:cs typeface="Arial"/>
                <a:sym typeface="Arial"/>
              </a:defRPr>
            </a:lvl1pPr>
            <a:lvl2pPr marL="914400" lvl="1" indent="-228600" algn="l">
              <a:lnSpc>
                <a:spcPct val="100000"/>
              </a:lnSpc>
              <a:spcBef>
                <a:spcPts val="360"/>
              </a:spcBef>
              <a:spcAft>
                <a:spcPts val="0"/>
              </a:spcAft>
              <a:buClr>
                <a:schemeClr val="lt2"/>
              </a:buClr>
              <a:buSzPts val="1800"/>
              <a:buNone/>
              <a:defRPr/>
            </a:lvl2pPr>
            <a:lvl3pPr marL="1371600" lvl="2" indent="-228600" algn="l">
              <a:lnSpc>
                <a:spcPct val="100000"/>
              </a:lnSpc>
              <a:spcBef>
                <a:spcPts val="360"/>
              </a:spcBef>
              <a:spcAft>
                <a:spcPts val="0"/>
              </a:spcAft>
              <a:buClr>
                <a:schemeClr val="lt2"/>
              </a:buClr>
              <a:buSzPts val="1800"/>
              <a:buNone/>
              <a:defRPr/>
            </a:lvl3pPr>
            <a:lvl4pPr marL="1828800" lvl="3" indent="-228600" algn="l">
              <a:lnSpc>
                <a:spcPct val="100000"/>
              </a:lnSpc>
              <a:spcBef>
                <a:spcPts val="360"/>
              </a:spcBef>
              <a:spcAft>
                <a:spcPts val="0"/>
              </a:spcAft>
              <a:buClr>
                <a:schemeClr val="dk1"/>
              </a:buClr>
              <a:buSzPts val="1800"/>
              <a:buNone/>
              <a:defRPr/>
            </a:lvl4pPr>
            <a:lvl5pPr marL="2286000" lvl="4" indent="-228600" algn="l">
              <a:lnSpc>
                <a:spcPct val="100000"/>
              </a:lnSpc>
              <a:spcBef>
                <a:spcPts val="36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22" name="Google Shape;122;p16"/>
          <p:cNvGrpSpPr/>
          <p:nvPr/>
        </p:nvGrpSpPr>
        <p:grpSpPr>
          <a:xfrm>
            <a:off x="1408921" y="1406426"/>
            <a:ext cx="7225751" cy="974524"/>
            <a:chOff x="-4347595" y="5310399"/>
            <a:chExt cx="13506528" cy="1821600"/>
          </a:xfrm>
        </p:grpSpPr>
        <p:pic>
          <p:nvPicPr>
            <p:cNvPr id="123" name="Google Shape;123;p16"/>
            <p:cNvPicPr preferRelativeResize="0"/>
            <p:nvPr/>
          </p:nvPicPr>
          <p:blipFill rotWithShape="1">
            <a:blip r:embed="rId4">
              <a:alphaModFix/>
            </a:blip>
            <a:srcRect/>
            <a:stretch/>
          </p:blipFill>
          <p:spPr>
            <a:xfrm>
              <a:off x="-4347595" y="5310399"/>
              <a:ext cx="1821600" cy="1821600"/>
            </a:xfrm>
            <a:prstGeom prst="rect">
              <a:avLst/>
            </a:prstGeom>
            <a:noFill/>
            <a:ln>
              <a:noFill/>
            </a:ln>
          </p:spPr>
        </p:pic>
        <p:pic>
          <p:nvPicPr>
            <p:cNvPr id="124" name="Google Shape;124;p16"/>
            <p:cNvPicPr preferRelativeResize="0"/>
            <p:nvPr/>
          </p:nvPicPr>
          <p:blipFill rotWithShape="1">
            <a:blip r:embed="rId5">
              <a:alphaModFix/>
            </a:blip>
            <a:srcRect/>
            <a:stretch/>
          </p:blipFill>
          <p:spPr>
            <a:xfrm>
              <a:off x="5465694" y="5310399"/>
              <a:ext cx="3693239" cy="1821600"/>
            </a:xfrm>
            <a:prstGeom prst="rect">
              <a:avLst/>
            </a:prstGeom>
            <a:noFill/>
            <a:ln>
              <a:noFill/>
            </a:ln>
          </p:spPr>
        </p:pic>
        <p:pic>
          <p:nvPicPr>
            <p:cNvPr id="125" name="Google Shape;125;p16"/>
            <p:cNvPicPr preferRelativeResize="0"/>
            <p:nvPr/>
          </p:nvPicPr>
          <p:blipFill rotWithShape="1">
            <a:blip r:embed="rId6">
              <a:alphaModFix/>
            </a:blip>
            <a:srcRect r="-333"/>
            <a:stretch/>
          </p:blipFill>
          <p:spPr>
            <a:xfrm>
              <a:off x="1570718" y="5310574"/>
              <a:ext cx="3693239" cy="1821425"/>
            </a:xfrm>
            <a:prstGeom prst="rect">
              <a:avLst/>
            </a:prstGeom>
            <a:noFill/>
            <a:ln>
              <a:noFill/>
            </a:ln>
          </p:spPr>
        </p:pic>
        <p:pic>
          <p:nvPicPr>
            <p:cNvPr id="126" name="Google Shape;126;p16"/>
            <p:cNvPicPr preferRelativeResize="0"/>
            <p:nvPr/>
          </p:nvPicPr>
          <p:blipFill rotWithShape="1">
            <a:blip r:embed="rId7">
              <a:alphaModFix/>
            </a:blip>
            <a:srcRect/>
            <a:stretch/>
          </p:blipFill>
          <p:spPr>
            <a:xfrm>
              <a:off x="-2324258" y="5310574"/>
              <a:ext cx="3693239" cy="1821425"/>
            </a:xfrm>
            <a:prstGeom prst="rect">
              <a:avLst/>
            </a:prstGeom>
            <a:noFill/>
            <a:ln>
              <a:noFill/>
            </a:ln>
          </p:spPr>
        </p:pic>
      </p:grpSp>
    </p:spTree>
    <p:extLst>
      <p:ext uri="{BB962C8B-B14F-4D97-AF65-F5344CB8AC3E}">
        <p14:creationId xmlns:p14="http://schemas.microsoft.com/office/powerpoint/2010/main" val="428265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UVERTURE-sans photo">
    <p:spTree>
      <p:nvGrpSpPr>
        <p:cNvPr id="1" name=""/>
        <p:cNvGrpSpPr/>
        <p:nvPr/>
      </p:nvGrpSpPr>
      <p:grpSpPr>
        <a:xfrm>
          <a:off x="0" y="0"/>
          <a:ext cx="0" cy="0"/>
          <a:chOff x="0" y="0"/>
          <a:chExt cx="0" cy="0"/>
        </a:xfrm>
      </p:grpSpPr>
      <p:pic>
        <p:nvPicPr>
          <p:cNvPr id="23" name="Image 22" descr="AMORCE-hachur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9592" y="0"/>
            <a:ext cx="8244408" cy="6826250"/>
          </a:xfrm>
          <a:prstGeom prst="rect">
            <a:avLst/>
          </a:prstGeom>
        </p:spPr>
      </p:pic>
      <p:sp>
        <p:nvSpPr>
          <p:cNvPr id="29" name="Rectangle 28">
            <a:extLst>
              <a:ext uri="{FF2B5EF4-FFF2-40B4-BE49-F238E27FC236}">
                <a16:creationId xmlns:a16="http://schemas.microsoft.com/office/drawing/2014/main" id="{656516C3-EA5C-9C41-98A7-257A4133E8B5}"/>
              </a:ext>
            </a:extLst>
          </p:cNvPr>
          <p:cNvSpPr/>
          <p:nvPr userDrawn="1"/>
        </p:nvSpPr>
        <p:spPr>
          <a:xfrm>
            <a:off x="1257996" y="356725"/>
            <a:ext cx="7527600" cy="6112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1303247" y="398314"/>
            <a:ext cx="7530705" cy="769441"/>
          </a:xfrm>
          <a:prstGeom prst="rect">
            <a:avLst/>
          </a:prstGeom>
          <a:noFill/>
        </p:spPr>
        <p:txBody>
          <a:bodyPr wrap="square" rtlCol="0">
            <a:spAutoFit/>
          </a:bodyPr>
          <a:lstStyle/>
          <a:p>
            <a:pPr algn="ctr"/>
            <a:r>
              <a:rPr lang="fr-FR" sz="2400" b="1" i="0" dirty="0">
                <a:solidFill>
                  <a:schemeClr val="bg1"/>
                </a:solidFill>
                <a:latin typeface="Isidora Black" pitchFamily="2" charset="77"/>
              </a:rPr>
              <a:t>PARCOURS DÉCHETS : </a:t>
            </a:r>
          </a:p>
          <a:p>
            <a:pPr algn="ctr"/>
            <a:r>
              <a:rPr lang="fr-FR" sz="2000" b="1" i="0" dirty="0">
                <a:solidFill>
                  <a:schemeClr val="bg1"/>
                </a:solidFill>
                <a:latin typeface="Isidora SemiBold" pitchFamily="2" charset="77"/>
              </a:rPr>
              <a:t>l’essentiel de ce qu’il faut savoir pour réussir son mandat</a:t>
            </a:r>
          </a:p>
        </p:txBody>
      </p:sp>
      <p:grpSp>
        <p:nvGrpSpPr>
          <p:cNvPr id="39" name="Groupe 38">
            <a:extLst>
              <a:ext uri="{FF2B5EF4-FFF2-40B4-BE49-F238E27FC236}">
                <a16:creationId xmlns:a16="http://schemas.microsoft.com/office/drawing/2014/main" id="{848E61F4-E6E8-7E43-BC17-F481E1AADE23}"/>
              </a:ext>
            </a:extLst>
          </p:cNvPr>
          <p:cNvGrpSpPr/>
          <p:nvPr userDrawn="1"/>
        </p:nvGrpSpPr>
        <p:grpSpPr>
          <a:xfrm>
            <a:off x="1837533" y="1311771"/>
            <a:ext cx="6462132" cy="1065558"/>
            <a:chOff x="791912" y="5268696"/>
            <a:chExt cx="6462132" cy="1065558"/>
          </a:xfrm>
        </p:grpSpPr>
        <p:pic>
          <p:nvPicPr>
            <p:cNvPr id="31" name="Image 30">
              <a:extLst>
                <a:ext uri="{FF2B5EF4-FFF2-40B4-BE49-F238E27FC236}">
                  <a16:creationId xmlns:a16="http://schemas.microsoft.com/office/drawing/2014/main" id="{549800EC-439E-0B48-BF38-726AB94E00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89863" y="5270212"/>
              <a:ext cx="1664093" cy="1060674"/>
            </a:xfrm>
            <a:prstGeom prst="rect">
              <a:avLst/>
            </a:prstGeom>
          </p:spPr>
        </p:pic>
        <p:pic>
          <p:nvPicPr>
            <p:cNvPr id="33" name="Image 32">
              <a:extLst>
                <a:ext uri="{FF2B5EF4-FFF2-40B4-BE49-F238E27FC236}">
                  <a16:creationId xmlns:a16="http://schemas.microsoft.com/office/drawing/2014/main" id="{E7EC239C-D654-5545-A0DA-1244A4243A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789907" y="5270212"/>
              <a:ext cx="1664093" cy="1064042"/>
            </a:xfrm>
            <a:prstGeom prst="rect">
              <a:avLst/>
            </a:prstGeom>
          </p:spPr>
        </p:pic>
        <p:pic>
          <p:nvPicPr>
            <p:cNvPr id="35" name="Image 34">
              <a:extLst>
                <a:ext uri="{FF2B5EF4-FFF2-40B4-BE49-F238E27FC236}">
                  <a16:creationId xmlns:a16="http://schemas.microsoft.com/office/drawing/2014/main" id="{1F06E7B7-49AC-AA4C-A7F2-4D0363BEA4C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589951" y="5268696"/>
              <a:ext cx="1664093" cy="1059617"/>
            </a:xfrm>
            <a:prstGeom prst="rect">
              <a:avLst/>
            </a:prstGeom>
          </p:spPr>
        </p:pic>
        <p:pic>
          <p:nvPicPr>
            <p:cNvPr id="38" name="Image 37">
              <a:extLst>
                <a:ext uri="{FF2B5EF4-FFF2-40B4-BE49-F238E27FC236}">
                  <a16:creationId xmlns:a16="http://schemas.microsoft.com/office/drawing/2014/main" id="{2F6E5478-6B3E-754E-94FD-CC05880196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1912" y="5268696"/>
              <a:ext cx="1062000" cy="1062000"/>
            </a:xfrm>
            <a:prstGeom prst="rect">
              <a:avLst/>
            </a:prstGeom>
            <a:ln>
              <a:noFill/>
            </a:ln>
          </p:spPr>
        </p:pic>
      </p:grpSp>
      <p:sp>
        <p:nvSpPr>
          <p:cNvPr id="21" name="object 9">
            <a:extLst>
              <a:ext uri="{FF2B5EF4-FFF2-40B4-BE49-F238E27FC236}">
                <a16:creationId xmlns:a16="http://schemas.microsoft.com/office/drawing/2014/main" id="{5B2BCAD9-AC4F-BE42-818B-9565CA6196B3}"/>
              </a:ext>
            </a:extLst>
          </p:cNvPr>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22" name="object 10">
            <a:extLst>
              <a:ext uri="{FF2B5EF4-FFF2-40B4-BE49-F238E27FC236}">
                <a16:creationId xmlns:a16="http://schemas.microsoft.com/office/drawing/2014/main" id="{E9843AD7-3CA1-2B45-A0F8-C6578DD0B2A1}"/>
              </a:ext>
            </a:extLst>
          </p:cNvPr>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25" name="Image 24">
            <a:extLst>
              <a:ext uri="{FF2B5EF4-FFF2-40B4-BE49-F238E27FC236}">
                <a16:creationId xmlns:a16="http://schemas.microsoft.com/office/drawing/2014/main" id="{91FD56A2-1456-0E4C-9E7B-3043C840A33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27" name="Espace réservé du pied de page 7">
            <a:extLst>
              <a:ext uri="{FF2B5EF4-FFF2-40B4-BE49-F238E27FC236}">
                <a16:creationId xmlns:a16="http://schemas.microsoft.com/office/drawing/2014/main" id="{D629B0A0-0E03-9A4D-87A1-E753109AFA71}"/>
              </a:ext>
            </a:extLst>
          </p:cNvPr>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bg1"/>
                </a:solidFill>
              </a:rPr>
              <a:t>Séminaire pour les nouveaux élus</a:t>
            </a:r>
          </a:p>
          <a:p>
            <a:pPr algn="r"/>
            <a:r>
              <a:rPr lang="fr-FR" sz="1800" b="1" dirty="0">
                <a:solidFill>
                  <a:schemeClr val="bg1"/>
                </a:solidFill>
              </a:rPr>
              <a:t>Parcours DECHETS  </a:t>
            </a:r>
          </a:p>
        </p:txBody>
      </p:sp>
      <p:sp>
        <p:nvSpPr>
          <p:cNvPr id="3" name="Espace réservé du texte 2">
            <a:extLst>
              <a:ext uri="{FF2B5EF4-FFF2-40B4-BE49-F238E27FC236}">
                <a16:creationId xmlns:a16="http://schemas.microsoft.com/office/drawing/2014/main" id="{1649A240-206D-7644-983B-FB3FC58C54AF}"/>
              </a:ext>
            </a:extLst>
          </p:cNvPr>
          <p:cNvSpPr>
            <a:spLocks noGrp="1"/>
          </p:cNvSpPr>
          <p:nvPr>
            <p:ph type="body" sz="quarter" idx="10"/>
          </p:nvPr>
        </p:nvSpPr>
        <p:spPr>
          <a:xfrm>
            <a:off x="2051265" y="3360686"/>
            <a:ext cx="6248400" cy="2590800"/>
          </a:xfrm>
        </p:spPr>
        <p:txBody>
          <a:bodyPr>
            <a:noAutofit/>
          </a:bodyPr>
          <a:lstStyle>
            <a:lvl1pPr algn="ctr">
              <a:defRPr sz="2400" b="1" i="0">
                <a:solidFill>
                  <a:schemeClr val="bg2"/>
                </a:solidFill>
                <a:latin typeface="Isidora SemiBold" pitchFamily="2" charset="77"/>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238281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VERTURE-sans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6CE621-A58F-DD4F-B948-6780AD8C5393}"/>
              </a:ext>
            </a:extLst>
          </p:cNvPr>
          <p:cNvSpPr/>
          <p:nvPr userDrawn="1"/>
        </p:nvSpPr>
        <p:spPr>
          <a:xfrm>
            <a:off x="0" y="0"/>
            <a:ext cx="5364088" cy="1683381"/>
          </a:xfrm>
          <a:prstGeom prst="rect">
            <a:avLst/>
          </a:prstGeom>
          <a:solidFill>
            <a:schemeClr val="bg2"/>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pic>
        <p:nvPicPr>
          <p:cNvPr id="23" name="Image 22" descr="AMORCE-hachur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87100"/>
            <a:ext cx="9144000" cy="5139150"/>
          </a:xfrm>
          <a:prstGeom prst="rect">
            <a:avLst/>
          </a:prstGeom>
        </p:spPr>
      </p:pic>
      <p:pic>
        <p:nvPicPr>
          <p:cNvPr id="5" name="Image 4">
            <a:extLst>
              <a:ext uri="{FF2B5EF4-FFF2-40B4-BE49-F238E27FC236}">
                <a16:creationId xmlns:a16="http://schemas.microsoft.com/office/drawing/2014/main" id="{E8329223-561E-904D-881E-84B83BE36E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64088" y="-3719"/>
            <a:ext cx="3779912" cy="1687100"/>
          </a:xfrm>
          <a:prstGeom prst="rect">
            <a:avLst/>
          </a:prstGeom>
        </p:spPr>
      </p:pic>
      <p:pic>
        <p:nvPicPr>
          <p:cNvPr id="9" name="Image 8">
            <a:extLst>
              <a:ext uri="{FF2B5EF4-FFF2-40B4-BE49-F238E27FC236}">
                <a16:creationId xmlns:a16="http://schemas.microsoft.com/office/drawing/2014/main" id="{BF7F2F7F-9AAD-7749-9505-8650A6AF9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0198" y="386885"/>
            <a:ext cx="3329447" cy="905892"/>
          </a:xfrm>
          <a:prstGeom prst="rect">
            <a:avLst/>
          </a:prstGeom>
        </p:spPr>
      </p:pic>
      <p:sp>
        <p:nvSpPr>
          <p:cNvPr id="11" name="Rectangle 10">
            <a:extLst>
              <a:ext uri="{FF2B5EF4-FFF2-40B4-BE49-F238E27FC236}">
                <a16:creationId xmlns:a16="http://schemas.microsoft.com/office/drawing/2014/main" id="{AEAA0E7C-8A0B-8940-914A-5F3434C5C594}"/>
              </a:ext>
            </a:extLst>
          </p:cNvPr>
          <p:cNvSpPr/>
          <p:nvPr userDrawn="1"/>
        </p:nvSpPr>
        <p:spPr>
          <a:xfrm>
            <a:off x="409953" y="2046275"/>
            <a:ext cx="8424000" cy="4420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2" name="ZoneTexte 11">
            <a:extLst>
              <a:ext uri="{FF2B5EF4-FFF2-40B4-BE49-F238E27FC236}">
                <a16:creationId xmlns:a16="http://schemas.microsoft.com/office/drawing/2014/main" id="{E28DAE79-C970-8645-A2AB-837905208690}"/>
              </a:ext>
            </a:extLst>
          </p:cNvPr>
          <p:cNvSpPr txBox="1"/>
          <p:nvPr userDrawn="1"/>
        </p:nvSpPr>
        <p:spPr>
          <a:xfrm>
            <a:off x="360000" y="2045787"/>
            <a:ext cx="8424000" cy="584775"/>
          </a:xfrm>
          <a:prstGeom prst="rect">
            <a:avLst/>
          </a:prstGeom>
          <a:noFill/>
        </p:spPr>
        <p:txBody>
          <a:bodyPr wrap="square" rtlCol="0">
            <a:spAutoFit/>
          </a:bodyPr>
          <a:lstStyle/>
          <a:p>
            <a:pPr algn="ctr"/>
            <a:r>
              <a:rPr lang="fr-FR" sz="3200" b="1" i="0" dirty="0">
                <a:solidFill>
                  <a:schemeClr val="tx2"/>
                </a:solidFill>
                <a:latin typeface="Isidora Black" pitchFamily="2" charset="77"/>
              </a:rPr>
              <a:t>Séminaire pour les nouveaux élus </a:t>
            </a:r>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360000" y="4243323"/>
            <a:ext cx="8424000" cy="892552"/>
          </a:xfrm>
          <a:prstGeom prst="rect">
            <a:avLst/>
          </a:prstGeom>
          <a:noFill/>
        </p:spPr>
        <p:txBody>
          <a:bodyPr wrap="square" rtlCol="0">
            <a:spAutoFit/>
          </a:bodyPr>
          <a:lstStyle/>
          <a:p>
            <a:pPr algn="ctr"/>
            <a:r>
              <a:rPr lang="fr-FR" sz="2800" b="1" i="0" dirty="0">
                <a:solidFill>
                  <a:schemeClr val="tx2"/>
                </a:solidFill>
                <a:latin typeface="Isidora Black" pitchFamily="2" charset="77"/>
              </a:rPr>
              <a:t>PARCOURS ENERGIE : </a:t>
            </a:r>
          </a:p>
          <a:p>
            <a:pPr algn="ctr"/>
            <a:r>
              <a:rPr lang="fr-FR" sz="2400" b="1" i="0" dirty="0">
                <a:solidFill>
                  <a:schemeClr val="tx2"/>
                </a:solidFill>
                <a:latin typeface="Isidora SemiBold" pitchFamily="2" charset="77"/>
              </a:rPr>
              <a:t>l’essentiel de ce qu’il faut savoir pour réussir son mandat</a:t>
            </a:r>
          </a:p>
        </p:txBody>
      </p:sp>
      <p:grpSp>
        <p:nvGrpSpPr>
          <p:cNvPr id="43" name="Groupe 42">
            <a:extLst>
              <a:ext uri="{FF2B5EF4-FFF2-40B4-BE49-F238E27FC236}">
                <a16:creationId xmlns:a16="http://schemas.microsoft.com/office/drawing/2014/main" id="{D8637264-4C56-7544-B6A0-6A510EC7751E}"/>
              </a:ext>
            </a:extLst>
          </p:cNvPr>
          <p:cNvGrpSpPr/>
          <p:nvPr userDrawn="1"/>
        </p:nvGrpSpPr>
        <p:grpSpPr>
          <a:xfrm>
            <a:off x="1613586" y="2676634"/>
            <a:ext cx="5916828" cy="933968"/>
            <a:chOff x="1613586" y="2676634"/>
            <a:chExt cx="5916828" cy="933968"/>
          </a:xfrm>
        </p:grpSpPr>
        <p:pic>
          <p:nvPicPr>
            <p:cNvPr id="24" name="Image 23">
              <a:extLst>
                <a:ext uri="{FF2B5EF4-FFF2-40B4-BE49-F238E27FC236}">
                  <a16:creationId xmlns:a16="http://schemas.microsoft.com/office/drawing/2014/main" id="{A2986A21-FCEC-2740-8ADF-094771B537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3586" y="2676634"/>
              <a:ext cx="933968" cy="933968"/>
            </a:xfrm>
            <a:prstGeom prst="rect">
              <a:avLst/>
            </a:prstGeom>
          </p:spPr>
        </p:pic>
        <p:pic>
          <p:nvPicPr>
            <p:cNvPr id="26" name="Image 25">
              <a:extLst>
                <a:ext uri="{FF2B5EF4-FFF2-40B4-BE49-F238E27FC236}">
                  <a16:creationId xmlns:a16="http://schemas.microsoft.com/office/drawing/2014/main" id="{D6BF1855-F12E-EE4C-B847-A35CDE13E7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03192" y="2676634"/>
              <a:ext cx="937616" cy="933968"/>
            </a:xfrm>
            <a:prstGeom prst="rect">
              <a:avLst/>
            </a:prstGeom>
          </p:spPr>
        </p:pic>
        <p:pic>
          <p:nvPicPr>
            <p:cNvPr id="28" name="Image 27">
              <a:extLst>
                <a:ext uri="{FF2B5EF4-FFF2-40B4-BE49-F238E27FC236}">
                  <a16:creationId xmlns:a16="http://schemas.microsoft.com/office/drawing/2014/main" id="{4A81457E-AC8B-E942-8AA9-81D885FADC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6446" y="2676634"/>
              <a:ext cx="933968" cy="933968"/>
            </a:xfrm>
            <a:prstGeom prst="rect">
              <a:avLst/>
            </a:prstGeom>
          </p:spPr>
        </p:pic>
      </p:grpSp>
      <p:sp>
        <p:nvSpPr>
          <p:cNvPr id="40" name="ZoneTexte 39">
            <a:extLst>
              <a:ext uri="{FF2B5EF4-FFF2-40B4-BE49-F238E27FC236}">
                <a16:creationId xmlns:a16="http://schemas.microsoft.com/office/drawing/2014/main" id="{DD0A332D-387A-9040-AE90-E881C00425B5}"/>
              </a:ext>
            </a:extLst>
          </p:cNvPr>
          <p:cNvSpPr txBox="1"/>
          <p:nvPr userDrawn="1"/>
        </p:nvSpPr>
        <p:spPr>
          <a:xfrm>
            <a:off x="676414" y="3545404"/>
            <a:ext cx="2808312" cy="523220"/>
          </a:xfrm>
          <a:prstGeom prst="rect">
            <a:avLst/>
          </a:prstGeom>
          <a:noFill/>
        </p:spPr>
        <p:txBody>
          <a:bodyPr wrap="square" rtlCol="0">
            <a:spAutoFit/>
          </a:bodyPr>
          <a:lstStyle/>
          <a:p>
            <a:pPr algn="ctr"/>
            <a:r>
              <a:rPr lang="fr-FR" sz="1400" dirty="0">
                <a:solidFill>
                  <a:schemeClr val="bg2"/>
                </a:solidFill>
              </a:rPr>
              <a:t>Pré requis et </a:t>
            </a:r>
          </a:p>
          <a:p>
            <a:pPr algn="ctr"/>
            <a:r>
              <a:rPr lang="fr-FR" sz="1400" dirty="0">
                <a:solidFill>
                  <a:schemeClr val="bg2"/>
                </a:solidFill>
              </a:rPr>
              <a:t>accompagnement</a:t>
            </a:r>
          </a:p>
        </p:txBody>
      </p:sp>
      <p:sp>
        <p:nvSpPr>
          <p:cNvPr id="41" name="ZoneTexte 40">
            <a:extLst>
              <a:ext uri="{FF2B5EF4-FFF2-40B4-BE49-F238E27FC236}">
                <a16:creationId xmlns:a16="http://schemas.microsoft.com/office/drawing/2014/main" id="{BFD943CA-A088-7D49-A8F1-9D90BC353946}"/>
              </a:ext>
            </a:extLst>
          </p:cNvPr>
          <p:cNvSpPr txBox="1"/>
          <p:nvPr userDrawn="1"/>
        </p:nvSpPr>
        <p:spPr>
          <a:xfrm>
            <a:off x="3217797" y="3540516"/>
            <a:ext cx="2808312" cy="523220"/>
          </a:xfrm>
          <a:prstGeom prst="rect">
            <a:avLst/>
          </a:prstGeom>
          <a:noFill/>
        </p:spPr>
        <p:txBody>
          <a:bodyPr wrap="square" rtlCol="0">
            <a:spAutoFit/>
          </a:bodyPr>
          <a:lstStyle/>
          <a:p>
            <a:pPr algn="ctr"/>
            <a:r>
              <a:rPr lang="fr-FR" sz="1400" dirty="0">
                <a:solidFill>
                  <a:schemeClr val="bg2"/>
                </a:solidFill>
              </a:rPr>
              <a:t>Echanges et </a:t>
            </a:r>
          </a:p>
          <a:p>
            <a:pPr algn="ctr"/>
            <a:r>
              <a:rPr lang="fr-FR" sz="1400" dirty="0">
                <a:solidFill>
                  <a:schemeClr val="bg2"/>
                </a:solidFill>
              </a:rPr>
              <a:t>sensibilisation </a:t>
            </a:r>
          </a:p>
        </p:txBody>
      </p:sp>
      <p:sp>
        <p:nvSpPr>
          <p:cNvPr id="42" name="ZoneTexte 41">
            <a:extLst>
              <a:ext uri="{FF2B5EF4-FFF2-40B4-BE49-F238E27FC236}">
                <a16:creationId xmlns:a16="http://schemas.microsoft.com/office/drawing/2014/main" id="{D6DFB27B-9FFE-D34B-AF35-3F82ED6F4160}"/>
              </a:ext>
            </a:extLst>
          </p:cNvPr>
          <p:cNvSpPr txBox="1"/>
          <p:nvPr userDrawn="1"/>
        </p:nvSpPr>
        <p:spPr>
          <a:xfrm>
            <a:off x="5659274" y="3545404"/>
            <a:ext cx="2808312" cy="523220"/>
          </a:xfrm>
          <a:prstGeom prst="rect">
            <a:avLst/>
          </a:prstGeom>
          <a:noFill/>
        </p:spPr>
        <p:txBody>
          <a:bodyPr wrap="square" rtlCol="0">
            <a:spAutoFit/>
          </a:bodyPr>
          <a:lstStyle/>
          <a:p>
            <a:pPr algn="ctr"/>
            <a:r>
              <a:rPr lang="fr-FR" sz="1400" dirty="0">
                <a:solidFill>
                  <a:schemeClr val="bg2"/>
                </a:solidFill>
              </a:rPr>
              <a:t>Guides et supports pédagogiques</a:t>
            </a:r>
          </a:p>
        </p:txBody>
      </p:sp>
      <p:grpSp>
        <p:nvGrpSpPr>
          <p:cNvPr id="19" name="Groupe 18">
            <a:extLst>
              <a:ext uri="{FF2B5EF4-FFF2-40B4-BE49-F238E27FC236}">
                <a16:creationId xmlns:a16="http://schemas.microsoft.com/office/drawing/2014/main" id="{5C00374F-6F06-4B46-AE3A-4412ABB82C85}"/>
              </a:ext>
            </a:extLst>
          </p:cNvPr>
          <p:cNvGrpSpPr/>
          <p:nvPr userDrawn="1"/>
        </p:nvGrpSpPr>
        <p:grpSpPr>
          <a:xfrm>
            <a:off x="1174369" y="5318424"/>
            <a:ext cx="6895168" cy="966102"/>
            <a:chOff x="1483391" y="5310573"/>
            <a:chExt cx="6895168" cy="966102"/>
          </a:xfrm>
        </p:grpSpPr>
        <p:pic>
          <p:nvPicPr>
            <p:cNvPr id="3" name="Image 2">
              <a:extLst>
                <a:ext uri="{FF2B5EF4-FFF2-40B4-BE49-F238E27FC236}">
                  <a16:creationId xmlns:a16="http://schemas.microsoft.com/office/drawing/2014/main" id="{C4CB33A6-F774-E049-BF56-45FAC43AAA0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83391" y="5326275"/>
              <a:ext cx="950400" cy="950400"/>
            </a:xfrm>
            <a:prstGeom prst="rect">
              <a:avLst/>
            </a:prstGeom>
          </p:spPr>
        </p:pic>
        <p:grpSp>
          <p:nvGrpSpPr>
            <p:cNvPr id="18" name="Groupe 17">
              <a:extLst>
                <a:ext uri="{FF2B5EF4-FFF2-40B4-BE49-F238E27FC236}">
                  <a16:creationId xmlns:a16="http://schemas.microsoft.com/office/drawing/2014/main" id="{826EBDBE-BBF9-1349-A846-6EBFDF7B96B8}"/>
                </a:ext>
              </a:extLst>
            </p:cNvPr>
            <p:cNvGrpSpPr/>
            <p:nvPr userDrawn="1"/>
          </p:nvGrpSpPr>
          <p:grpSpPr>
            <a:xfrm>
              <a:off x="2547554" y="5310573"/>
              <a:ext cx="5831005" cy="953595"/>
              <a:chOff x="-3109865" y="6467075"/>
              <a:chExt cx="12467686" cy="1913186"/>
            </a:xfrm>
          </p:grpSpPr>
          <p:pic>
            <p:nvPicPr>
              <p:cNvPr id="6" name="Image 5">
                <a:extLst>
                  <a:ext uri="{FF2B5EF4-FFF2-40B4-BE49-F238E27FC236}">
                    <a16:creationId xmlns:a16="http://schemas.microsoft.com/office/drawing/2014/main" id="{FB5525F7-9EE5-8A46-B4AF-8B95CEEF812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127112" y="6467075"/>
                <a:ext cx="3993732" cy="1911600"/>
              </a:xfrm>
              <a:prstGeom prst="rect">
                <a:avLst/>
              </a:prstGeom>
            </p:spPr>
          </p:pic>
          <p:pic>
            <p:nvPicPr>
              <p:cNvPr id="8" name="Image 7">
                <a:extLst>
                  <a:ext uri="{FF2B5EF4-FFF2-40B4-BE49-F238E27FC236}">
                    <a16:creationId xmlns:a16="http://schemas.microsoft.com/office/drawing/2014/main" id="{FD0963EE-5312-C347-B995-842B1F306E38}"/>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449"/>
              <a:stretch/>
            </p:blipFill>
            <p:spPr>
              <a:xfrm>
                <a:off x="5364088" y="6467075"/>
                <a:ext cx="3993733" cy="1913186"/>
              </a:xfrm>
              <a:prstGeom prst="rect">
                <a:avLst/>
              </a:prstGeom>
            </p:spPr>
          </p:pic>
          <p:pic>
            <p:nvPicPr>
              <p:cNvPr id="14" name="Image 13">
                <a:extLst>
                  <a:ext uri="{FF2B5EF4-FFF2-40B4-BE49-F238E27FC236}">
                    <a16:creationId xmlns:a16="http://schemas.microsoft.com/office/drawing/2014/main" id="{821785BB-433C-E648-80F1-7B36489443B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3109865" y="6467075"/>
                <a:ext cx="3993733" cy="1911600"/>
              </a:xfrm>
              <a:prstGeom prst="rect">
                <a:avLst/>
              </a:prstGeom>
            </p:spPr>
          </p:pic>
        </p:grpSp>
      </p:grpSp>
    </p:spTree>
    <p:extLst>
      <p:ext uri="{BB962C8B-B14F-4D97-AF65-F5344CB8AC3E}">
        <p14:creationId xmlns:p14="http://schemas.microsoft.com/office/powerpoint/2010/main" val="3493813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UVERTURE-sans photo">
    <p:spTree>
      <p:nvGrpSpPr>
        <p:cNvPr id="1" name=""/>
        <p:cNvGrpSpPr/>
        <p:nvPr/>
      </p:nvGrpSpPr>
      <p:grpSpPr>
        <a:xfrm>
          <a:off x="0" y="0"/>
          <a:ext cx="0" cy="0"/>
          <a:chOff x="0" y="0"/>
          <a:chExt cx="0" cy="0"/>
        </a:xfrm>
      </p:grpSpPr>
      <p:pic>
        <p:nvPicPr>
          <p:cNvPr id="23" name="Image 22" descr="AMORCE-hachur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9592" y="0"/>
            <a:ext cx="8244408" cy="6826250"/>
          </a:xfrm>
          <a:prstGeom prst="rect">
            <a:avLst/>
          </a:prstGeom>
        </p:spPr>
      </p:pic>
      <p:sp>
        <p:nvSpPr>
          <p:cNvPr id="29" name="Rectangle 28">
            <a:extLst>
              <a:ext uri="{FF2B5EF4-FFF2-40B4-BE49-F238E27FC236}">
                <a16:creationId xmlns:a16="http://schemas.microsoft.com/office/drawing/2014/main" id="{656516C3-EA5C-9C41-98A7-257A4133E8B5}"/>
              </a:ext>
            </a:extLst>
          </p:cNvPr>
          <p:cNvSpPr/>
          <p:nvPr userDrawn="1"/>
        </p:nvSpPr>
        <p:spPr>
          <a:xfrm>
            <a:off x="1257996" y="356725"/>
            <a:ext cx="7527600" cy="6112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1303247" y="398314"/>
            <a:ext cx="7530705" cy="769441"/>
          </a:xfrm>
          <a:prstGeom prst="rect">
            <a:avLst/>
          </a:prstGeom>
          <a:noFill/>
        </p:spPr>
        <p:txBody>
          <a:bodyPr wrap="square" rtlCol="0">
            <a:spAutoFit/>
          </a:bodyPr>
          <a:lstStyle/>
          <a:p>
            <a:pPr algn="ctr"/>
            <a:r>
              <a:rPr lang="fr-FR" sz="2400" b="1" i="0" dirty="0">
                <a:solidFill>
                  <a:schemeClr val="tx2"/>
                </a:solidFill>
                <a:latin typeface="Isidora Black" pitchFamily="2" charset="77"/>
              </a:rPr>
              <a:t>PARCOURS ENERGIE : </a:t>
            </a:r>
          </a:p>
          <a:p>
            <a:pPr algn="ctr"/>
            <a:r>
              <a:rPr lang="fr-FR" sz="2000" b="1" i="0" dirty="0">
                <a:solidFill>
                  <a:schemeClr val="tx2"/>
                </a:solidFill>
                <a:latin typeface="Isidora SemiBold" pitchFamily="2" charset="77"/>
              </a:rPr>
              <a:t>l’essentiel de ce qu’il faut savoir pour réussir son mandat</a:t>
            </a:r>
          </a:p>
        </p:txBody>
      </p:sp>
      <p:sp>
        <p:nvSpPr>
          <p:cNvPr id="21" name="object 9">
            <a:extLst>
              <a:ext uri="{FF2B5EF4-FFF2-40B4-BE49-F238E27FC236}">
                <a16:creationId xmlns:a16="http://schemas.microsoft.com/office/drawing/2014/main" id="{5B2BCAD9-AC4F-BE42-818B-9565CA6196B3}"/>
              </a:ext>
            </a:extLst>
          </p:cNvPr>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22" name="object 10">
            <a:extLst>
              <a:ext uri="{FF2B5EF4-FFF2-40B4-BE49-F238E27FC236}">
                <a16:creationId xmlns:a16="http://schemas.microsoft.com/office/drawing/2014/main" id="{E9843AD7-3CA1-2B45-A0F8-C6578DD0B2A1}"/>
              </a:ext>
            </a:extLst>
          </p:cNvPr>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25" name="Image 24">
            <a:extLst>
              <a:ext uri="{FF2B5EF4-FFF2-40B4-BE49-F238E27FC236}">
                <a16:creationId xmlns:a16="http://schemas.microsoft.com/office/drawing/2014/main" id="{91FD56A2-1456-0E4C-9E7B-3043C840A3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27" name="Espace réservé du pied de page 7">
            <a:extLst>
              <a:ext uri="{FF2B5EF4-FFF2-40B4-BE49-F238E27FC236}">
                <a16:creationId xmlns:a16="http://schemas.microsoft.com/office/drawing/2014/main" id="{D629B0A0-0E03-9A4D-87A1-E753109AFA71}"/>
              </a:ext>
            </a:extLst>
          </p:cNvPr>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tx2"/>
                </a:solidFill>
              </a:rPr>
              <a:t>Séminaire pour les nouveaux élus</a:t>
            </a:r>
          </a:p>
          <a:p>
            <a:pPr algn="r"/>
            <a:r>
              <a:rPr lang="fr-FR" sz="1800" b="1" dirty="0">
                <a:solidFill>
                  <a:schemeClr val="tx2"/>
                </a:solidFill>
              </a:rPr>
              <a:t>Parcours ENERGIE  </a:t>
            </a:r>
          </a:p>
        </p:txBody>
      </p:sp>
      <p:sp>
        <p:nvSpPr>
          <p:cNvPr id="3" name="Espace réservé du texte 2">
            <a:extLst>
              <a:ext uri="{FF2B5EF4-FFF2-40B4-BE49-F238E27FC236}">
                <a16:creationId xmlns:a16="http://schemas.microsoft.com/office/drawing/2014/main" id="{1649A240-206D-7644-983B-FB3FC58C54AF}"/>
              </a:ext>
            </a:extLst>
          </p:cNvPr>
          <p:cNvSpPr>
            <a:spLocks noGrp="1"/>
          </p:cNvSpPr>
          <p:nvPr>
            <p:ph type="body" sz="quarter" idx="10"/>
          </p:nvPr>
        </p:nvSpPr>
        <p:spPr>
          <a:xfrm>
            <a:off x="2051265" y="3360686"/>
            <a:ext cx="6248400" cy="2590800"/>
          </a:xfrm>
        </p:spPr>
        <p:txBody>
          <a:bodyPr>
            <a:noAutofit/>
          </a:bodyPr>
          <a:lstStyle>
            <a:lvl1pPr algn="ctr">
              <a:defRPr sz="2400" b="1" i="0">
                <a:solidFill>
                  <a:schemeClr val="bg2"/>
                </a:solidFill>
                <a:latin typeface="Isidora SemiBold" pitchFamily="2" charset="77"/>
              </a:defRPr>
            </a:lvl1pPr>
          </a:lstStyle>
          <a:p>
            <a:r>
              <a:rPr lang="fr-FR" dirty="0"/>
              <a:t>Modifier les styles du texte du masque
Deuxième niveau
Troisième niveau
Quatrième niveau
Cinquième niveau</a:t>
            </a:r>
          </a:p>
        </p:txBody>
      </p:sp>
      <p:grpSp>
        <p:nvGrpSpPr>
          <p:cNvPr id="15" name="Groupe 14">
            <a:extLst>
              <a:ext uri="{FF2B5EF4-FFF2-40B4-BE49-F238E27FC236}">
                <a16:creationId xmlns:a16="http://schemas.microsoft.com/office/drawing/2014/main" id="{D023477C-89E5-8745-BF69-3BEA80AB10C8}"/>
              </a:ext>
            </a:extLst>
          </p:cNvPr>
          <p:cNvGrpSpPr/>
          <p:nvPr userDrawn="1"/>
        </p:nvGrpSpPr>
        <p:grpSpPr>
          <a:xfrm>
            <a:off x="1550492" y="1406426"/>
            <a:ext cx="6895168" cy="966102"/>
            <a:chOff x="1483391" y="5310573"/>
            <a:chExt cx="6895168" cy="966102"/>
          </a:xfrm>
        </p:grpSpPr>
        <p:pic>
          <p:nvPicPr>
            <p:cNvPr id="17" name="Image 16">
              <a:extLst>
                <a:ext uri="{FF2B5EF4-FFF2-40B4-BE49-F238E27FC236}">
                  <a16:creationId xmlns:a16="http://schemas.microsoft.com/office/drawing/2014/main" id="{E162D3C6-B9A4-DB4C-A97C-4DEAE1821F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83391" y="5326275"/>
              <a:ext cx="950400" cy="950400"/>
            </a:xfrm>
            <a:prstGeom prst="rect">
              <a:avLst/>
            </a:prstGeom>
          </p:spPr>
        </p:pic>
        <p:grpSp>
          <p:nvGrpSpPr>
            <p:cNvPr id="18" name="Groupe 17">
              <a:extLst>
                <a:ext uri="{FF2B5EF4-FFF2-40B4-BE49-F238E27FC236}">
                  <a16:creationId xmlns:a16="http://schemas.microsoft.com/office/drawing/2014/main" id="{1594E170-BB70-6144-A9B9-47FDD54F20DA}"/>
                </a:ext>
              </a:extLst>
            </p:cNvPr>
            <p:cNvGrpSpPr/>
            <p:nvPr userDrawn="1"/>
          </p:nvGrpSpPr>
          <p:grpSpPr>
            <a:xfrm>
              <a:off x="2547554" y="5310573"/>
              <a:ext cx="5831005" cy="953595"/>
              <a:chOff x="-3109865" y="6467075"/>
              <a:chExt cx="12467686" cy="1913186"/>
            </a:xfrm>
          </p:grpSpPr>
          <p:pic>
            <p:nvPicPr>
              <p:cNvPr id="19" name="Image 18">
                <a:extLst>
                  <a:ext uri="{FF2B5EF4-FFF2-40B4-BE49-F238E27FC236}">
                    <a16:creationId xmlns:a16="http://schemas.microsoft.com/office/drawing/2014/main" id="{B00FD121-2ACB-1D4A-A938-34401258963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27112" y="6467075"/>
                <a:ext cx="3993732" cy="1911600"/>
              </a:xfrm>
              <a:prstGeom prst="rect">
                <a:avLst/>
              </a:prstGeom>
            </p:spPr>
          </p:pic>
          <p:pic>
            <p:nvPicPr>
              <p:cNvPr id="20" name="Image 19">
                <a:extLst>
                  <a:ext uri="{FF2B5EF4-FFF2-40B4-BE49-F238E27FC236}">
                    <a16:creationId xmlns:a16="http://schemas.microsoft.com/office/drawing/2014/main" id="{9FAB8BE1-4C74-D342-BEE3-A4860498120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449"/>
              <a:stretch/>
            </p:blipFill>
            <p:spPr>
              <a:xfrm>
                <a:off x="5364088" y="6467075"/>
                <a:ext cx="3993733" cy="1913186"/>
              </a:xfrm>
              <a:prstGeom prst="rect">
                <a:avLst/>
              </a:prstGeom>
            </p:spPr>
          </p:pic>
          <p:pic>
            <p:nvPicPr>
              <p:cNvPr id="24" name="Image 23">
                <a:extLst>
                  <a:ext uri="{FF2B5EF4-FFF2-40B4-BE49-F238E27FC236}">
                    <a16:creationId xmlns:a16="http://schemas.microsoft.com/office/drawing/2014/main" id="{D8180B2C-8E3D-8347-858A-22D9A1FB7B5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109865" y="6467075"/>
                <a:ext cx="3993733" cy="1911600"/>
              </a:xfrm>
              <a:prstGeom prst="rect">
                <a:avLst/>
              </a:prstGeom>
            </p:spPr>
          </p:pic>
        </p:grpSp>
      </p:grpSp>
    </p:spTree>
    <p:extLst>
      <p:ext uri="{BB962C8B-B14F-4D97-AF65-F5344CB8AC3E}">
        <p14:creationId xmlns:p14="http://schemas.microsoft.com/office/powerpoint/2010/main" val="399031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UVERTURE-sans photo">
    <p:spTree>
      <p:nvGrpSpPr>
        <p:cNvPr id="1" name=""/>
        <p:cNvGrpSpPr/>
        <p:nvPr/>
      </p:nvGrpSpPr>
      <p:grpSpPr>
        <a:xfrm>
          <a:off x="0" y="0"/>
          <a:ext cx="0" cy="0"/>
          <a:chOff x="0" y="0"/>
          <a:chExt cx="0" cy="0"/>
        </a:xfrm>
      </p:grpSpPr>
      <p:pic>
        <p:nvPicPr>
          <p:cNvPr id="21" name="Google Shape;114;p16" descr="AMORCE-hachure.jpg">
            <a:extLst>
              <a:ext uri="{FF2B5EF4-FFF2-40B4-BE49-F238E27FC236}">
                <a16:creationId xmlns:a16="http://schemas.microsoft.com/office/drawing/2014/main" id="{A41D7F00-13B2-6D4E-B823-4A457BF4D805}"/>
              </a:ext>
            </a:extLst>
          </p:cNvPr>
          <p:cNvPicPr preferRelativeResize="0"/>
          <p:nvPr userDrawn="1"/>
        </p:nvPicPr>
        <p:blipFill rotWithShape="1">
          <a:blip r:embed="rId2">
            <a:alphaModFix/>
          </a:blip>
          <a:srcRect/>
          <a:stretch/>
        </p:blipFill>
        <p:spPr>
          <a:xfrm>
            <a:off x="-108520" y="1679662"/>
            <a:ext cx="9361040" cy="5559412"/>
          </a:xfrm>
          <a:prstGeom prst="rect">
            <a:avLst/>
          </a:prstGeom>
          <a:noFill/>
          <a:ln>
            <a:noFill/>
          </a:ln>
        </p:spPr>
      </p:pic>
      <p:sp>
        <p:nvSpPr>
          <p:cNvPr id="10" name="Rectangle 9">
            <a:extLst>
              <a:ext uri="{FF2B5EF4-FFF2-40B4-BE49-F238E27FC236}">
                <a16:creationId xmlns:a16="http://schemas.microsoft.com/office/drawing/2014/main" id="{876CE621-A58F-DD4F-B948-6780AD8C5393}"/>
              </a:ext>
            </a:extLst>
          </p:cNvPr>
          <p:cNvSpPr/>
          <p:nvPr userDrawn="1"/>
        </p:nvSpPr>
        <p:spPr>
          <a:xfrm>
            <a:off x="0" y="0"/>
            <a:ext cx="5364088" cy="1683381"/>
          </a:xfrm>
          <a:prstGeom prst="rect">
            <a:avLst/>
          </a:prstGeom>
          <a:solidFill>
            <a:schemeClr val="bg2"/>
          </a:solid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pic>
        <p:nvPicPr>
          <p:cNvPr id="5" name="Image 4">
            <a:extLst>
              <a:ext uri="{FF2B5EF4-FFF2-40B4-BE49-F238E27FC236}">
                <a16:creationId xmlns:a16="http://schemas.microsoft.com/office/drawing/2014/main" id="{E8329223-561E-904D-881E-84B83BE36E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64088" y="-3719"/>
            <a:ext cx="3779912" cy="1687100"/>
          </a:xfrm>
          <a:prstGeom prst="rect">
            <a:avLst/>
          </a:prstGeom>
        </p:spPr>
      </p:pic>
      <p:pic>
        <p:nvPicPr>
          <p:cNvPr id="9" name="Image 8">
            <a:extLst>
              <a:ext uri="{FF2B5EF4-FFF2-40B4-BE49-F238E27FC236}">
                <a16:creationId xmlns:a16="http://schemas.microsoft.com/office/drawing/2014/main" id="{BF7F2F7F-9AAD-7749-9505-8650A6AF9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0198" y="386885"/>
            <a:ext cx="3329447" cy="905892"/>
          </a:xfrm>
          <a:prstGeom prst="rect">
            <a:avLst/>
          </a:prstGeom>
        </p:spPr>
      </p:pic>
      <p:sp>
        <p:nvSpPr>
          <p:cNvPr id="11" name="Rectangle 10">
            <a:extLst>
              <a:ext uri="{FF2B5EF4-FFF2-40B4-BE49-F238E27FC236}">
                <a16:creationId xmlns:a16="http://schemas.microsoft.com/office/drawing/2014/main" id="{AEAA0E7C-8A0B-8940-914A-5F3434C5C594}"/>
              </a:ext>
            </a:extLst>
          </p:cNvPr>
          <p:cNvSpPr/>
          <p:nvPr userDrawn="1"/>
        </p:nvSpPr>
        <p:spPr>
          <a:xfrm>
            <a:off x="409953" y="2046275"/>
            <a:ext cx="8424000" cy="4420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2" name="ZoneTexte 11">
            <a:extLst>
              <a:ext uri="{FF2B5EF4-FFF2-40B4-BE49-F238E27FC236}">
                <a16:creationId xmlns:a16="http://schemas.microsoft.com/office/drawing/2014/main" id="{E28DAE79-C970-8645-A2AB-837905208690}"/>
              </a:ext>
            </a:extLst>
          </p:cNvPr>
          <p:cNvSpPr txBox="1"/>
          <p:nvPr userDrawn="1"/>
        </p:nvSpPr>
        <p:spPr>
          <a:xfrm>
            <a:off x="360000" y="2045787"/>
            <a:ext cx="8424000" cy="1077218"/>
          </a:xfrm>
          <a:prstGeom prst="rect">
            <a:avLst/>
          </a:prstGeom>
          <a:noFill/>
        </p:spPr>
        <p:txBody>
          <a:bodyPr wrap="square" rtlCol="0">
            <a:spAutoFit/>
          </a:bodyPr>
          <a:lstStyle/>
          <a:p>
            <a:pPr algn="ctr"/>
            <a:r>
              <a:rPr lang="fr-FR" sz="3200" b="1" i="0" dirty="0">
                <a:solidFill>
                  <a:schemeClr val="tx1"/>
                </a:solidFill>
                <a:latin typeface="Isidora Black" pitchFamily="2" charset="77"/>
              </a:rPr>
              <a:t>Séminaire pour les nouveaux élus</a:t>
            </a:r>
          </a:p>
          <a:p>
            <a:pPr algn="ctr"/>
            <a:r>
              <a:rPr lang="fr-FR" sz="2500" b="0" i="0" dirty="0">
                <a:solidFill>
                  <a:schemeClr val="tx1"/>
                </a:solidFill>
                <a:latin typeface="Isidora Black" pitchFamily="2" charset="77"/>
              </a:rPr>
              <a:t>L’élu, l’eau et la transition écologique </a:t>
            </a:r>
            <a:r>
              <a:rPr lang="fr-FR" sz="3200" b="1" i="0" dirty="0">
                <a:solidFill>
                  <a:schemeClr val="tx1"/>
                </a:solidFill>
                <a:latin typeface="Isidora Black" pitchFamily="2" charset="77"/>
              </a:rPr>
              <a:t> </a:t>
            </a:r>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345765" y="4306633"/>
            <a:ext cx="8424000" cy="892552"/>
          </a:xfrm>
          <a:prstGeom prst="rect">
            <a:avLst/>
          </a:prstGeom>
          <a:noFill/>
        </p:spPr>
        <p:txBody>
          <a:bodyPr wrap="square" rtlCol="0">
            <a:spAutoFit/>
          </a:bodyPr>
          <a:lstStyle/>
          <a:p>
            <a:pPr algn="ctr"/>
            <a:r>
              <a:rPr lang="fr-FR" sz="2800" b="1" i="0" dirty="0">
                <a:solidFill>
                  <a:schemeClr val="tx1"/>
                </a:solidFill>
                <a:latin typeface="Isidora Black" pitchFamily="2" charset="77"/>
              </a:rPr>
              <a:t>PARCOURS EAU : </a:t>
            </a:r>
          </a:p>
          <a:p>
            <a:pPr algn="ctr"/>
            <a:r>
              <a:rPr lang="fr-FR" sz="2400" b="1" i="0" dirty="0">
                <a:solidFill>
                  <a:schemeClr val="tx1"/>
                </a:solidFill>
                <a:latin typeface="Isidora SemiBold" pitchFamily="2" charset="77"/>
              </a:rPr>
              <a:t>l’essentiel de ce qu’il faut savoir pour réussir son mandat</a:t>
            </a:r>
          </a:p>
        </p:txBody>
      </p:sp>
      <p:grpSp>
        <p:nvGrpSpPr>
          <p:cNvPr id="43" name="Groupe 42">
            <a:extLst>
              <a:ext uri="{FF2B5EF4-FFF2-40B4-BE49-F238E27FC236}">
                <a16:creationId xmlns:a16="http://schemas.microsoft.com/office/drawing/2014/main" id="{D8637264-4C56-7544-B6A0-6A510EC7751E}"/>
              </a:ext>
            </a:extLst>
          </p:cNvPr>
          <p:cNvGrpSpPr/>
          <p:nvPr userDrawn="1"/>
        </p:nvGrpSpPr>
        <p:grpSpPr>
          <a:xfrm>
            <a:off x="1619672" y="2964067"/>
            <a:ext cx="5916828" cy="933968"/>
            <a:chOff x="1613586" y="2676634"/>
            <a:chExt cx="5916828" cy="933968"/>
          </a:xfrm>
        </p:grpSpPr>
        <p:pic>
          <p:nvPicPr>
            <p:cNvPr id="24" name="Image 23">
              <a:extLst>
                <a:ext uri="{FF2B5EF4-FFF2-40B4-BE49-F238E27FC236}">
                  <a16:creationId xmlns:a16="http://schemas.microsoft.com/office/drawing/2014/main" id="{A2986A21-FCEC-2740-8ADF-094771B537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3586" y="2676634"/>
              <a:ext cx="933968" cy="933968"/>
            </a:xfrm>
            <a:prstGeom prst="rect">
              <a:avLst/>
            </a:prstGeom>
          </p:spPr>
        </p:pic>
        <p:pic>
          <p:nvPicPr>
            <p:cNvPr id="26" name="Image 25">
              <a:extLst>
                <a:ext uri="{FF2B5EF4-FFF2-40B4-BE49-F238E27FC236}">
                  <a16:creationId xmlns:a16="http://schemas.microsoft.com/office/drawing/2014/main" id="{D6BF1855-F12E-EE4C-B847-A35CDE13E7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03192" y="2676634"/>
              <a:ext cx="937616" cy="933968"/>
            </a:xfrm>
            <a:prstGeom prst="rect">
              <a:avLst/>
            </a:prstGeom>
          </p:spPr>
        </p:pic>
        <p:pic>
          <p:nvPicPr>
            <p:cNvPr id="28" name="Image 27">
              <a:extLst>
                <a:ext uri="{FF2B5EF4-FFF2-40B4-BE49-F238E27FC236}">
                  <a16:creationId xmlns:a16="http://schemas.microsoft.com/office/drawing/2014/main" id="{4A81457E-AC8B-E942-8AA9-81D885FADC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6446" y="2676634"/>
              <a:ext cx="933968" cy="933968"/>
            </a:xfrm>
            <a:prstGeom prst="rect">
              <a:avLst/>
            </a:prstGeom>
          </p:spPr>
        </p:pic>
      </p:grpSp>
      <p:sp>
        <p:nvSpPr>
          <p:cNvPr id="40" name="ZoneTexte 39">
            <a:extLst>
              <a:ext uri="{FF2B5EF4-FFF2-40B4-BE49-F238E27FC236}">
                <a16:creationId xmlns:a16="http://schemas.microsoft.com/office/drawing/2014/main" id="{DD0A332D-387A-9040-AE90-E881C00425B5}"/>
              </a:ext>
            </a:extLst>
          </p:cNvPr>
          <p:cNvSpPr txBox="1"/>
          <p:nvPr userDrawn="1"/>
        </p:nvSpPr>
        <p:spPr>
          <a:xfrm>
            <a:off x="682500" y="3832837"/>
            <a:ext cx="2808312" cy="523220"/>
          </a:xfrm>
          <a:prstGeom prst="rect">
            <a:avLst/>
          </a:prstGeom>
          <a:noFill/>
        </p:spPr>
        <p:txBody>
          <a:bodyPr wrap="square" rtlCol="0">
            <a:spAutoFit/>
          </a:bodyPr>
          <a:lstStyle/>
          <a:p>
            <a:pPr algn="ctr"/>
            <a:r>
              <a:rPr lang="fr-FR" sz="1400" dirty="0">
                <a:solidFill>
                  <a:schemeClr val="bg2"/>
                </a:solidFill>
              </a:rPr>
              <a:t>Pré requis et </a:t>
            </a:r>
          </a:p>
          <a:p>
            <a:pPr algn="ctr"/>
            <a:r>
              <a:rPr lang="fr-FR" sz="1400" dirty="0">
                <a:solidFill>
                  <a:schemeClr val="bg2"/>
                </a:solidFill>
              </a:rPr>
              <a:t>accompagnement</a:t>
            </a:r>
          </a:p>
        </p:txBody>
      </p:sp>
      <p:sp>
        <p:nvSpPr>
          <p:cNvPr id="41" name="ZoneTexte 40">
            <a:extLst>
              <a:ext uri="{FF2B5EF4-FFF2-40B4-BE49-F238E27FC236}">
                <a16:creationId xmlns:a16="http://schemas.microsoft.com/office/drawing/2014/main" id="{BFD943CA-A088-7D49-A8F1-9D90BC353946}"/>
              </a:ext>
            </a:extLst>
          </p:cNvPr>
          <p:cNvSpPr txBox="1"/>
          <p:nvPr userDrawn="1"/>
        </p:nvSpPr>
        <p:spPr>
          <a:xfrm>
            <a:off x="3223883" y="3827949"/>
            <a:ext cx="2808312" cy="523220"/>
          </a:xfrm>
          <a:prstGeom prst="rect">
            <a:avLst/>
          </a:prstGeom>
          <a:noFill/>
        </p:spPr>
        <p:txBody>
          <a:bodyPr wrap="square" rtlCol="0">
            <a:spAutoFit/>
          </a:bodyPr>
          <a:lstStyle/>
          <a:p>
            <a:pPr algn="ctr"/>
            <a:r>
              <a:rPr lang="fr-FR" sz="1400" dirty="0">
                <a:solidFill>
                  <a:schemeClr val="bg2"/>
                </a:solidFill>
              </a:rPr>
              <a:t>Echanges et </a:t>
            </a:r>
          </a:p>
          <a:p>
            <a:pPr algn="ctr"/>
            <a:r>
              <a:rPr lang="fr-FR" sz="1400" dirty="0">
                <a:solidFill>
                  <a:schemeClr val="bg2"/>
                </a:solidFill>
              </a:rPr>
              <a:t>sensibilisation </a:t>
            </a:r>
          </a:p>
        </p:txBody>
      </p:sp>
      <p:sp>
        <p:nvSpPr>
          <p:cNvPr id="42" name="ZoneTexte 41">
            <a:extLst>
              <a:ext uri="{FF2B5EF4-FFF2-40B4-BE49-F238E27FC236}">
                <a16:creationId xmlns:a16="http://schemas.microsoft.com/office/drawing/2014/main" id="{D6DFB27B-9FFE-D34B-AF35-3F82ED6F4160}"/>
              </a:ext>
            </a:extLst>
          </p:cNvPr>
          <p:cNvSpPr txBox="1"/>
          <p:nvPr userDrawn="1"/>
        </p:nvSpPr>
        <p:spPr>
          <a:xfrm>
            <a:off x="5665360" y="3832837"/>
            <a:ext cx="2808312" cy="523220"/>
          </a:xfrm>
          <a:prstGeom prst="rect">
            <a:avLst/>
          </a:prstGeom>
          <a:noFill/>
        </p:spPr>
        <p:txBody>
          <a:bodyPr wrap="square" rtlCol="0">
            <a:spAutoFit/>
          </a:bodyPr>
          <a:lstStyle/>
          <a:p>
            <a:pPr algn="ctr"/>
            <a:r>
              <a:rPr lang="fr-FR" sz="1400" dirty="0">
                <a:solidFill>
                  <a:schemeClr val="bg2"/>
                </a:solidFill>
              </a:rPr>
              <a:t>Guides et supports pédagogiques</a:t>
            </a:r>
          </a:p>
        </p:txBody>
      </p:sp>
      <p:grpSp>
        <p:nvGrpSpPr>
          <p:cNvPr id="17" name="Groupe 16">
            <a:extLst>
              <a:ext uri="{FF2B5EF4-FFF2-40B4-BE49-F238E27FC236}">
                <a16:creationId xmlns:a16="http://schemas.microsoft.com/office/drawing/2014/main" id="{E84EB365-9273-2E4E-9476-C20290F35CD7}"/>
              </a:ext>
            </a:extLst>
          </p:cNvPr>
          <p:cNvGrpSpPr/>
          <p:nvPr userDrawn="1"/>
        </p:nvGrpSpPr>
        <p:grpSpPr>
          <a:xfrm>
            <a:off x="994842" y="5373214"/>
            <a:ext cx="7225751" cy="974524"/>
            <a:chOff x="-4347595" y="5310399"/>
            <a:chExt cx="13506528" cy="1821600"/>
          </a:xfrm>
        </p:grpSpPr>
        <p:pic>
          <p:nvPicPr>
            <p:cNvPr id="4" name="Image 3">
              <a:extLst>
                <a:ext uri="{FF2B5EF4-FFF2-40B4-BE49-F238E27FC236}">
                  <a16:creationId xmlns:a16="http://schemas.microsoft.com/office/drawing/2014/main" id="{49D3F862-FF4E-E043-874A-635665F56A7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347595" y="5310399"/>
              <a:ext cx="1821600" cy="1821600"/>
            </a:xfrm>
            <a:prstGeom prst="rect">
              <a:avLst/>
            </a:prstGeom>
          </p:spPr>
        </p:pic>
        <p:pic>
          <p:nvPicPr>
            <p:cNvPr id="7" name="Image 6">
              <a:extLst>
                <a:ext uri="{FF2B5EF4-FFF2-40B4-BE49-F238E27FC236}">
                  <a16:creationId xmlns:a16="http://schemas.microsoft.com/office/drawing/2014/main" id="{C4862494-ED9F-3F46-9E11-67BDA203811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5465694" y="5310399"/>
              <a:ext cx="3693239" cy="1821600"/>
            </a:xfrm>
            <a:prstGeom prst="rect">
              <a:avLst/>
            </a:prstGeom>
          </p:spPr>
        </p:pic>
        <p:pic>
          <p:nvPicPr>
            <p:cNvPr id="13" name="Image 12">
              <a:extLst>
                <a:ext uri="{FF2B5EF4-FFF2-40B4-BE49-F238E27FC236}">
                  <a16:creationId xmlns:a16="http://schemas.microsoft.com/office/drawing/2014/main" id="{21395A34-D632-5B49-A0B9-85B8E6CA4FAF}"/>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r="-335"/>
            <a:stretch/>
          </p:blipFill>
          <p:spPr>
            <a:xfrm>
              <a:off x="1570718" y="5310574"/>
              <a:ext cx="3693239" cy="1821425"/>
            </a:xfrm>
            <a:prstGeom prst="rect">
              <a:avLst/>
            </a:prstGeom>
          </p:spPr>
        </p:pic>
        <p:pic>
          <p:nvPicPr>
            <p:cNvPr id="15" name="Image 14">
              <a:extLst>
                <a:ext uri="{FF2B5EF4-FFF2-40B4-BE49-F238E27FC236}">
                  <a16:creationId xmlns:a16="http://schemas.microsoft.com/office/drawing/2014/main" id="{DF3F986A-FBBB-854D-A653-11A4F42E5868}"/>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24258" y="5310574"/>
              <a:ext cx="3693239" cy="1821425"/>
            </a:xfrm>
            <a:prstGeom prst="rect">
              <a:avLst/>
            </a:prstGeom>
          </p:spPr>
        </p:pic>
      </p:grpSp>
    </p:spTree>
    <p:extLst>
      <p:ext uri="{BB962C8B-B14F-4D97-AF65-F5344CB8AC3E}">
        <p14:creationId xmlns:p14="http://schemas.microsoft.com/office/powerpoint/2010/main" val="125564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UVERTURE-sans photo">
    <p:spTree>
      <p:nvGrpSpPr>
        <p:cNvPr id="1" name=""/>
        <p:cNvGrpSpPr/>
        <p:nvPr/>
      </p:nvGrpSpPr>
      <p:grpSpPr>
        <a:xfrm>
          <a:off x="0" y="0"/>
          <a:ext cx="0" cy="0"/>
          <a:chOff x="0" y="0"/>
          <a:chExt cx="0" cy="0"/>
        </a:xfrm>
      </p:grpSpPr>
      <p:pic>
        <p:nvPicPr>
          <p:cNvPr id="15" name="Google Shape;114;p16" descr="AMORCE-hachure.jpg">
            <a:extLst>
              <a:ext uri="{FF2B5EF4-FFF2-40B4-BE49-F238E27FC236}">
                <a16:creationId xmlns:a16="http://schemas.microsoft.com/office/drawing/2014/main" id="{C14F1AC8-16B6-CC4B-ADAA-B19190DED793}"/>
              </a:ext>
            </a:extLst>
          </p:cNvPr>
          <p:cNvPicPr preferRelativeResize="0"/>
          <p:nvPr userDrawn="1"/>
        </p:nvPicPr>
        <p:blipFill rotWithShape="1">
          <a:blip r:embed="rId2">
            <a:alphaModFix/>
          </a:blip>
          <a:srcRect/>
          <a:stretch/>
        </p:blipFill>
        <p:spPr>
          <a:xfrm>
            <a:off x="899592" y="0"/>
            <a:ext cx="8244408" cy="6826250"/>
          </a:xfrm>
          <a:prstGeom prst="rect">
            <a:avLst/>
          </a:prstGeom>
          <a:noFill/>
          <a:ln>
            <a:noFill/>
          </a:ln>
        </p:spPr>
      </p:pic>
      <p:sp>
        <p:nvSpPr>
          <p:cNvPr id="29" name="Rectangle 28">
            <a:extLst>
              <a:ext uri="{FF2B5EF4-FFF2-40B4-BE49-F238E27FC236}">
                <a16:creationId xmlns:a16="http://schemas.microsoft.com/office/drawing/2014/main" id="{656516C3-EA5C-9C41-98A7-257A4133E8B5}"/>
              </a:ext>
            </a:extLst>
          </p:cNvPr>
          <p:cNvSpPr/>
          <p:nvPr userDrawn="1"/>
        </p:nvSpPr>
        <p:spPr>
          <a:xfrm>
            <a:off x="1257996" y="356725"/>
            <a:ext cx="7527600" cy="61128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16" name="ZoneTexte 15">
            <a:extLst>
              <a:ext uri="{FF2B5EF4-FFF2-40B4-BE49-F238E27FC236}">
                <a16:creationId xmlns:a16="http://schemas.microsoft.com/office/drawing/2014/main" id="{19AE6FA9-31A8-AC4A-B55B-65879490AB0C}"/>
              </a:ext>
            </a:extLst>
          </p:cNvPr>
          <p:cNvSpPr txBox="1"/>
          <p:nvPr userDrawn="1"/>
        </p:nvSpPr>
        <p:spPr>
          <a:xfrm>
            <a:off x="1303247" y="398314"/>
            <a:ext cx="7530705" cy="769441"/>
          </a:xfrm>
          <a:prstGeom prst="rect">
            <a:avLst/>
          </a:prstGeom>
          <a:noFill/>
        </p:spPr>
        <p:txBody>
          <a:bodyPr wrap="square" rtlCol="0">
            <a:spAutoFit/>
          </a:bodyPr>
          <a:lstStyle/>
          <a:p>
            <a:pPr algn="ctr"/>
            <a:r>
              <a:rPr lang="fr-FR" sz="2400" b="1" i="0" dirty="0">
                <a:solidFill>
                  <a:schemeClr val="tx1"/>
                </a:solidFill>
                <a:latin typeface="Isidora Black" pitchFamily="2" charset="77"/>
              </a:rPr>
              <a:t>PARCOURS EAU : </a:t>
            </a:r>
          </a:p>
          <a:p>
            <a:pPr algn="ctr"/>
            <a:r>
              <a:rPr lang="fr-FR" sz="2000" b="1" i="0" dirty="0">
                <a:solidFill>
                  <a:schemeClr val="tx1"/>
                </a:solidFill>
                <a:latin typeface="Isidora SemiBold" pitchFamily="2" charset="77"/>
              </a:rPr>
              <a:t>l’essentiel de ce qu’il faut savoir pour réussir son mandat</a:t>
            </a:r>
          </a:p>
        </p:txBody>
      </p:sp>
      <p:sp>
        <p:nvSpPr>
          <p:cNvPr id="21" name="object 9">
            <a:extLst>
              <a:ext uri="{FF2B5EF4-FFF2-40B4-BE49-F238E27FC236}">
                <a16:creationId xmlns:a16="http://schemas.microsoft.com/office/drawing/2014/main" id="{5B2BCAD9-AC4F-BE42-818B-9565CA6196B3}"/>
              </a:ext>
            </a:extLst>
          </p:cNvPr>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22" name="object 10">
            <a:extLst>
              <a:ext uri="{FF2B5EF4-FFF2-40B4-BE49-F238E27FC236}">
                <a16:creationId xmlns:a16="http://schemas.microsoft.com/office/drawing/2014/main" id="{E9843AD7-3CA1-2B45-A0F8-C6578DD0B2A1}"/>
              </a:ext>
            </a:extLst>
          </p:cNvPr>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25" name="Image 24">
            <a:extLst>
              <a:ext uri="{FF2B5EF4-FFF2-40B4-BE49-F238E27FC236}">
                <a16:creationId xmlns:a16="http://schemas.microsoft.com/office/drawing/2014/main" id="{91FD56A2-1456-0E4C-9E7B-3043C840A3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27" name="Espace réservé du pied de page 7">
            <a:extLst>
              <a:ext uri="{FF2B5EF4-FFF2-40B4-BE49-F238E27FC236}">
                <a16:creationId xmlns:a16="http://schemas.microsoft.com/office/drawing/2014/main" id="{D629B0A0-0E03-9A4D-87A1-E753109AFA71}"/>
              </a:ext>
            </a:extLst>
          </p:cNvPr>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tx1"/>
                </a:solidFill>
              </a:rPr>
              <a:t>Séminaire pour les nouveaux élus</a:t>
            </a:r>
          </a:p>
          <a:p>
            <a:pPr algn="r"/>
            <a:r>
              <a:rPr lang="fr-FR" sz="1800" b="1" dirty="0">
                <a:solidFill>
                  <a:schemeClr val="tx1"/>
                </a:solidFill>
              </a:rPr>
              <a:t>Parcours EAU  </a:t>
            </a:r>
          </a:p>
        </p:txBody>
      </p:sp>
      <p:sp>
        <p:nvSpPr>
          <p:cNvPr id="3" name="Espace réservé du texte 2">
            <a:extLst>
              <a:ext uri="{FF2B5EF4-FFF2-40B4-BE49-F238E27FC236}">
                <a16:creationId xmlns:a16="http://schemas.microsoft.com/office/drawing/2014/main" id="{1649A240-206D-7644-983B-FB3FC58C54AF}"/>
              </a:ext>
            </a:extLst>
          </p:cNvPr>
          <p:cNvSpPr>
            <a:spLocks noGrp="1"/>
          </p:cNvSpPr>
          <p:nvPr>
            <p:ph type="body" sz="quarter" idx="10"/>
          </p:nvPr>
        </p:nvSpPr>
        <p:spPr>
          <a:xfrm>
            <a:off x="2051265" y="3360686"/>
            <a:ext cx="6248400" cy="2590800"/>
          </a:xfrm>
        </p:spPr>
        <p:txBody>
          <a:bodyPr>
            <a:noAutofit/>
          </a:bodyPr>
          <a:lstStyle>
            <a:lvl1pPr algn="ctr">
              <a:defRPr sz="2400" b="1" i="0">
                <a:solidFill>
                  <a:schemeClr val="bg2"/>
                </a:solidFill>
                <a:latin typeface="Isidora SemiBold" pitchFamily="2" charset="77"/>
              </a:defRPr>
            </a:lvl1pPr>
          </a:lstStyle>
          <a:p>
            <a:r>
              <a:rPr lang="fr-FR" dirty="0"/>
              <a:t>Modifier les styles du texte du masque
Deuxième niveau
Troisième niveau
Quatrième niveau
Cinquième niveau</a:t>
            </a:r>
          </a:p>
        </p:txBody>
      </p:sp>
      <p:grpSp>
        <p:nvGrpSpPr>
          <p:cNvPr id="26" name="Groupe 25">
            <a:extLst>
              <a:ext uri="{FF2B5EF4-FFF2-40B4-BE49-F238E27FC236}">
                <a16:creationId xmlns:a16="http://schemas.microsoft.com/office/drawing/2014/main" id="{AA4576E3-DDC8-3F44-9E87-7503DA4E4C99}"/>
              </a:ext>
            </a:extLst>
          </p:cNvPr>
          <p:cNvGrpSpPr/>
          <p:nvPr userDrawn="1"/>
        </p:nvGrpSpPr>
        <p:grpSpPr>
          <a:xfrm>
            <a:off x="1408921" y="1406426"/>
            <a:ext cx="7225751" cy="974524"/>
            <a:chOff x="-4347595" y="5310399"/>
            <a:chExt cx="13506528" cy="1821600"/>
          </a:xfrm>
        </p:grpSpPr>
        <p:pic>
          <p:nvPicPr>
            <p:cNvPr id="28" name="Image 27">
              <a:extLst>
                <a:ext uri="{FF2B5EF4-FFF2-40B4-BE49-F238E27FC236}">
                  <a16:creationId xmlns:a16="http://schemas.microsoft.com/office/drawing/2014/main" id="{72A45067-E54F-A941-852C-7435057723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47595" y="5310399"/>
              <a:ext cx="1821600" cy="1821600"/>
            </a:xfrm>
            <a:prstGeom prst="rect">
              <a:avLst/>
            </a:prstGeom>
          </p:spPr>
        </p:pic>
        <p:pic>
          <p:nvPicPr>
            <p:cNvPr id="30" name="Image 29">
              <a:extLst>
                <a:ext uri="{FF2B5EF4-FFF2-40B4-BE49-F238E27FC236}">
                  <a16:creationId xmlns:a16="http://schemas.microsoft.com/office/drawing/2014/main" id="{F38F9DC9-59D6-4242-A97F-60FF28A07C0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65694" y="5310399"/>
              <a:ext cx="3693239" cy="1821600"/>
            </a:xfrm>
            <a:prstGeom prst="rect">
              <a:avLst/>
            </a:prstGeom>
          </p:spPr>
        </p:pic>
        <p:pic>
          <p:nvPicPr>
            <p:cNvPr id="31" name="Image 30">
              <a:extLst>
                <a:ext uri="{FF2B5EF4-FFF2-40B4-BE49-F238E27FC236}">
                  <a16:creationId xmlns:a16="http://schemas.microsoft.com/office/drawing/2014/main" id="{7B46F4DF-C695-0F46-8C00-E46CA65318C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335"/>
            <a:stretch/>
          </p:blipFill>
          <p:spPr>
            <a:xfrm>
              <a:off x="1570718" y="5310574"/>
              <a:ext cx="3693239" cy="1821425"/>
            </a:xfrm>
            <a:prstGeom prst="rect">
              <a:avLst/>
            </a:prstGeom>
          </p:spPr>
        </p:pic>
        <p:pic>
          <p:nvPicPr>
            <p:cNvPr id="32" name="Image 31">
              <a:extLst>
                <a:ext uri="{FF2B5EF4-FFF2-40B4-BE49-F238E27FC236}">
                  <a16:creationId xmlns:a16="http://schemas.microsoft.com/office/drawing/2014/main" id="{306DAB50-018E-0D4D-849E-CE1582A2469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324258" y="5310574"/>
              <a:ext cx="3693239" cy="1821425"/>
            </a:xfrm>
            <a:prstGeom prst="rect">
              <a:avLst/>
            </a:prstGeom>
          </p:spPr>
        </p:pic>
      </p:grpSp>
    </p:spTree>
    <p:extLst>
      <p:ext uri="{BB962C8B-B14F-4D97-AF65-F5344CB8AC3E}">
        <p14:creationId xmlns:p14="http://schemas.microsoft.com/office/powerpoint/2010/main" val="142789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_OUVERTURE-avec photo">
    <p:spTree>
      <p:nvGrpSpPr>
        <p:cNvPr id="1" name=""/>
        <p:cNvGrpSpPr/>
        <p:nvPr/>
      </p:nvGrpSpPr>
      <p:grpSpPr>
        <a:xfrm>
          <a:off x="0" y="0"/>
          <a:ext cx="0" cy="0"/>
          <a:chOff x="0" y="0"/>
          <a:chExt cx="0" cy="0"/>
        </a:xfrm>
      </p:grpSpPr>
      <p:pic>
        <p:nvPicPr>
          <p:cNvPr id="11" name="Image 10" descr="AMORCE-hachure.jpg">
            <a:extLst>
              <a:ext uri="{FF2B5EF4-FFF2-40B4-BE49-F238E27FC236}">
                <a16:creationId xmlns:a16="http://schemas.microsoft.com/office/drawing/2014/main" id="{152DFEF1-1186-E74D-A86E-878DC0F1DA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9592" y="0"/>
            <a:ext cx="8244408" cy="6826250"/>
          </a:xfrm>
          <a:prstGeom prst="rect">
            <a:avLst/>
          </a:prstGeom>
        </p:spPr>
      </p:pic>
      <p:sp>
        <p:nvSpPr>
          <p:cNvPr id="15" name="object 9"/>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8" name="object 10"/>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10" name="Image 9">
            <a:extLst>
              <a:ext uri="{FF2B5EF4-FFF2-40B4-BE49-F238E27FC236}">
                <a16:creationId xmlns:a16="http://schemas.microsoft.com/office/drawing/2014/main" id="{EA87177E-74F3-1C40-947B-050B0A8F5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12" name="Rectangle 11">
            <a:extLst>
              <a:ext uri="{FF2B5EF4-FFF2-40B4-BE49-F238E27FC236}">
                <a16:creationId xmlns:a16="http://schemas.microsoft.com/office/drawing/2014/main" id="{78B2302A-330E-4F4C-8BB5-23B8725BA064}"/>
              </a:ext>
            </a:extLst>
          </p:cNvPr>
          <p:cNvSpPr/>
          <p:nvPr userDrawn="1"/>
        </p:nvSpPr>
        <p:spPr>
          <a:xfrm>
            <a:off x="1077996" y="173164"/>
            <a:ext cx="7887600" cy="64692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grpSp>
        <p:nvGrpSpPr>
          <p:cNvPr id="2" name="Groupe 1">
            <a:extLst>
              <a:ext uri="{FF2B5EF4-FFF2-40B4-BE49-F238E27FC236}">
                <a16:creationId xmlns:a16="http://schemas.microsoft.com/office/drawing/2014/main" id="{61A23D32-904C-9B44-A1CA-6643E6F15CDB}"/>
              </a:ext>
            </a:extLst>
          </p:cNvPr>
          <p:cNvGrpSpPr/>
          <p:nvPr userDrawn="1"/>
        </p:nvGrpSpPr>
        <p:grpSpPr>
          <a:xfrm>
            <a:off x="79979" y="3315778"/>
            <a:ext cx="739634" cy="2322131"/>
            <a:chOff x="76905" y="3152096"/>
            <a:chExt cx="739634" cy="2322131"/>
          </a:xfrm>
        </p:grpSpPr>
        <p:pic>
          <p:nvPicPr>
            <p:cNvPr id="14" name="Image 13">
              <a:extLst>
                <a:ext uri="{FF2B5EF4-FFF2-40B4-BE49-F238E27FC236}">
                  <a16:creationId xmlns:a16="http://schemas.microsoft.com/office/drawing/2014/main" id="{09059EAD-6808-ED4F-B292-7C620A9A19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053" y="3838662"/>
              <a:ext cx="733486" cy="467515"/>
            </a:xfrm>
            <a:prstGeom prst="rect">
              <a:avLst/>
            </a:prstGeom>
          </p:spPr>
        </p:pic>
        <p:pic>
          <p:nvPicPr>
            <p:cNvPr id="17" name="Image 16">
              <a:extLst>
                <a:ext uri="{FF2B5EF4-FFF2-40B4-BE49-F238E27FC236}">
                  <a16:creationId xmlns:a16="http://schemas.microsoft.com/office/drawing/2014/main" id="{55A81435-6C07-4A4B-899B-8BEF1D9BE13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6905" y="4425182"/>
              <a:ext cx="733486" cy="469000"/>
            </a:xfrm>
            <a:prstGeom prst="rect">
              <a:avLst/>
            </a:prstGeom>
          </p:spPr>
        </p:pic>
        <p:pic>
          <p:nvPicPr>
            <p:cNvPr id="18" name="Image 17">
              <a:extLst>
                <a:ext uri="{FF2B5EF4-FFF2-40B4-BE49-F238E27FC236}">
                  <a16:creationId xmlns:a16="http://schemas.microsoft.com/office/drawing/2014/main" id="{951C5228-82D1-9C47-B798-B2562F6AD8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05" y="5007178"/>
              <a:ext cx="733486" cy="467049"/>
            </a:xfrm>
            <a:prstGeom prst="rect">
              <a:avLst/>
            </a:prstGeom>
          </p:spPr>
        </p:pic>
        <p:pic>
          <p:nvPicPr>
            <p:cNvPr id="19" name="Image 18">
              <a:extLst>
                <a:ext uri="{FF2B5EF4-FFF2-40B4-BE49-F238E27FC236}">
                  <a16:creationId xmlns:a16="http://schemas.microsoft.com/office/drawing/2014/main" id="{76124D9B-5AC9-5F49-9C2D-0A8E824B13C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0541" y="3152096"/>
              <a:ext cx="580045" cy="580045"/>
            </a:xfrm>
            <a:prstGeom prst="rect">
              <a:avLst/>
            </a:prstGeom>
            <a:ln>
              <a:noFill/>
            </a:ln>
          </p:spPr>
        </p:pic>
      </p:grpSp>
      <p:sp>
        <p:nvSpPr>
          <p:cNvPr id="20" name="Espace réservé du pied de page 7"/>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bg1"/>
                </a:solidFill>
              </a:rPr>
              <a:t>Séminaire pour les nouveaux élus</a:t>
            </a:r>
          </a:p>
          <a:p>
            <a:pPr algn="r"/>
            <a:r>
              <a:rPr lang="fr-FR" sz="1800" b="1" dirty="0">
                <a:solidFill>
                  <a:schemeClr val="bg1"/>
                </a:solidFill>
              </a:rPr>
              <a:t>Parcours DECHETS  </a:t>
            </a:r>
          </a:p>
        </p:txBody>
      </p:sp>
    </p:spTree>
    <p:extLst>
      <p:ext uri="{BB962C8B-B14F-4D97-AF65-F5344CB8AC3E}">
        <p14:creationId xmlns:p14="http://schemas.microsoft.com/office/powerpoint/2010/main" val="56883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E_OUVERTURE-avec photo">
    <p:spTree>
      <p:nvGrpSpPr>
        <p:cNvPr id="1" name=""/>
        <p:cNvGrpSpPr/>
        <p:nvPr/>
      </p:nvGrpSpPr>
      <p:grpSpPr>
        <a:xfrm>
          <a:off x="0" y="0"/>
          <a:ext cx="0" cy="0"/>
          <a:chOff x="0" y="0"/>
          <a:chExt cx="0" cy="0"/>
        </a:xfrm>
      </p:grpSpPr>
      <p:pic>
        <p:nvPicPr>
          <p:cNvPr id="11" name="Image 10" descr="AMORCE-hachure.jpg">
            <a:extLst>
              <a:ext uri="{FF2B5EF4-FFF2-40B4-BE49-F238E27FC236}">
                <a16:creationId xmlns:a16="http://schemas.microsoft.com/office/drawing/2014/main" id="{152DFEF1-1186-E74D-A86E-878DC0F1DA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9592" y="0"/>
            <a:ext cx="8244408" cy="6826250"/>
          </a:xfrm>
          <a:prstGeom prst="rect">
            <a:avLst/>
          </a:prstGeom>
        </p:spPr>
      </p:pic>
      <p:sp>
        <p:nvSpPr>
          <p:cNvPr id="15" name="object 9"/>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8" name="object 10"/>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10" name="Image 9">
            <a:extLst>
              <a:ext uri="{FF2B5EF4-FFF2-40B4-BE49-F238E27FC236}">
                <a16:creationId xmlns:a16="http://schemas.microsoft.com/office/drawing/2014/main" id="{EA87177E-74F3-1C40-947B-050B0A8F5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12" name="Rectangle 11">
            <a:extLst>
              <a:ext uri="{FF2B5EF4-FFF2-40B4-BE49-F238E27FC236}">
                <a16:creationId xmlns:a16="http://schemas.microsoft.com/office/drawing/2014/main" id="{78B2302A-330E-4F4C-8BB5-23B8725BA064}"/>
              </a:ext>
            </a:extLst>
          </p:cNvPr>
          <p:cNvSpPr/>
          <p:nvPr userDrawn="1"/>
        </p:nvSpPr>
        <p:spPr>
          <a:xfrm>
            <a:off x="1077996" y="173164"/>
            <a:ext cx="7887600" cy="6469200"/>
          </a:xfrm>
          <a:prstGeom prst="rect">
            <a:avLst/>
          </a:prstGeom>
          <a:solidFill>
            <a:srgbClr val="FFFFFF"/>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20" name="Espace réservé du pied de page 7"/>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tx2"/>
                </a:solidFill>
              </a:rPr>
              <a:t>Séminaire pour les nouveaux élus</a:t>
            </a:r>
          </a:p>
          <a:p>
            <a:pPr algn="r"/>
            <a:r>
              <a:rPr lang="fr-FR" sz="1800" b="1" dirty="0">
                <a:solidFill>
                  <a:schemeClr val="tx2"/>
                </a:solidFill>
              </a:rPr>
              <a:t>Parcours ENERGIE  </a:t>
            </a:r>
          </a:p>
        </p:txBody>
      </p:sp>
      <p:grpSp>
        <p:nvGrpSpPr>
          <p:cNvPr id="6" name="Groupe 5">
            <a:extLst>
              <a:ext uri="{FF2B5EF4-FFF2-40B4-BE49-F238E27FC236}">
                <a16:creationId xmlns:a16="http://schemas.microsoft.com/office/drawing/2014/main" id="{684FC1B8-EB57-054A-94A4-97CCA3AC92E5}"/>
              </a:ext>
            </a:extLst>
          </p:cNvPr>
          <p:cNvGrpSpPr/>
          <p:nvPr userDrawn="1"/>
        </p:nvGrpSpPr>
        <p:grpSpPr>
          <a:xfrm>
            <a:off x="96777" y="3222224"/>
            <a:ext cx="702222" cy="2011356"/>
            <a:chOff x="96777" y="3231188"/>
            <a:chExt cx="702222" cy="2011356"/>
          </a:xfrm>
        </p:grpSpPr>
        <p:pic>
          <p:nvPicPr>
            <p:cNvPr id="22" name="Image 21">
              <a:extLst>
                <a:ext uri="{FF2B5EF4-FFF2-40B4-BE49-F238E27FC236}">
                  <a16:creationId xmlns:a16="http://schemas.microsoft.com/office/drawing/2014/main" id="{B2FB25A5-478A-9049-91CD-153F67E00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6777" y="4388261"/>
              <a:ext cx="702222" cy="375623"/>
            </a:xfrm>
            <a:prstGeom prst="rect">
              <a:avLst/>
            </a:prstGeom>
          </p:spPr>
        </p:pic>
        <p:pic>
          <p:nvPicPr>
            <p:cNvPr id="23" name="Image 22">
              <a:extLst>
                <a:ext uri="{FF2B5EF4-FFF2-40B4-BE49-F238E27FC236}">
                  <a16:creationId xmlns:a16="http://schemas.microsoft.com/office/drawing/2014/main" id="{AA1547C6-9BB5-3340-8013-45D1C721A2B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449"/>
            <a:stretch/>
          </p:blipFill>
          <p:spPr>
            <a:xfrm>
              <a:off x="96777" y="4866609"/>
              <a:ext cx="702222" cy="375935"/>
            </a:xfrm>
            <a:prstGeom prst="rect">
              <a:avLst/>
            </a:prstGeom>
          </p:spPr>
        </p:pic>
        <p:pic>
          <p:nvPicPr>
            <p:cNvPr id="24" name="Image 23">
              <a:extLst>
                <a:ext uri="{FF2B5EF4-FFF2-40B4-BE49-F238E27FC236}">
                  <a16:creationId xmlns:a16="http://schemas.microsoft.com/office/drawing/2014/main" id="{1C548536-0117-9047-B8F9-FC8523CA4C7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6777" y="3909913"/>
              <a:ext cx="702222" cy="375623"/>
            </a:xfrm>
            <a:prstGeom prst="rect">
              <a:avLst/>
            </a:prstGeom>
          </p:spPr>
        </p:pic>
        <p:pic>
          <p:nvPicPr>
            <p:cNvPr id="5" name="Image 4">
              <a:extLst>
                <a:ext uri="{FF2B5EF4-FFF2-40B4-BE49-F238E27FC236}">
                  <a16:creationId xmlns:a16="http://schemas.microsoft.com/office/drawing/2014/main" id="{66B3A596-9740-A945-A3E4-BFA3621F9A6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1796" y="3231188"/>
              <a:ext cx="576000" cy="576000"/>
            </a:xfrm>
            <a:prstGeom prst="rect">
              <a:avLst/>
            </a:prstGeom>
          </p:spPr>
        </p:pic>
      </p:grpSp>
    </p:spTree>
    <p:extLst>
      <p:ext uri="{BB962C8B-B14F-4D97-AF65-F5344CB8AC3E}">
        <p14:creationId xmlns:p14="http://schemas.microsoft.com/office/powerpoint/2010/main" val="21754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SE_OUVERTURE-avec photo">
    <p:spTree>
      <p:nvGrpSpPr>
        <p:cNvPr id="1" name=""/>
        <p:cNvGrpSpPr/>
        <p:nvPr/>
      </p:nvGrpSpPr>
      <p:grpSpPr>
        <a:xfrm>
          <a:off x="0" y="0"/>
          <a:ext cx="0" cy="0"/>
          <a:chOff x="0" y="0"/>
          <a:chExt cx="0" cy="0"/>
        </a:xfrm>
      </p:grpSpPr>
      <p:sp>
        <p:nvSpPr>
          <p:cNvPr id="15" name="object 9"/>
          <p:cNvSpPr/>
          <p:nvPr userDrawn="1"/>
        </p:nvSpPr>
        <p:spPr>
          <a:xfrm>
            <a:off x="899592" y="0"/>
            <a:ext cx="0" cy="684022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8" name="object 10"/>
          <p:cNvSpPr txBox="1">
            <a:spLocks/>
          </p:cNvSpPr>
          <p:nvPr userDrawn="1"/>
        </p:nvSpPr>
        <p:spPr>
          <a:xfrm>
            <a:off x="35496" y="6549711"/>
            <a:ext cx="687678" cy="185307"/>
          </a:xfrm>
          <a:prstGeom prst="rect">
            <a:avLst/>
          </a:prstGeom>
        </p:spPr>
        <p:txBody>
          <a:bodyPr vert="horz" wrap="square" lIns="0" tIns="635" rIns="0" bIns="0" rtlCol="0" anchor="ctr">
            <a:spAutoFit/>
          </a:bodyP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400" algn="ctr">
              <a:spcBef>
                <a:spcPts val="5"/>
              </a:spcBef>
            </a:pPr>
            <a:fld id="{81D60167-4931-47E6-BA6A-407CBD079E47}" type="slidenum">
              <a:rPr lang="uk-UA" smtClean="0">
                <a:solidFill>
                  <a:schemeClr val="bg2">
                    <a:lumMod val="50000"/>
                  </a:schemeClr>
                </a:solidFill>
              </a:rPr>
              <a:pPr marL="25400" algn="ctr">
                <a:spcBef>
                  <a:spcPts val="5"/>
                </a:spcBef>
              </a:pPr>
              <a:t>‹N°›</a:t>
            </a:fld>
            <a:endParaRPr lang="uk-UA" dirty="0">
              <a:solidFill>
                <a:schemeClr val="bg2">
                  <a:lumMod val="50000"/>
                </a:schemeClr>
              </a:solidFill>
            </a:endParaRPr>
          </a:p>
        </p:txBody>
      </p:sp>
      <p:pic>
        <p:nvPicPr>
          <p:cNvPr id="10" name="Image 9">
            <a:extLst>
              <a:ext uri="{FF2B5EF4-FFF2-40B4-BE49-F238E27FC236}">
                <a16:creationId xmlns:a16="http://schemas.microsoft.com/office/drawing/2014/main" id="{EA87177E-74F3-1C40-947B-050B0A8F5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77" y="5951686"/>
            <a:ext cx="530058" cy="495300"/>
          </a:xfrm>
          <a:prstGeom prst="rect">
            <a:avLst/>
          </a:prstGeom>
        </p:spPr>
      </p:pic>
      <p:sp>
        <p:nvSpPr>
          <p:cNvPr id="20" name="Espace réservé du pied de page 7"/>
          <p:cNvSpPr txBox="1">
            <a:spLocks/>
          </p:cNvSpPr>
          <p:nvPr userDrawn="1"/>
        </p:nvSpPr>
        <p:spPr>
          <a:xfrm rot="16200000">
            <a:off x="-2538536" y="2695081"/>
            <a:ext cx="5976664" cy="899592"/>
          </a:xfrm>
          <a:prstGeom prst="rect">
            <a:avLst/>
          </a:prstGeom>
        </p:spPr>
        <p:txBody>
          <a:bodyPr vert="horz" lIns="0" tIns="0" rIns="0" bIns="0" rtlCol="0" anchor="ctr" anchorCtr="0"/>
          <a:lstStyle>
            <a:defPPr>
              <a:defRPr lang="fr-FR"/>
            </a:defPPr>
            <a:lvl1pPr marL="0" algn="r" defTabSz="457200" rtl="0" eaLnBrk="1" latinLnBrk="0" hangingPunct="1">
              <a:defRPr sz="1000" kern="1200" baseline="0">
                <a:solidFill>
                  <a:schemeClr val="bg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1400" b="1" dirty="0">
                <a:solidFill>
                  <a:schemeClr val="tx1"/>
                </a:solidFill>
              </a:rPr>
              <a:t>Séminaire pour les nouveaux élus</a:t>
            </a:r>
          </a:p>
          <a:p>
            <a:pPr algn="r"/>
            <a:r>
              <a:rPr lang="fr-FR" sz="1800" b="1" dirty="0">
                <a:solidFill>
                  <a:schemeClr val="tx1"/>
                </a:solidFill>
              </a:rPr>
              <a:t>Parcours EAU  </a:t>
            </a:r>
          </a:p>
        </p:txBody>
      </p:sp>
      <p:grpSp>
        <p:nvGrpSpPr>
          <p:cNvPr id="2" name="Groupe 1">
            <a:extLst>
              <a:ext uri="{FF2B5EF4-FFF2-40B4-BE49-F238E27FC236}">
                <a16:creationId xmlns:a16="http://schemas.microsoft.com/office/drawing/2014/main" id="{9EEBBB7F-5FA5-424B-A759-39F153AB51F0}"/>
              </a:ext>
            </a:extLst>
          </p:cNvPr>
          <p:cNvGrpSpPr/>
          <p:nvPr userDrawn="1"/>
        </p:nvGrpSpPr>
        <p:grpSpPr>
          <a:xfrm>
            <a:off x="61356" y="3407764"/>
            <a:ext cx="742157" cy="2128338"/>
            <a:chOff x="61356" y="3407764"/>
            <a:chExt cx="742157" cy="2128338"/>
          </a:xfrm>
        </p:grpSpPr>
        <p:pic>
          <p:nvPicPr>
            <p:cNvPr id="14" name="Image 13">
              <a:extLst>
                <a:ext uri="{FF2B5EF4-FFF2-40B4-BE49-F238E27FC236}">
                  <a16:creationId xmlns:a16="http://schemas.microsoft.com/office/drawing/2014/main" id="{014D094E-824C-EA40-BAB6-C35A8AC625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0528" y="3407764"/>
              <a:ext cx="576000" cy="576000"/>
            </a:xfrm>
            <a:prstGeom prst="rect">
              <a:avLst/>
            </a:prstGeom>
          </p:spPr>
        </p:pic>
        <p:pic>
          <p:nvPicPr>
            <p:cNvPr id="16" name="Image 15">
              <a:extLst>
                <a:ext uri="{FF2B5EF4-FFF2-40B4-BE49-F238E27FC236}">
                  <a16:creationId xmlns:a16="http://schemas.microsoft.com/office/drawing/2014/main" id="{16BB13B8-AF70-D048-A66F-9D8C21C8AA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356" y="5176062"/>
              <a:ext cx="729971" cy="360040"/>
            </a:xfrm>
            <a:prstGeom prst="rect">
              <a:avLst/>
            </a:prstGeom>
          </p:spPr>
        </p:pic>
        <p:pic>
          <p:nvPicPr>
            <p:cNvPr id="17" name="Image 16">
              <a:extLst>
                <a:ext uri="{FF2B5EF4-FFF2-40B4-BE49-F238E27FC236}">
                  <a16:creationId xmlns:a16="http://schemas.microsoft.com/office/drawing/2014/main" id="{7FD80C14-EA65-5D4A-9812-77FFF13FC8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335"/>
            <a:stretch/>
          </p:blipFill>
          <p:spPr>
            <a:xfrm>
              <a:off x="73541" y="4656859"/>
              <a:ext cx="729971" cy="360005"/>
            </a:xfrm>
            <a:prstGeom prst="rect">
              <a:avLst/>
            </a:prstGeom>
          </p:spPr>
        </p:pic>
        <p:pic>
          <p:nvPicPr>
            <p:cNvPr id="18" name="Image 17">
              <a:extLst>
                <a:ext uri="{FF2B5EF4-FFF2-40B4-BE49-F238E27FC236}">
                  <a16:creationId xmlns:a16="http://schemas.microsoft.com/office/drawing/2014/main" id="{2552B703-B308-7E46-9DDB-BE11A9FCED6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3542" y="4140309"/>
              <a:ext cx="729971" cy="360005"/>
            </a:xfrm>
            <a:prstGeom prst="rect">
              <a:avLst/>
            </a:prstGeom>
          </p:spPr>
        </p:pic>
      </p:grpSp>
      <p:pic>
        <p:nvPicPr>
          <p:cNvPr id="13" name="Google Shape;114;p16" descr="AMORCE-hachure.jpg">
            <a:extLst>
              <a:ext uri="{FF2B5EF4-FFF2-40B4-BE49-F238E27FC236}">
                <a16:creationId xmlns:a16="http://schemas.microsoft.com/office/drawing/2014/main" id="{79CD45BD-E350-C447-A56C-306B6219C872}"/>
              </a:ext>
            </a:extLst>
          </p:cNvPr>
          <p:cNvPicPr preferRelativeResize="0"/>
          <p:nvPr userDrawn="1"/>
        </p:nvPicPr>
        <p:blipFill rotWithShape="1">
          <a:blip r:embed="rId7">
            <a:alphaModFix/>
          </a:blip>
          <a:srcRect/>
          <a:stretch/>
        </p:blipFill>
        <p:spPr>
          <a:xfrm>
            <a:off x="899592" y="0"/>
            <a:ext cx="8244408" cy="6826250"/>
          </a:xfrm>
          <a:prstGeom prst="rect">
            <a:avLst/>
          </a:prstGeom>
          <a:noFill/>
          <a:ln>
            <a:noFill/>
          </a:ln>
        </p:spPr>
      </p:pic>
      <p:sp>
        <p:nvSpPr>
          <p:cNvPr id="19" name="Google Shape;115;p16">
            <a:extLst>
              <a:ext uri="{FF2B5EF4-FFF2-40B4-BE49-F238E27FC236}">
                <a16:creationId xmlns:a16="http://schemas.microsoft.com/office/drawing/2014/main" id="{A2A7BCF8-84D9-8F49-AF9D-6A8657F0A3DF}"/>
              </a:ext>
            </a:extLst>
          </p:cNvPr>
          <p:cNvSpPr/>
          <p:nvPr userDrawn="1"/>
        </p:nvSpPr>
        <p:spPr>
          <a:xfrm>
            <a:off x="1144665" y="254298"/>
            <a:ext cx="7819823" cy="629541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Arial"/>
              <a:ea typeface="Arial"/>
              <a:cs typeface="Arial"/>
              <a:sym typeface="Arial"/>
            </a:endParaRPr>
          </a:p>
        </p:txBody>
      </p:sp>
    </p:spTree>
    <p:extLst>
      <p:ext uri="{BB962C8B-B14F-4D97-AF65-F5344CB8AC3E}">
        <p14:creationId xmlns:p14="http://schemas.microsoft.com/office/powerpoint/2010/main" val="1937683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4" name="Espace réservé du texte 2"/>
          <p:cNvSpPr>
            <a:spLocks noGrp="1"/>
          </p:cNvSpPr>
          <p:nvPr>
            <p:ph type="body" idx="1"/>
          </p:nvPr>
        </p:nvSpPr>
        <p:spPr>
          <a:xfrm>
            <a:off x="838200" y="2508250"/>
            <a:ext cx="7848600" cy="3606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260062365"/>
      </p:ext>
    </p:extLst>
  </p:cSld>
  <p:clrMap bg1="lt1" tx1="dk1" bg2="lt2" tx2="dk2" accent1="accent1" accent2="accent2" accent3="accent3" accent4="accent4" accent5="accent5" accent6="accent6" hlink="hlink" folHlink="folHlink"/>
  <p:sldLayoutIdLst>
    <p:sldLayoutId id="2147483692" r:id="rId1"/>
    <p:sldLayoutId id="2147483742" r:id="rId2"/>
    <p:sldLayoutId id="2147483738" r:id="rId3"/>
    <p:sldLayoutId id="2147483743" r:id="rId4"/>
    <p:sldLayoutId id="2147483739" r:id="rId5"/>
    <p:sldLayoutId id="2147483744" r:id="rId6"/>
    <p:sldLayoutId id="2147483699" r:id="rId7"/>
    <p:sldLayoutId id="2147483740" r:id="rId8"/>
    <p:sldLayoutId id="2147483741" r:id="rId9"/>
    <p:sldLayoutId id="2147483706" r:id="rId10"/>
    <p:sldLayoutId id="2147483745" r:id="rId11"/>
  </p:sldLayoutIdLst>
  <p:hf sldNum="0" hdr="0"/>
  <p:txStyles>
    <p:titleStyle>
      <a:lvl1pPr algn="ctr" defTabSz="457200" rtl="0" eaLnBrk="1" latinLnBrk="0" hangingPunct="1">
        <a:spcBef>
          <a:spcPct val="0"/>
        </a:spcBef>
        <a:buNone/>
        <a:defRPr sz="3500" kern="1200">
          <a:solidFill>
            <a:schemeClr val="bg2"/>
          </a:solidFill>
          <a:latin typeface="Arial"/>
          <a:ea typeface="+mj-ea"/>
          <a:cs typeface="+mj-cs"/>
        </a:defRPr>
      </a:lvl1pPr>
    </p:titleStyle>
    <p:body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9.xml"/><Relationship Id="rId4" Type="http://schemas.openxmlformats.org/officeDocument/2006/relationships/hyperlink" Target="https://www.roannaise-de-leau.fr/inf-eau/ma-facture/"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29.tif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2.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3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9.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6.xml"/><Relationship Id="rId1" Type="http://schemas.openxmlformats.org/officeDocument/2006/relationships/slideLayout" Target="../slideLayouts/slideLayout9.xml"/><Relationship Id="rId5" Type="http://schemas.openxmlformats.org/officeDocument/2006/relationships/image" Target="../media/image138.png"/><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2.tiff"/><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jpg"/><Relationship Id="rId7" Type="http://schemas.openxmlformats.org/officeDocument/2006/relationships/diagramColors" Target="../diagrams/colors3.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87.jpe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https://amorce.asso.fr/documents/273/download" TargetMode="Externa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hyperlink" Target="https://amorce.asso.fr/documents/273/download" TargetMode="External"/><Relationship Id="rId2" Type="http://schemas.openxmlformats.org/officeDocument/2006/relationships/notesSlide" Target="../notesSlides/notesSlide76.xml"/><Relationship Id="rId1" Type="http://schemas.openxmlformats.org/officeDocument/2006/relationships/slideLayout" Target="../slideLayouts/slideLayout9.xml"/><Relationship Id="rId5" Type="http://schemas.openxmlformats.org/officeDocument/2006/relationships/image" Target="../media/image96.jpe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hyperlink" Target="https://amorce.asso.fr/documents/273/download" TargetMode="External"/><Relationship Id="rId2" Type="http://schemas.openxmlformats.org/officeDocument/2006/relationships/notesSlide" Target="../notesSlides/notesSlide77.xml"/><Relationship Id="rId1" Type="http://schemas.openxmlformats.org/officeDocument/2006/relationships/slideLayout" Target="../slideLayouts/slideLayout9.xml"/><Relationship Id="rId5" Type="http://schemas.openxmlformats.org/officeDocument/2006/relationships/image" Target="../media/image96.jpe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9.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3.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0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tiff"/><Relationship Id="rId7"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9.xml"/><Relationship Id="rId1" Type="http://schemas.openxmlformats.org/officeDocument/2006/relationships/slideLayout" Target="../slideLayouts/slideLayout9.xml"/><Relationship Id="rId5" Type="http://schemas.openxmlformats.org/officeDocument/2006/relationships/image" Target="../media/image116.tiff"/><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9.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2.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9.xml"/><Relationship Id="rId5" Type="http://schemas.openxmlformats.org/officeDocument/2006/relationships/image" Target="../media/image126.jpe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48;ga07506b925_2_0">
            <a:extLst>
              <a:ext uri="{FF2B5EF4-FFF2-40B4-BE49-F238E27FC236}">
                <a16:creationId xmlns:a16="http://schemas.microsoft.com/office/drawing/2014/main" id="{C67FC22F-3EE0-3C43-94D1-967EFF44B327}"/>
              </a:ext>
            </a:extLst>
          </p:cNvPr>
          <p:cNvSpPr txBox="1"/>
          <p:nvPr/>
        </p:nvSpPr>
        <p:spPr>
          <a:xfrm>
            <a:off x="1224368" y="2674581"/>
            <a:ext cx="7546500" cy="93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Clr>
                <a:srgbClr val="000000"/>
              </a:buClr>
              <a:buSzPts val="700"/>
              <a:buFont typeface="Arial"/>
              <a:buNone/>
            </a:pPr>
            <a:endParaRPr sz="700" b="1" i="0" u="none" strike="noStrike" cap="none" dirty="0">
              <a:solidFill>
                <a:srgbClr val="6E6E6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rgbClr val="6E6E6E"/>
                </a:solidFill>
                <a:latin typeface="Arial"/>
                <a:ea typeface="Arial"/>
                <a:cs typeface="Arial"/>
                <a:sym typeface="Arial"/>
              </a:rPr>
              <a:t>Avant de commencer le séminaire, </a:t>
            </a:r>
            <a:endParaRPr sz="1800" b="1" i="0" u="none" strike="noStrike" cap="none" dirty="0">
              <a:solidFill>
                <a:srgbClr val="6E6E6E"/>
              </a:solidFill>
              <a:latin typeface="Arial"/>
              <a:ea typeface="Arial"/>
              <a:cs typeface="Arial"/>
              <a:sym typeface="Arial"/>
            </a:endParaRPr>
          </a:p>
          <a:p>
            <a:pPr algn="ctr"/>
            <a:r>
              <a:rPr lang="fr-FR" sz="1800" b="1" dirty="0">
                <a:solidFill>
                  <a:schemeClr val="tx1"/>
                </a:solidFill>
              </a:rPr>
              <a:t>Identifiez-vous sur ZOOM avec votre fonction et votre structure </a:t>
            </a:r>
            <a:endParaRPr lang="fr-FR" sz="2400" dirty="0">
              <a:solidFill>
                <a:schemeClr val="tx1"/>
              </a:solidFill>
            </a:endParaRPr>
          </a:p>
          <a:p>
            <a:pPr algn="ctr"/>
            <a:r>
              <a:rPr lang="fr-FR" sz="1800" b="1" i="1" dirty="0">
                <a:solidFill>
                  <a:schemeClr val="tx1"/>
                </a:solidFill>
              </a:rPr>
              <a:t>Ex: VP eau potable, CC du sud </a:t>
            </a:r>
            <a:endParaRPr lang="fr-FR" sz="2400" dirty="0">
              <a:solidFill>
                <a:schemeClr val="tx1"/>
              </a:solidFill>
            </a:endParaRPr>
          </a:p>
          <a:p>
            <a:pPr marL="0" marR="0" lvl="0" indent="0" algn="ctr" rtl="0">
              <a:lnSpc>
                <a:spcPct val="100000"/>
              </a:lnSpc>
              <a:spcBef>
                <a:spcPts val="480"/>
              </a:spcBef>
              <a:spcAft>
                <a:spcPts val="0"/>
              </a:spcAft>
              <a:buClr>
                <a:srgbClr val="000000"/>
              </a:buClr>
              <a:buSzPts val="2400"/>
              <a:buFont typeface="Arial"/>
              <a:buNone/>
            </a:pPr>
            <a:endParaRPr sz="2400" b="1" i="0" u="none" strike="noStrike" cap="none" dirty="0">
              <a:solidFill>
                <a:srgbClr val="6E6E6E"/>
              </a:solidFill>
              <a:latin typeface="Arial"/>
              <a:ea typeface="Arial"/>
              <a:cs typeface="Arial"/>
              <a:sym typeface="Arial"/>
            </a:endParaRPr>
          </a:p>
        </p:txBody>
      </p:sp>
      <p:pic>
        <p:nvPicPr>
          <p:cNvPr id="4" name="Google Shape;749;ga07506b925_2_0">
            <a:extLst>
              <a:ext uri="{FF2B5EF4-FFF2-40B4-BE49-F238E27FC236}">
                <a16:creationId xmlns:a16="http://schemas.microsoft.com/office/drawing/2014/main" id="{C93EFB7E-1646-B24C-AAD6-7F1B2B467DE0}"/>
              </a:ext>
            </a:extLst>
          </p:cNvPr>
          <p:cNvPicPr preferRelativeResize="0"/>
          <p:nvPr/>
        </p:nvPicPr>
        <p:blipFill rotWithShape="1">
          <a:blip r:embed="rId3">
            <a:alphaModFix/>
          </a:blip>
          <a:srcRect/>
          <a:stretch/>
        </p:blipFill>
        <p:spPr>
          <a:xfrm>
            <a:off x="2821575" y="4525075"/>
            <a:ext cx="4734529" cy="435450"/>
          </a:xfrm>
          <a:prstGeom prst="rect">
            <a:avLst/>
          </a:prstGeom>
          <a:noFill/>
          <a:ln>
            <a:noFill/>
          </a:ln>
        </p:spPr>
      </p:pic>
      <p:sp>
        <p:nvSpPr>
          <p:cNvPr id="5" name="Google Shape;750;ga07506b925_2_0">
            <a:extLst>
              <a:ext uri="{FF2B5EF4-FFF2-40B4-BE49-F238E27FC236}">
                <a16:creationId xmlns:a16="http://schemas.microsoft.com/office/drawing/2014/main" id="{FF4ACB12-ECB9-5F40-9D1E-BC4B27DEE442}"/>
              </a:ext>
            </a:extLst>
          </p:cNvPr>
          <p:cNvSpPr/>
          <p:nvPr/>
        </p:nvSpPr>
        <p:spPr>
          <a:xfrm>
            <a:off x="3377999" y="4457523"/>
            <a:ext cx="722400" cy="552600"/>
          </a:xfrm>
          <a:prstGeom prst="rect">
            <a:avLst/>
          </a:prstGeom>
          <a:noFill/>
          <a:ln w="381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751;ga07506b925_2_0">
            <a:extLst>
              <a:ext uri="{FF2B5EF4-FFF2-40B4-BE49-F238E27FC236}">
                <a16:creationId xmlns:a16="http://schemas.microsoft.com/office/drawing/2014/main" id="{7F76727A-4CF1-A541-BBA5-06A18BBD936E}"/>
              </a:ext>
            </a:extLst>
          </p:cNvPr>
          <p:cNvSpPr txBox="1"/>
          <p:nvPr/>
        </p:nvSpPr>
        <p:spPr>
          <a:xfrm>
            <a:off x="1312050" y="3736275"/>
            <a:ext cx="7503900" cy="632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fr-FR" sz="1400" b="0" i="0" u="none" strike="noStrike" cap="none">
                <a:solidFill>
                  <a:srgbClr val="6E6E6E"/>
                </a:solidFill>
                <a:latin typeface="Arial"/>
                <a:ea typeface="Arial"/>
                <a:cs typeface="Arial"/>
                <a:sym typeface="Arial"/>
              </a:rPr>
              <a:t>1 – cliquer sur participants dans la barre d’état en bas de la fenêtre ZOOM,</a:t>
            </a:r>
            <a:endParaRPr sz="1400" b="0" i="0" u="none" strike="noStrike" cap="none">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r>
              <a:rPr lang="fr-FR" sz="1400" b="0" i="0" u="none" strike="noStrike" cap="none">
                <a:solidFill>
                  <a:srgbClr val="6E6E6E"/>
                </a:solidFill>
                <a:latin typeface="Arial"/>
                <a:ea typeface="Arial"/>
                <a:cs typeface="Arial"/>
                <a:sym typeface="Arial"/>
              </a:rPr>
              <a:t>la liste des participants s’ouvre sur la droite</a:t>
            </a:r>
            <a:endParaRPr sz="1400" b="0" i="0" u="none" strike="noStrike" cap="none">
              <a:solidFill>
                <a:srgbClr val="6E6E6E"/>
              </a:solidFill>
              <a:latin typeface="Arial"/>
              <a:ea typeface="Arial"/>
              <a:cs typeface="Arial"/>
              <a:sym typeface="Arial"/>
            </a:endParaRPr>
          </a:p>
        </p:txBody>
      </p:sp>
      <p:sp>
        <p:nvSpPr>
          <p:cNvPr id="7" name="Google Shape;752;ga07506b925_2_0">
            <a:extLst>
              <a:ext uri="{FF2B5EF4-FFF2-40B4-BE49-F238E27FC236}">
                <a16:creationId xmlns:a16="http://schemas.microsoft.com/office/drawing/2014/main" id="{FD75A5E6-7186-0443-AC1D-5B5C442210F2}"/>
              </a:ext>
            </a:extLst>
          </p:cNvPr>
          <p:cNvSpPr txBox="1"/>
          <p:nvPr/>
        </p:nvSpPr>
        <p:spPr>
          <a:xfrm>
            <a:off x="1312050" y="5072863"/>
            <a:ext cx="75039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fr-FR" sz="1400" b="0" i="0" u="none" strike="noStrike" cap="none">
                <a:solidFill>
                  <a:srgbClr val="6E6E6E"/>
                </a:solidFill>
                <a:latin typeface="Arial"/>
                <a:ea typeface="Arial"/>
                <a:cs typeface="Arial"/>
                <a:sym typeface="Arial"/>
              </a:rPr>
              <a:t>2 - puis cliquer sur votre nom pour afficher “plus” puis “renommer”</a:t>
            </a:r>
            <a:endParaRPr sz="1400" b="0" i="0" u="none" strike="noStrike" cap="none">
              <a:solidFill>
                <a:srgbClr val="6E6E6E"/>
              </a:solidFill>
              <a:latin typeface="Arial"/>
              <a:ea typeface="Arial"/>
              <a:cs typeface="Arial"/>
              <a:sym typeface="Arial"/>
            </a:endParaRPr>
          </a:p>
        </p:txBody>
      </p:sp>
      <p:pic>
        <p:nvPicPr>
          <p:cNvPr id="8" name="Google Shape;753;ga07506b925_2_0">
            <a:extLst>
              <a:ext uri="{FF2B5EF4-FFF2-40B4-BE49-F238E27FC236}">
                <a16:creationId xmlns:a16="http://schemas.microsoft.com/office/drawing/2014/main" id="{27502B13-29DA-1D4B-8DEF-A40C00AB58D2}"/>
              </a:ext>
            </a:extLst>
          </p:cNvPr>
          <p:cNvPicPr preferRelativeResize="0"/>
          <p:nvPr/>
        </p:nvPicPr>
        <p:blipFill rotWithShape="1">
          <a:blip r:embed="rId4">
            <a:alphaModFix/>
          </a:blip>
          <a:srcRect/>
          <a:stretch/>
        </p:blipFill>
        <p:spPr>
          <a:xfrm>
            <a:off x="3465013" y="5531175"/>
            <a:ext cx="3197978" cy="862200"/>
          </a:xfrm>
          <a:prstGeom prst="rect">
            <a:avLst/>
          </a:prstGeom>
          <a:noFill/>
          <a:ln>
            <a:noFill/>
          </a:ln>
        </p:spPr>
      </p:pic>
      <p:sp>
        <p:nvSpPr>
          <p:cNvPr id="9" name="Google Shape;754;ga07506b925_2_0">
            <a:extLst>
              <a:ext uri="{FF2B5EF4-FFF2-40B4-BE49-F238E27FC236}">
                <a16:creationId xmlns:a16="http://schemas.microsoft.com/office/drawing/2014/main" id="{6A3DD390-DBF6-EB4B-873A-7D9879453733}"/>
              </a:ext>
            </a:extLst>
          </p:cNvPr>
          <p:cNvSpPr/>
          <p:nvPr/>
        </p:nvSpPr>
        <p:spPr>
          <a:xfrm>
            <a:off x="1270225" y="1182375"/>
            <a:ext cx="7503900" cy="1262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755;ga07506b925_2_0">
            <a:extLst>
              <a:ext uri="{FF2B5EF4-FFF2-40B4-BE49-F238E27FC236}">
                <a16:creationId xmlns:a16="http://schemas.microsoft.com/office/drawing/2014/main" id="{15334798-E09A-7241-9CE8-99F7B5C7D27C}"/>
              </a:ext>
            </a:extLst>
          </p:cNvPr>
          <p:cNvPicPr preferRelativeResize="0"/>
          <p:nvPr/>
        </p:nvPicPr>
        <p:blipFill rotWithShape="1">
          <a:blip r:embed="rId5">
            <a:alphaModFix/>
          </a:blip>
          <a:srcRect b="10030"/>
          <a:stretch/>
        </p:blipFill>
        <p:spPr>
          <a:xfrm>
            <a:off x="899592" y="0"/>
            <a:ext cx="8244408" cy="1640179"/>
          </a:xfrm>
          <a:prstGeom prst="rect">
            <a:avLst/>
          </a:prstGeom>
          <a:noFill/>
          <a:ln>
            <a:noFill/>
          </a:ln>
        </p:spPr>
      </p:pic>
      <p:sp>
        <p:nvSpPr>
          <p:cNvPr id="11" name="Google Shape;756;ga07506b925_2_0">
            <a:extLst>
              <a:ext uri="{FF2B5EF4-FFF2-40B4-BE49-F238E27FC236}">
                <a16:creationId xmlns:a16="http://schemas.microsoft.com/office/drawing/2014/main" id="{7030DD13-4477-0942-A882-61E37A410517}"/>
              </a:ext>
            </a:extLst>
          </p:cNvPr>
          <p:cNvSpPr txBox="1"/>
          <p:nvPr/>
        </p:nvSpPr>
        <p:spPr>
          <a:xfrm>
            <a:off x="1276175" y="1716500"/>
            <a:ext cx="7503900" cy="116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600"/>
              <a:buFont typeface="Arial"/>
              <a:buNone/>
            </a:pPr>
            <a:r>
              <a:rPr lang="fr-FR" sz="2600" b="1" u="none" strike="noStrike" cap="none" dirty="0">
                <a:solidFill>
                  <a:schemeClr val="tx1"/>
                </a:solidFill>
                <a:latin typeface="Isidora Black" pitchFamily="2" charset="77"/>
                <a:sym typeface="Arial"/>
              </a:rPr>
              <a:t>SÉMINAIRE POUR LES NOUVEAUX ÉLUS </a:t>
            </a:r>
            <a:endParaRPr sz="2600" b="1" u="none" strike="noStrike" cap="none" dirty="0">
              <a:solidFill>
                <a:schemeClr val="tx1"/>
              </a:solidFill>
              <a:latin typeface="Isidora Black" pitchFamily="2" charset="77"/>
              <a:sym typeface="Arial"/>
            </a:endParaRPr>
          </a:p>
          <a:p>
            <a:pPr marL="0" marR="0" lvl="0" indent="0" algn="ctr" rtl="0">
              <a:lnSpc>
                <a:spcPct val="115000"/>
              </a:lnSpc>
              <a:spcBef>
                <a:spcPts val="0"/>
              </a:spcBef>
              <a:spcAft>
                <a:spcPts val="0"/>
              </a:spcAft>
              <a:buClr>
                <a:srgbClr val="000000"/>
              </a:buClr>
              <a:buSzPts val="2600"/>
              <a:buFont typeface="Arial"/>
              <a:buNone/>
            </a:pPr>
            <a:r>
              <a:rPr lang="fr-FR" sz="2600" b="1" u="none" strike="noStrike" cap="none" dirty="0">
                <a:solidFill>
                  <a:schemeClr val="tx1"/>
                </a:solidFill>
                <a:latin typeface="Isidora Black" pitchFamily="2" charset="77"/>
                <a:sym typeface="Arial"/>
              </a:rPr>
              <a:t>L’élu, l’eau et la transition écologique </a:t>
            </a:r>
            <a:endParaRPr sz="2600" b="1" u="none" strike="noStrike" cap="none" dirty="0">
              <a:solidFill>
                <a:schemeClr val="tx1"/>
              </a:solidFill>
              <a:latin typeface="Isidora Black" pitchFamily="2" charset="77"/>
              <a:sym typeface="Arial"/>
            </a:endParaRPr>
          </a:p>
        </p:txBody>
      </p:sp>
    </p:spTree>
    <p:extLst>
      <p:ext uri="{BB962C8B-B14F-4D97-AF65-F5344CB8AC3E}">
        <p14:creationId xmlns:p14="http://schemas.microsoft.com/office/powerpoint/2010/main" val="376796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15616" y="284873"/>
            <a:ext cx="8441030"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400" dirty="0">
                <a:solidFill>
                  <a:schemeClr val="tx1"/>
                </a:solidFill>
              </a:rPr>
              <a:t>Le cycle de l’eau…</a:t>
            </a:r>
          </a:p>
        </p:txBody>
      </p:sp>
      <p:pic>
        <p:nvPicPr>
          <p:cNvPr id="1026" name="Picture 2" descr="http://www.services.eaufrance.fr/sites/default/files/sch_cycleeau_v3hd.jpg">
            <a:extLst>
              <a:ext uri="{FF2B5EF4-FFF2-40B4-BE49-F238E27FC236}">
                <a16:creationId xmlns:a16="http://schemas.microsoft.com/office/drawing/2014/main" id="{F3693A8B-C46D-FD46-9FAF-2D76E3DD7F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740" y="1046386"/>
            <a:ext cx="5996781" cy="5558495"/>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C63E9D26-4798-8141-97CE-D168D2C41849}"/>
              </a:ext>
            </a:extLst>
          </p:cNvPr>
          <p:cNvSpPr/>
          <p:nvPr/>
        </p:nvSpPr>
        <p:spPr>
          <a:xfrm>
            <a:off x="2123728" y="4214738"/>
            <a:ext cx="3312368" cy="2232248"/>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3D4C378-0236-FC4D-B41E-AC6DD005E885}"/>
              </a:ext>
            </a:extLst>
          </p:cNvPr>
          <p:cNvSpPr txBox="1"/>
          <p:nvPr/>
        </p:nvSpPr>
        <p:spPr>
          <a:xfrm>
            <a:off x="1402642" y="4646786"/>
            <a:ext cx="1656184" cy="923330"/>
          </a:xfrm>
          <a:prstGeom prst="rect">
            <a:avLst/>
          </a:prstGeom>
          <a:solidFill>
            <a:srgbClr val="FFFFFF"/>
          </a:solidFill>
        </p:spPr>
        <p:txBody>
          <a:bodyPr wrap="square" rtlCol="0">
            <a:spAutoFit/>
          </a:bodyPr>
          <a:lstStyle/>
          <a:p>
            <a:pPr algn="ctr"/>
            <a:r>
              <a:rPr lang="fr-FR" dirty="0">
                <a:solidFill>
                  <a:schemeClr val="accent2"/>
                </a:solidFill>
              </a:rPr>
              <a:t>La parenthèse humaine de l’eau</a:t>
            </a:r>
          </a:p>
        </p:txBody>
      </p:sp>
      <p:sp>
        <p:nvSpPr>
          <p:cNvPr id="5" name="ZoneTexte 4">
            <a:extLst>
              <a:ext uri="{FF2B5EF4-FFF2-40B4-BE49-F238E27FC236}">
                <a16:creationId xmlns:a16="http://schemas.microsoft.com/office/drawing/2014/main" id="{D063350F-61EB-954F-9FC8-18E9E1319C75}"/>
              </a:ext>
            </a:extLst>
          </p:cNvPr>
          <p:cNvSpPr txBox="1"/>
          <p:nvPr/>
        </p:nvSpPr>
        <p:spPr>
          <a:xfrm>
            <a:off x="7308304" y="6086946"/>
            <a:ext cx="1440160"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lesagencesdeleau</a:t>
            </a:r>
            <a:endParaRPr lang="fr-FR" sz="1000" dirty="0">
              <a:solidFill>
                <a:schemeClr val="bg2"/>
              </a:solidFill>
            </a:endParaRPr>
          </a:p>
        </p:txBody>
      </p:sp>
    </p:spTree>
    <p:extLst>
      <p:ext uri="{BB962C8B-B14F-4D97-AF65-F5344CB8AC3E}">
        <p14:creationId xmlns:p14="http://schemas.microsoft.com/office/powerpoint/2010/main" val="1440764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326306"/>
            <a:ext cx="807539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solidFill>
                  <a:schemeClr val="tx1"/>
                </a:solidFill>
              </a:rPr>
              <a:t>Des outils de communication réglementaires</a:t>
            </a:r>
          </a:p>
        </p:txBody>
      </p:sp>
      <p:sp>
        <p:nvSpPr>
          <p:cNvPr id="10" name="ZoneTexte 9">
            <a:extLst>
              <a:ext uri="{FF2B5EF4-FFF2-40B4-BE49-F238E27FC236}">
                <a16:creationId xmlns:a16="http://schemas.microsoft.com/office/drawing/2014/main" id="{B0DF4428-7D93-4B37-887F-12D35562FAFF}"/>
              </a:ext>
            </a:extLst>
          </p:cNvPr>
          <p:cNvSpPr txBox="1"/>
          <p:nvPr/>
        </p:nvSpPr>
        <p:spPr>
          <a:xfrm>
            <a:off x="1259632" y="893659"/>
            <a:ext cx="7200800" cy="1323439"/>
          </a:xfrm>
          <a:prstGeom prst="rect">
            <a:avLst/>
          </a:prstGeom>
          <a:noFill/>
        </p:spPr>
        <p:txBody>
          <a:bodyPr wrap="square">
            <a:spAutoFit/>
          </a:bodyPr>
          <a:lstStyle/>
          <a:p>
            <a:r>
              <a:rPr lang="fr-FR" sz="1600" b="1" dirty="0">
                <a:solidFill>
                  <a:schemeClr val="bg2"/>
                </a:solidFill>
              </a:rPr>
              <a:t>La facture d’eau </a:t>
            </a:r>
            <a:r>
              <a:rPr lang="fr-FR" sz="1600" dirty="0">
                <a:solidFill>
                  <a:schemeClr val="bg2"/>
                </a:solidFill>
              </a:rPr>
              <a:t>:</a:t>
            </a:r>
          </a:p>
          <a:p>
            <a:pPr marL="285750" indent="-285750">
              <a:buFont typeface="Arial" panose="020B0604020202020204" pitchFamily="34" charset="0"/>
              <a:buChar char="•"/>
            </a:pPr>
            <a:r>
              <a:rPr lang="fr-FR" sz="1600" dirty="0">
                <a:solidFill>
                  <a:schemeClr val="bg2"/>
                </a:solidFill>
              </a:rPr>
              <a:t>Touche seulement les abonnés du service</a:t>
            </a:r>
          </a:p>
          <a:p>
            <a:pPr marL="285750" indent="-285750">
              <a:buFont typeface="Arial" panose="020B0604020202020204" pitchFamily="34" charset="0"/>
              <a:buChar char="•"/>
            </a:pPr>
            <a:r>
              <a:rPr lang="fr-FR" sz="1600" dirty="0">
                <a:solidFill>
                  <a:schemeClr val="bg2"/>
                </a:solidFill>
              </a:rPr>
              <a:t>Un contenu réglementé : obligation de détailler le prix de l’eau</a:t>
            </a:r>
          </a:p>
          <a:p>
            <a:pPr marL="285750" indent="-285750">
              <a:buFont typeface="Arial" panose="020B0604020202020204" pitchFamily="34" charset="0"/>
              <a:buChar char="•"/>
            </a:pPr>
            <a:r>
              <a:rPr lang="fr-FR" sz="1600" dirty="0">
                <a:solidFill>
                  <a:schemeClr val="bg2"/>
                </a:solidFill>
              </a:rPr>
              <a:t>Un contenu informatif : comprendre le lien entre tarif/consommation et les coûts du service</a:t>
            </a:r>
          </a:p>
        </p:txBody>
      </p:sp>
      <p:sp>
        <p:nvSpPr>
          <p:cNvPr id="5" name="ZoneTexte 4">
            <a:extLst>
              <a:ext uri="{FF2B5EF4-FFF2-40B4-BE49-F238E27FC236}">
                <a16:creationId xmlns:a16="http://schemas.microsoft.com/office/drawing/2014/main" id="{5C4B3CBC-AF8C-4ED5-93E0-6252644A82DC}"/>
              </a:ext>
            </a:extLst>
          </p:cNvPr>
          <p:cNvSpPr txBox="1"/>
          <p:nvPr/>
        </p:nvSpPr>
        <p:spPr>
          <a:xfrm>
            <a:off x="1259630" y="2272263"/>
            <a:ext cx="7200799" cy="1323439"/>
          </a:xfrm>
          <a:prstGeom prst="rect">
            <a:avLst/>
          </a:prstGeom>
          <a:noFill/>
        </p:spPr>
        <p:txBody>
          <a:bodyPr wrap="square">
            <a:spAutoFit/>
          </a:bodyPr>
          <a:lstStyle/>
          <a:p>
            <a:r>
              <a:rPr lang="fr-FR" sz="1600" b="1" dirty="0">
                <a:solidFill>
                  <a:schemeClr val="bg2"/>
                </a:solidFill>
              </a:rPr>
              <a:t>Le Rapport sur la Qualité et le Prix des Services (RPQS) :</a:t>
            </a:r>
            <a:endParaRPr lang="fr-FR" sz="1600" dirty="0">
              <a:solidFill>
                <a:schemeClr val="bg2"/>
              </a:solidFill>
            </a:endParaRPr>
          </a:p>
          <a:p>
            <a:pPr marL="285750" indent="-285750">
              <a:buFont typeface="Arial" panose="020B0604020202020204" pitchFamily="34" charset="0"/>
              <a:buChar char="•"/>
            </a:pPr>
            <a:r>
              <a:rPr lang="fr-FR" sz="1600" dirty="0">
                <a:solidFill>
                  <a:schemeClr val="bg2"/>
                </a:solidFill>
              </a:rPr>
              <a:t>A destination des citoyens via les Commissions Consultatives des Services Publics Locaux (CCSPL)</a:t>
            </a:r>
          </a:p>
          <a:p>
            <a:pPr marL="285750" indent="-285750">
              <a:buFont typeface="Arial" panose="020B0604020202020204" pitchFamily="34" charset="0"/>
              <a:buChar char="•"/>
            </a:pPr>
            <a:r>
              <a:rPr lang="fr-FR" sz="1600" dirty="0">
                <a:solidFill>
                  <a:schemeClr val="bg2"/>
                </a:solidFill>
              </a:rPr>
              <a:t>Rapport annuel qui rassemble et met en perspective les données des SPEA (coûts, financement, performance)</a:t>
            </a:r>
          </a:p>
        </p:txBody>
      </p:sp>
      <p:pic>
        <p:nvPicPr>
          <p:cNvPr id="16" name="Image 15">
            <a:extLst>
              <a:ext uri="{FF2B5EF4-FFF2-40B4-BE49-F238E27FC236}">
                <a16:creationId xmlns:a16="http://schemas.microsoft.com/office/drawing/2014/main" id="{429646E8-5F38-49A8-AC71-AC95AD3FD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4383713"/>
            <a:ext cx="5842677" cy="2212979"/>
          </a:xfrm>
          <a:prstGeom prst="rect">
            <a:avLst/>
          </a:prstGeom>
        </p:spPr>
      </p:pic>
      <p:sp>
        <p:nvSpPr>
          <p:cNvPr id="18" name="ZoneTexte 17">
            <a:extLst>
              <a:ext uri="{FF2B5EF4-FFF2-40B4-BE49-F238E27FC236}">
                <a16:creationId xmlns:a16="http://schemas.microsoft.com/office/drawing/2014/main" id="{F0228863-AE09-472F-BACA-2F4BC8B917C9}"/>
              </a:ext>
            </a:extLst>
          </p:cNvPr>
          <p:cNvSpPr txBox="1"/>
          <p:nvPr/>
        </p:nvSpPr>
        <p:spPr>
          <a:xfrm>
            <a:off x="7524328" y="5872663"/>
            <a:ext cx="1368152" cy="646331"/>
          </a:xfrm>
          <a:prstGeom prst="rect">
            <a:avLst/>
          </a:prstGeom>
          <a:noFill/>
        </p:spPr>
        <p:txBody>
          <a:bodyPr wrap="square">
            <a:spAutoFit/>
          </a:bodyPr>
          <a:lstStyle/>
          <a:p>
            <a:r>
              <a:rPr lang="fr-FR" sz="1200" i="1" dirty="0">
                <a:solidFill>
                  <a:schemeClr val="bg2"/>
                </a:solidFill>
              </a:rPr>
              <a:t>Source : Rapport d’activité 2015, Eau de Paris</a:t>
            </a:r>
          </a:p>
        </p:txBody>
      </p:sp>
      <p:sp>
        <p:nvSpPr>
          <p:cNvPr id="20" name="ZoneTexte 19">
            <a:extLst>
              <a:ext uri="{FF2B5EF4-FFF2-40B4-BE49-F238E27FC236}">
                <a16:creationId xmlns:a16="http://schemas.microsoft.com/office/drawing/2014/main" id="{BCA1A4D7-6167-4438-8013-815398DD3B7B}"/>
              </a:ext>
            </a:extLst>
          </p:cNvPr>
          <p:cNvSpPr txBox="1"/>
          <p:nvPr/>
        </p:nvSpPr>
        <p:spPr>
          <a:xfrm>
            <a:off x="1259630" y="3701971"/>
            <a:ext cx="7416826" cy="584775"/>
          </a:xfrm>
          <a:prstGeom prst="rect">
            <a:avLst/>
          </a:prstGeom>
          <a:noFill/>
        </p:spPr>
        <p:txBody>
          <a:bodyPr wrap="square">
            <a:spAutoFit/>
          </a:bodyPr>
          <a:lstStyle/>
          <a:p>
            <a:r>
              <a:rPr lang="fr-FR" sz="1600" b="1" dirty="0">
                <a:solidFill>
                  <a:schemeClr val="bg2"/>
                </a:solidFill>
              </a:rPr>
              <a:t>Les enquêtes publiques</a:t>
            </a:r>
            <a:r>
              <a:rPr lang="fr-FR" sz="1600" dirty="0">
                <a:solidFill>
                  <a:schemeClr val="bg2"/>
                </a:solidFill>
              </a:rPr>
              <a:t> (zonages eau, assainissement et pluvial) : moments forts de communication sur la stratégie du service …tous les 10 ans!</a:t>
            </a:r>
          </a:p>
        </p:txBody>
      </p:sp>
    </p:spTree>
    <p:extLst>
      <p:ext uri="{BB962C8B-B14F-4D97-AF65-F5344CB8AC3E}">
        <p14:creationId xmlns:p14="http://schemas.microsoft.com/office/powerpoint/2010/main" val="29486133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237326"/>
            <a:ext cx="8075396" cy="584775"/>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solidFill>
                  <a:schemeClr val="tx1"/>
                </a:solidFill>
              </a:rPr>
              <a:t>Mobiliser tous les canaux de la communication institutionnels</a:t>
            </a:r>
          </a:p>
        </p:txBody>
      </p:sp>
      <p:sp>
        <p:nvSpPr>
          <p:cNvPr id="26" name="ZoneTexte 25">
            <a:extLst>
              <a:ext uri="{FF2B5EF4-FFF2-40B4-BE49-F238E27FC236}">
                <a16:creationId xmlns:a16="http://schemas.microsoft.com/office/drawing/2014/main" id="{14895EDF-2BFB-4C20-9EF5-AF4027049781}"/>
              </a:ext>
            </a:extLst>
          </p:cNvPr>
          <p:cNvSpPr txBox="1"/>
          <p:nvPr/>
        </p:nvSpPr>
        <p:spPr>
          <a:xfrm>
            <a:off x="1187624" y="1088564"/>
            <a:ext cx="7416824" cy="1661993"/>
          </a:xfrm>
          <a:prstGeom prst="rect">
            <a:avLst/>
          </a:prstGeom>
          <a:noFill/>
        </p:spPr>
        <p:txBody>
          <a:bodyPr wrap="square">
            <a:spAutoFit/>
          </a:bodyPr>
          <a:lstStyle/>
          <a:p>
            <a:pPr marL="285750" indent="-285750">
              <a:buFont typeface="Arial" panose="020B0604020202020204" pitchFamily="34" charset="0"/>
              <a:buChar char="•"/>
            </a:pPr>
            <a:r>
              <a:rPr lang="fr-FR" dirty="0">
                <a:solidFill>
                  <a:srgbClr val="6E6E6E"/>
                </a:solidFill>
                <a:latin typeface="+mj-lt"/>
              </a:rPr>
              <a:t>Les </a:t>
            </a:r>
            <a:r>
              <a:rPr lang="fr-FR" b="1" dirty="0">
                <a:solidFill>
                  <a:srgbClr val="6E6E6E"/>
                </a:solidFill>
                <a:latin typeface="+mj-lt"/>
              </a:rPr>
              <a:t>réunion publiques</a:t>
            </a:r>
          </a:p>
          <a:p>
            <a:pPr marL="285750" indent="-285750">
              <a:buFont typeface="Arial" panose="020B0604020202020204" pitchFamily="34" charset="0"/>
              <a:buChar char="•"/>
            </a:pPr>
            <a:endParaRPr lang="fr-FR" sz="500" dirty="0">
              <a:solidFill>
                <a:srgbClr val="6E6E6E"/>
              </a:solidFill>
              <a:latin typeface="+mj-lt"/>
            </a:endParaRPr>
          </a:p>
          <a:p>
            <a:pPr marL="285750" indent="-285750">
              <a:buFont typeface="Arial" panose="020B0604020202020204" pitchFamily="34" charset="0"/>
              <a:buChar char="•"/>
            </a:pPr>
            <a:r>
              <a:rPr lang="fr-FR" dirty="0">
                <a:solidFill>
                  <a:srgbClr val="6E6E6E"/>
                </a:solidFill>
                <a:latin typeface="+mj-lt"/>
              </a:rPr>
              <a:t>Les </a:t>
            </a:r>
            <a:r>
              <a:rPr lang="fr-FR" b="1" dirty="0">
                <a:solidFill>
                  <a:srgbClr val="6E6E6E"/>
                </a:solidFill>
                <a:latin typeface="+mj-lt"/>
              </a:rPr>
              <a:t>journaux / magazines</a:t>
            </a:r>
            <a:r>
              <a:rPr lang="fr-FR" dirty="0">
                <a:solidFill>
                  <a:srgbClr val="6E6E6E"/>
                </a:solidFill>
                <a:latin typeface="+mj-lt"/>
              </a:rPr>
              <a:t> de la collectivité : relais d’information par excellence, souvent lu attentivement en particulier dans les campagnes et par les personnes moins à l’aise avec internet</a:t>
            </a:r>
          </a:p>
          <a:p>
            <a:pPr marL="285750" indent="-285750">
              <a:buFont typeface="Arial" panose="020B0604020202020204" pitchFamily="34" charset="0"/>
              <a:buChar char="•"/>
            </a:pPr>
            <a:endParaRPr lang="fr-FR" sz="500" dirty="0">
              <a:solidFill>
                <a:srgbClr val="6E6E6E"/>
              </a:solidFill>
              <a:latin typeface="+mj-lt"/>
            </a:endParaRPr>
          </a:p>
          <a:p>
            <a:pPr marL="285750" indent="-285750">
              <a:buFont typeface="Arial" panose="020B0604020202020204" pitchFamily="34" charset="0"/>
              <a:buChar char="•"/>
            </a:pPr>
            <a:endParaRPr lang="fr-FR" sz="200" dirty="0">
              <a:solidFill>
                <a:srgbClr val="6E6E6E"/>
              </a:solidFill>
              <a:latin typeface="+mj-lt"/>
            </a:endParaRPr>
          </a:p>
          <a:p>
            <a:pPr marL="285750" indent="-285750">
              <a:buFont typeface="Arial" panose="020B0604020202020204" pitchFamily="34" charset="0"/>
              <a:buChar char="•"/>
            </a:pPr>
            <a:r>
              <a:rPr lang="fr-FR" dirty="0">
                <a:solidFill>
                  <a:srgbClr val="6E6E6E"/>
                </a:solidFill>
                <a:latin typeface="+mj-lt"/>
              </a:rPr>
              <a:t>Le </a:t>
            </a:r>
            <a:r>
              <a:rPr lang="fr-FR" b="1" dirty="0">
                <a:solidFill>
                  <a:srgbClr val="6E6E6E"/>
                </a:solidFill>
                <a:latin typeface="+mj-lt"/>
              </a:rPr>
              <a:t>site internet </a:t>
            </a:r>
            <a:r>
              <a:rPr lang="fr-FR" dirty="0">
                <a:solidFill>
                  <a:srgbClr val="6E6E6E"/>
                </a:solidFill>
                <a:latin typeface="+mj-lt"/>
              </a:rPr>
              <a:t>de la collectivité</a:t>
            </a:r>
          </a:p>
        </p:txBody>
      </p:sp>
      <p:sp>
        <p:nvSpPr>
          <p:cNvPr id="27" name="ZoneTexte 26">
            <a:extLst>
              <a:ext uri="{FF2B5EF4-FFF2-40B4-BE49-F238E27FC236}">
                <a16:creationId xmlns:a16="http://schemas.microsoft.com/office/drawing/2014/main" id="{1A4B9209-3625-4EB0-822E-EFF5FE3A5B5D}"/>
              </a:ext>
            </a:extLst>
          </p:cNvPr>
          <p:cNvSpPr txBox="1"/>
          <p:nvPr/>
        </p:nvSpPr>
        <p:spPr>
          <a:xfrm>
            <a:off x="1187624" y="4790802"/>
            <a:ext cx="7416824" cy="1831271"/>
          </a:xfrm>
          <a:prstGeom prst="rect">
            <a:avLst/>
          </a:prstGeom>
          <a:noFill/>
        </p:spPr>
        <p:txBody>
          <a:bodyPr wrap="square">
            <a:spAutoFit/>
          </a:bodyPr>
          <a:lstStyle/>
          <a:p>
            <a:pPr marL="285750" indent="-285750">
              <a:buFont typeface="Arial" panose="020B0604020202020204" pitchFamily="34" charset="0"/>
              <a:buChar char="•"/>
            </a:pPr>
            <a:r>
              <a:rPr lang="fr-FR" dirty="0">
                <a:solidFill>
                  <a:srgbClr val="6E6E6E"/>
                </a:solidFill>
                <a:latin typeface="+mj-lt"/>
              </a:rPr>
              <a:t>Les </a:t>
            </a:r>
            <a:r>
              <a:rPr lang="fr-FR" b="1" dirty="0">
                <a:solidFill>
                  <a:srgbClr val="6E6E6E"/>
                </a:solidFill>
                <a:latin typeface="+mj-lt"/>
              </a:rPr>
              <a:t>réseaux sociaux </a:t>
            </a:r>
            <a:r>
              <a:rPr lang="fr-FR" dirty="0">
                <a:solidFill>
                  <a:srgbClr val="6E6E6E"/>
                </a:solidFill>
                <a:latin typeface="+mj-lt"/>
              </a:rPr>
              <a:t>: offrent des nouvelles formes d’espaces de dialogues qui favorisent une proximité avec les usagers-citoyens mais nécessitent une forte réactivité et une vraie stratégie de contenu</a:t>
            </a:r>
          </a:p>
          <a:p>
            <a:pPr marL="285750" indent="-285750">
              <a:buFont typeface="Arial" panose="020B0604020202020204" pitchFamily="34" charset="0"/>
              <a:buChar char="•"/>
            </a:pPr>
            <a:endParaRPr lang="fr-FR" sz="500" dirty="0">
              <a:solidFill>
                <a:srgbClr val="6E6E6E"/>
              </a:solidFill>
              <a:latin typeface="+mj-lt"/>
            </a:endParaRPr>
          </a:p>
          <a:p>
            <a:pPr marL="285750" indent="-285750">
              <a:buFont typeface="Arial" panose="020B0604020202020204" pitchFamily="34" charset="0"/>
              <a:buChar char="•"/>
            </a:pPr>
            <a:r>
              <a:rPr lang="fr-FR" dirty="0">
                <a:solidFill>
                  <a:srgbClr val="6E6E6E"/>
                </a:solidFill>
                <a:latin typeface="+mj-lt"/>
              </a:rPr>
              <a:t>Les </a:t>
            </a:r>
            <a:r>
              <a:rPr lang="fr-FR" b="1" dirty="0">
                <a:solidFill>
                  <a:srgbClr val="6E6E6E"/>
                </a:solidFill>
                <a:latin typeface="+mj-lt"/>
              </a:rPr>
              <a:t>visites pédagogiques </a:t>
            </a:r>
            <a:r>
              <a:rPr lang="fr-FR" dirty="0">
                <a:solidFill>
                  <a:srgbClr val="6E6E6E"/>
                </a:solidFill>
                <a:latin typeface="+mj-lt"/>
              </a:rPr>
              <a:t>: parcours pédagogiques des usines, journées du patrimoine…</a:t>
            </a:r>
          </a:p>
        </p:txBody>
      </p:sp>
      <p:pic>
        <p:nvPicPr>
          <p:cNvPr id="28" name="Image 27">
            <a:extLst>
              <a:ext uri="{FF2B5EF4-FFF2-40B4-BE49-F238E27FC236}">
                <a16:creationId xmlns:a16="http://schemas.microsoft.com/office/drawing/2014/main" id="{F6F60A83-0255-4D31-91B0-052108088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750557"/>
            <a:ext cx="4392488" cy="1903732"/>
          </a:xfrm>
          <a:prstGeom prst="rect">
            <a:avLst/>
          </a:prstGeom>
        </p:spPr>
      </p:pic>
      <p:sp>
        <p:nvSpPr>
          <p:cNvPr id="29" name="ZoneTexte 28">
            <a:extLst>
              <a:ext uri="{FF2B5EF4-FFF2-40B4-BE49-F238E27FC236}">
                <a16:creationId xmlns:a16="http://schemas.microsoft.com/office/drawing/2014/main" id="{AEB8C576-E3DC-445F-80BC-1B180FE5C8BB}"/>
              </a:ext>
            </a:extLst>
          </p:cNvPr>
          <p:cNvSpPr txBox="1"/>
          <p:nvPr/>
        </p:nvSpPr>
        <p:spPr>
          <a:xfrm>
            <a:off x="6228184" y="3601795"/>
            <a:ext cx="2718048" cy="461665"/>
          </a:xfrm>
          <a:prstGeom prst="rect">
            <a:avLst/>
          </a:prstGeom>
          <a:noFill/>
        </p:spPr>
        <p:txBody>
          <a:bodyPr wrap="square">
            <a:spAutoFit/>
          </a:bodyPr>
          <a:lstStyle/>
          <a:p>
            <a:r>
              <a:rPr lang="fr-FR" sz="1200" dirty="0">
                <a:solidFill>
                  <a:srgbClr val="6E6E6E"/>
                </a:solidFill>
                <a:latin typeface="+mj-lt"/>
              </a:rPr>
              <a:t>Source : </a:t>
            </a:r>
            <a:r>
              <a:rPr lang="fr-FR" sz="1200" dirty="0">
                <a:solidFill>
                  <a:srgbClr val="4868A8"/>
                </a:solidFill>
                <a:latin typeface="+mj-lt"/>
                <a:hlinkClick r:id="rId4">
                  <a:extLst>
                    <a:ext uri="{A12FA001-AC4F-418D-AE19-62706E023703}">
                      <ahyp:hlinkClr xmlns:ahyp="http://schemas.microsoft.com/office/drawing/2018/hyperlinkcolor" val="tx"/>
                    </a:ext>
                  </a:extLst>
                </a:hlinkClick>
              </a:rPr>
              <a:t>site internet Roannaise de l’eau</a:t>
            </a:r>
            <a:endParaRPr lang="fr-FR" sz="1200" dirty="0">
              <a:solidFill>
                <a:srgbClr val="4868A8"/>
              </a:solidFill>
              <a:latin typeface="+mj-lt"/>
            </a:endParaRPr>
          </a:p>
        </p:txBody>
      </p:sp>
    </p:spTree>
    <p:extLst>
      <p:ext uri="{BB962C8B-B14F-4D97-AF65-F5344CB8AC3E}">
        <p14:creationId xmlns:p14="http://schemas.microsoft.com/office/powerpoint/2010/main" val="20210077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326306"/>
            <a:ext cx="8075396" cy="100811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solidFill>
                  <a:schemeClr val="tx1"/>
                </a:solidFill>
              </a:rPr>
              <a:t>Multiplier les relais sur le terrain</a:t>
            </a:r>
          </a:p>
        </p:txBody>
      </p:sp>
      <p:graphicFrame>
        <p:nvGraphicFramePr>
          <p:cNvPr id="7" name="Diagramme 6">
            <a:extLst>
              <a:ext uri="{FF2B5EF4-FFF2-40B4-BE49-F238E27FC236}">
                <a16:creationId xmlns:a16="http://schemas.microsoft.com/office/drawing/2014/main" id="{72CD9D74-E04A-4FCC-877F-11FD02449778}"/>
              </a:ext>
            </a:extLst>
          </p:cNvPr>
          <p:cNvGraphicFramePr/>
          <p:nvPr>
            <p:extLst>
              <p:ext uri="{D42A27DB-BD31-4B8C-83A1-F6EECF244321}">
                <p14:modId xmlns:p14="http://schemas.microsoft.com/office/powerpoint/2010/main" val="3719585728"/>
              </p:ext>
            </p:extLst>
          </p:nvPr>
        </p:nvGraphicFramePr>
        <p:xfrm>
          <a:off x="1068604" y="812230"/>
          <a:ext cx="7031788" cy="5232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a:extLst>
              <a:ext uri="{FF2B5EF4-FFF2-40B4-BE49-F238E27FC236}">
                <a16:creationId xmlns:a16="http://schemas.microsoft.com/office/drawing/2014/main" id="{DA348E7A-EE17-BB42-894C-3F6F6E909848}"/>
              </a:ext>
            </a:extLst>
          </p:cNvPr>
          <p:cNvPicPr>
            <a:picLocks noChangeAspect="1"/>
          </p:cNvPicPr>
          <p:nvPr/>
        </p:nvPicPr>
        <p:blipFill>
          <a:blip r:embed="rId8"/>
          <a:stretch>
            <a:fillRect/>
          </a:stretch>
        </p:blipFill>
        <p:spPr>
          <a:xfrm>
            <a:off x="6826885" y="3048492"/>
            <a:ext cx="2012854" cy="1650540"/>
          </a:xfrm>
          <a:prstGeom prst="rect">
            <a:avLst/>
          </a:prstGeom>
        </p:spPr>
      </p:pic>
      <p:pic>
        <p:nvPicPr>
          <p:cNvPr id="6146" name="Picture 2" descr="SIAAP : Syndicat Interdépartemental pour l'Assainissement de  l'Agglomération Parisienne - Ateliers scolaires">
            <a:extLst>
              <a:ext uri="{FF2B5EF4-FFF2-40B4-BE49-F238E27FC236}">
                <a16:creationId xmlns:a16="http://schemas.microsoft.com/office/drawing/2014/main" id="{66EFAEEB-7D1B-ED42-B442-33B75B5C53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4960663"/>
            <a:ext cx="2683563" cy="156997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5C2980-3C10-C44F-9423-51BC19BBF12E}"/>
              </a:ext>
            </a:extLst>
          </p:cNvPr>
          <p:cNvSpPr txBox="1"/>
          <p:nvPr/>
        </p:nvSpPr>
        <p:spPr>
          <a:xfrm>
            <a:off x="5361411" y="6284418"/>
            <a:ext cx="2118478" cy="246221"/>
          </a:xfrm>
          <a:prstGeom prst="rect">
            <a:avLst/>
          </a:prstGeom>
          <a:noFill/>
        </p:spPr>
        <p:txBody>
          <a:bodyPr wrap="square" rtlCol="0">
            <a:spAutoFit/>
          </a:bodyPr>
          <a:lstStyle/>
          <a:p>
            <a:r>
              <a:rPr lang="fr-FR" sz="1000" dirty="0">
                <a:solidFill>
                  <a:schemeClr val="bg2"/>
                </a:solidFill>
              </a:rPr>
              <a:t>@SIAAP</a:t>
            </a:r>
          </a:p>
        </p:txBody>
      </p:sp>
      <p:sp>
        <p:nvSpPr>
          <p:cNvPr id="8" name="ZoneTexte 7">
            <a:extLst>
              <a:ext uri="{FF2B5EF4-FFF2-40B4-BE49-F238E27FC236}">
                <a16:creationId xmlns:a16="http://schemas.microsoft.com/office/drawing/2014/main" id="{57AF492D-06E6-6843-9A1E-E66951C931C3}"/>
              </a:ext>
            </a:extLst>
          </p:cNvPr>
          <p:cNvSpPr txBox="1"/>
          <p:nvPr/>
        </p:nvSpPr>
        <p:spPr>
          <a:xfrm>
            <a:off x="7459501" y="4686664"/>
            <a:ext cx="2118478"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AlecMontpellier</a:t>
            </a:r>
            <a:endParaRPr lang="fr-FR" sz="1000" dirty="0">
              <a:solidFill>
                <a:schemeClr val="bg2"/>
              </a:solidFill>
            </a:endParaRPr>
          </a:p>
        </p:txBody>
      </p:sp>
    </p:spTree>
    <p:extLst>
      <p:ext uri="{BB962C8B-B14F-4D97-AF65-F5344CB8AC3E}">
        <p14:creationId xmlns:p14="http://schemas.microsoft.com/office/powerpoint/2010/main" val="13106096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47022" y="254298"/>
            <a:ext cx="8075396" cy="100811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solidFill>
                  <a:schemeClr val="tx1"/>
                </a:solidFill>
              </a:rPr>
              <a:t>Et les actions de communication engageantes et transversales</a:t>
            </a:r>
          </a:p>
        </p:txBody>
      </p:sp>
      <p:sp>
        <p:nvSpPr>
          <p:cNvPr id="18" name="ZoneTexte 17">
            <a:extLst>
              <a:ext uri="{FF2B5EF4-FFF2-40B4-BE49-F238E27FC236}">
                <a16:creationId xmlns:a16="http://schemas.microsoft.com/office/drawing/2014/main" id="{F0228863-AE09-472F-BACA-2F4BC8B917C9}"/>
              </a:ext>
            </a:extLst>
          </p:cNvPr>
          <p:cNvSpPr txBox="1"/>
          <p:nvPr/>
        </p:nvSpPr>
        <p:spPr>
          <a:xfrm>
            <a:off x="5780725" y="7465840"/>
            <a:ext cx="3348756" cy="276999"/>
          </a:xfrm>
          <a:prstGeom prst="rect">
            <a:avLst/>
          </a:prstGeom>
          <a:noFill/>
        </p:spPr>
        <p:txBody>
          <a:bodyPr wrap="square">
            <a:spAutoFit/>
          </a:bodyPr>
          <a:lstStyle/>
          <a:p>
            <a:r>
              <a:rPr lang="fr-FR" sz="1200" i="1" dirty="0">
                <a:solidFill>
                  <a:schemeClr val="bg2"/>
                </a:solidFill>
              </a:rPr>
              <a:t>Source : Rapport d’activité 2015, Eau de Paris</a:t>
            </a:r>
          </a:p>
        </p:txBody>
      </p:sp>
      <p:sp>
        <p:nvSpPr>
          <p:cNvPr id="5" name="Rectangle 4">
            <a:extLst>
              <a:ext uri="{FF2B5EF4-FFF2-40B4-BE49-F238E27FC236}">
                <a16:creationId xmlns:a16="http://schemas.microsoft.com/office/drawing/2014/main" id="{77A8FFFB-5C9C-4138-BA35-578606555FE5}"/>
              </a:ext>
            </a:extLst>
          </p:cNvPr>
          <p:cNvSpPr/>
          <p:nvPr/>
        </p:nvSpPr>
        <p:spPr>
          <a:xfrm>
            <a:off x="1837095" y="1840820"/>
            <a:ext cx="4054508" cy="3170099"/>
          </a:xfrm>
          <a:prstGeom prst="rect">
            <a:avLst/>
          </a:prstGeom>
        </p:spPr>
        <p:txBody>
          <a:bodyPr wrap="square">
            <a:spAutoFit/>
          </a:bodyPr>
          <a:lstStyle/>
          <a:p>
            <a:pPr algn="ctr"/>
            <a:r>
              <a:rPr lang="fr-FR" sz="2400" dirty="0">
                <a:solidFill>
                  <a:schemeClr val="bg2"/>
                </a:solidFill>
              </a:rPr>
              <a:t>Lier eau / énergie/ déchets </a:t>
            </a:r>
          </a:p>
          <a:p>
            <a:pPr algn="ctr"/>
            <a:r>
              <a:rPr lang="fr-FR" sz="2400" dirty="0">
                <a:solidFill>
                  <a:schemeClr val="bg2"/>
                </a:solidFill>
              </a:rPr>
              <a:t>mais aussi </a:t>
            </a:r>
          </a:p>
          <a:p>
            <a:pPr algn="ctr"/>
            <a:r>
              <a:rPr lang="fr-FR" sz="2400" dirty="0">
                <a:solidFill>
                  <a:schemeClr val="bg2"/>
                </a:solidFill>
              </a:rPr>
              <a:t>santé / biodiversité…</a:t>
            </a:r>
          </a:p>
          <a:p>
            <a:pPr marL="342900" indent="-342900" algn="ctr">
              <a:buFont typeface="Arial" panose="020B0604020202020204" pitchFamily="34" charset="0"/>
              <a:buChar char="•"/>
            </a:pPr>
            <a:endParaRPr lang="fr-FR" sz="2200" dirty="0">
              <a:solidFill>
                <a:schemeClr val="bg2"/>
              </a:solidFill>
            </a:endParaRPr>
          </a:p>
          <a:p>
            <a:pPr algn="ctr"/>
            <a:endParaRPr lang="fr-FR" sz="2200" dirty="0">
              <a:solidFill>
                <a:schemeClr val="bg2"/>
              </a:solidFill>
            </a:endParaRPr>
          </a:p>
          <a:p>
            <a:pPr algn="ctr"/>
            <a:endParaRPr lang="fr-FR" sz="2200" dirty="0">
              <a:solidFill>
                <a:schemeClr val="bg2"/>
              </a:solidFill>
            </a:endParaRPr>
          </a:p>
          <a:p>
            <a:pPr marL="342900" indent="-342900" algn="ctr">
              <a:buFont typeface="Arial" panose="020B0604020202020204" pitchFamily="34" charset="0"/>
              <a:buChar char="•"/>
            </a:pPr>
            <a:endParaRPr lang="fr-FR" sz="2200" dirty="0">
              <a:solidFill>
                <a:schemeClr val="bg2"/>
              </a:solidFill>
            </a:endParaRPr>
          </a:p>
          <a:p>
            <a:pPr marL="342900" indent="-342900" algn="ctr">
              <a:buFont typeface="Arial" panose="020B0604020202020204" pitchFamily="34" charset="0"/>
              <a:buChar char="•"/>
            </a:pPr>
            <a:endParaRPr lang="fr-FR" sz="2200" dirty="0">
              <a:solidFill>
                <a:schemeClr val="bg2"/>
              </a:solidFill>
            </a:endParaRPr>
          </a:p>
          <a:p>
            <a:pPr marL="342900" indent="-342900" algn="ctr">
              <a:buFont typeface="Arial" panose="020B0604020202020204" pitchFamily="34" charset="0"/>
              <a:buChar char="•"/>
            </a:pPr>
            <a:endParaRPr lang="fr-FR" dirty="0">
              <a:solidFill>
                <a:schemeClr val="bg2"/>
              </a:solidFill>
            </a:endParaRPr>
          </a:p>
        </p:txBody>
      </p:sp>
      <p:sp>
        <p:nvSpPr>
          <p:cNvPr id="6" name="Rectangle 5">
            <a:extLst>
              <a:ext uri="{FF2B5EF4-FFF2-40B4-BE49-F238E27FC236}">
                <a16:creationId xmlns:a16="http://schemas.microsoft.com/office/drawing/2014/main" id="{0E8F33B6-2D25-4859-AFDC-738B9A5625FD}"/>
              </a:ext>
            </a:extLst>
          </p:cNvPr>
          <p:cNvSpPr>
            <a:spLocks noChangeArrowheads="1"/>
          </p:cNvSpPr>
          <p:nvPr/>
        </p:nvSpPr>
        <p:spPr bwMode="auto">
          <a:xfrm>
            <a:off x="1752749" y="3543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 name="Picture 4" descr=" 1,2 t de déchets ont été ramassés sur les 8 km du parcours en mer">
            <a:extLst>
              <a:ext uri="{FF2B5EF4-FFF2-40B4-BE49-F238E27FC236}">
                <a16:creationId xmlns:a16="http://schemas.microsoft.com/office/drawing/2014/main" id="{711D6177-37E6-47F1-8951-406E1C3F98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023"/>
          <a:stretch/>
        </p:blipFill>
        <p:spPr bwMode="auto">
          <a:xfrm>
            <a:off x="6260143" y="4139521"/>
            <a:ext cx="2292861" cy="2106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alaméo - Guide Menage Naturel">
            <a:extLst>
              <a:ext uri="{FF2B5EF4-FFF2-40B4-BE49-F238E27FC236}">
                <a16:creationId xmlns:a16="http://schemas.microsoft.com/office/drawing/2014/main" id="{CF91B3CB-8C3B-4C28-A3EB-521E83351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401" y="4121711"/>
            <a:ext cx="1480740" cy="21003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dopt A Drain | Saint Paul, Minnesota">
            <a:extLst>
              <a:ext uri="{FF2B5EF4-FFF2-40B4-BE49-F238E27FC236}">
                <a16:creationId xmlns:a16="http://schemas.microsoft.com/office/drawing/2014/main" id="{1E265F7D-8A8B-4D98-ADEB-844D7319AE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866"/>
          <a:stretch/>
        </p:blipFill>
        <p:spPr bwMode="auto">
          <a:xfrm>
            <a:off x="1677716" y="4140761"/>
            <a:ext cx="2603683" cy="2070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seneo.fr/wp-content/uploads/2017/11/famille-a-energie-positive-3.jpg">
            <a:extLst>
              <a:ext uri="{FF2B5EF4-FFF2-40B4-BE49-F238E27FC236}">
                <a16:creationId xmlns:a16="http://schemas.microsoft.com/office/drawing/2014/main" id="{6DF10DFE-FA19-4742-B597-44763AE9FFB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9"/>
          <a:stretch/>
        </p:blipFill>
        <p:spPr bwMode="auto">
          <a:xfrm>
            <a:off x="6208094" y="1550442"/>
            <a:ext cx="2344910" cy="214351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C4FB866-B999-0A40-82DA-B83A9AFD3D34}"/>
              </a:ext>
            </a:extLst>
          </p:cNvPr>
          <p:cNvSpPr txBox="1"/>
          <p:nvPr/>
        </p:nvSpPr>
        <p:spPr>
          <a:xfrm>
            <a:off x="7832526" y="3759696"/>
            <a:ext cx="2118478" cy="246221"/>
          </a:xfrm>
          <a:prstGeom prst="rect">
            <a:avLst/>
          </a:prstGeom>
          <a:noFill/>
        </p:spPr>
        <p:txBody>
          <a:bodyPr wrap="square" rtlCol="0">
            <a:spAutoFit/>
          </a:bodyPr>
          <a:lstStyle/>
          <a:p>
            <a:r>
              <a:rPr lang="fr-FR" sz="1000" dirty="0">
                <a:solidFill>
                  <a:schemeClr val="bg2"/>
                </a:solidFill>
              </a:rPr>
              <a:t>@SENEO</a:t>
            </a:r>
          </a:p>
        </p:txBody>
      </p:sp>
      <p:sp>
        <p:nvSpPr>
          <p:cNvPr id="13" name="ZoneTexte 12">
            <a:extLst>
              <a:ext uri="{FF2B5EF4-FFF2-40B4-BE49-F238E27FC236}">
                <a16:creationId xmlns:a16="http://schemas.microsoft.com/office/drawing/2014/main" id="{9C98ACFB-DAEB-344B-9771-E422B28D2FB9}"/>
              </a:ext>
            </a:extLst>
          </p:cNvPr>
          <p:cNvSpPr txBox="1"/>
          <p:nvPr/>
        </p:nvSpPr>
        <p:spPr>
          <a:xfrm>
            <a:off x="4734428" y="6254903"/>
            <a:ext cx="4157337"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AERMC.fr</a:t>
            </a:r>
            <a:r>
              <a:rPr lang="fr-FR" sz="1000" dirty="0">
                <a:solidFill>
                  <a:schemeClr val="bg2"/>
                </a:solidFill>
              </a:rPr>
              <a:t> ,@</a:t>
            </a:r>
            <a:r>
              <a:rPr lang="fr-FR" sz="1000" dirty="0" err="1">
                <a:solidFill>
                  <a:schemeClr val="bg2"/>
                </a:solidFill>
              </a:rPr>
              <a:t>eurometropoledestrasbourg.fr</a:t>
            </a:r>
            <a:r>
              <a:rPr lang="fr-FR" sz="1000" dirty="0">
                <a:solidFill>
                  <a:schemeClr val="bg2"/>
                </a:solidFill>
              </a:rPr>
              <a:t>, @</a:t>
            </a:r>
            <a:r>
              <a:rPr lang="fr-FR" sz="1000" dirty="0" err="1">
                <a:solidFill>
                  <a:schemeClr val="bg2"/>
                </a:solidFill>
              </a:rPr>
              <a:t>villedemarseille.fr</a:t>
            </a:r>
            <a:endParaRPr lang="fr-FR" sz="1000" dirty="0">
              <a:solidFill>
                <a:schemeClr val="bg2"/>
              </a:solidFill>
            </a:endParaRPr>
          </a:p>
        </p:txBody>
      </p:sp>
    </p:spTree>
    <p:extLst>
      <p:ext uri="{BB962C8B-B14F-4D97-AF65-F5344CB8AC3E}">
        <p14:creationId xmlns:p14="http://schemas.microsoft.com/office/powerpoint/2010/main" val="2502355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C5ACBC-6E5C-FC43-9859-4CA35E8D9918}"/>
              </a:ext>
            </a:extLst>
          </p:cNvPr>
          <p:cNvSpPr>
            <a:spLocks noGrp="1"/>
          </p:cNvSpPr>
          <p:nvPr>
            <p:ph type="body" sz="quarter" idx="10"/>
          </p:nvPr>
        </p:nvSpPr>
        <p:spPr>
          <a:xfrm>
            <a:off x="1259632" y="2789645"/>
            <a:ext cx="4752528" cy="1656184"/>
          </a:xfrm>
        </p:spPr>
        <p:txBody>
          <a:bodyPr/>
          <a:lstStyle/>
          <a:p>
            <a:r>
              <a:rPr lang="fr-FR" sz="4400" dirty="0">
                <a:solidFill>
                  <a:srgbClr val="1685A4"/>
                </a:solidFill>
                <a:latin typeface="Isidora Black" pitchFamily="2" charset="77"/>
              </a:rPr>
              <a:t>Conclusions</a:t>
            </a:r>
          </a:p>
          <a:p>
            <a:r>
              <a:rPr lang="fr-FR" sz="2800" b="0" dirty="0">
                <a:latin typeface="Arial"/>
              </a:rPr>
              <a:t>Passer d’une logique de </a:t>
            </a:r>
            <a:r>
              <a:rPr lang="fr-FR" sz="2800" b="0" u="sng" dirty="0">
                <a:latin typeface="Arial"/>
              </a:rPr>
              <a:t>gestionnaire de réseaux </a:t>
            </a:r>
            <a:r>
              <a:rPr lang="fr-FR" sz="2800" b="0" dirty="0">
                <a:latin typeface="Arial"/>
              </a:rPr>
              <a:t>à  un véritable </a:t>
            </a:r>
            <a:r>
              <a:rPr lang="fr-FR" sz="2800" b="0" u="sng" dirty="0">
                <a:latin typeface="Arial"/>
              </a:rPr>
              <a:t>projet politique </a:t>
            </a:r>
            <a:r>
              <a:rPr lang="fr-FR" sz="2800" b="0" dirty="0">
                <a:latin typeface="Arial"/>
              </a:rPr>
              <a:t>pour votre territoire avec une dimension écologique et sociale forte</a:t>
            </a:r>
          </a:p>
        </p:txBody>
      </p:sp>
      <p:pic>
        <p:nvPicPr>
          <p:cNvPr id="5" name="Image 4">
            <a:extLst>
              <a:ext uri="{FF2B5EF4-FFF2-40B4-BE49-F238E27FC236}">
                <a16:creationId xmlns:a16="http://schemas.microsoft.com/office/drawing/2014/main" id="{EE6F7BE6-A4C7-524E-9950-1B7DB65F09CD}"/>
              </a:ext>
            </a:extLst>
          </p:cNvPr>
          <p:cNvPicPr>
            <a:picLocks noChangeAspect="1"/>
          </p:cNvPicPr>
          <p:nvPr/>
        </p:nvPicPr>
        <p:blipFill>
          <a:blip r:embed="rId3"/>
          <a:stretch>
            <a:fillRect/>
          </a:stretch>
        </p:blipFill>
        <p:spPr>
          <a:xfrm>
            <a:off x="6012160" y="2575420"/>
            <a:ext cx="2637119" cy="3740819"/>
          </a:xfrm>
          <a:prstGeom prst="rect">
            <a:avLst/>
          </a:prstGeom>
        </p:spPr>
      </p:pic>
    </p:spTree>
    <p:extLst>
      <p:ext uri="{BB962C8B-B14F-4D97-AF65-F5344CB8AC3E}">
        <p14:creationId xmlns:p14="http://schemas.microsoft.com/office/powerpoint/2010/main" val="17647832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C5ACBC-6E5C-FC43-9859-4CA35E8D9918}"/>
              </a:ext>
            </a:extLst>
          </p:cNvPr>
          <p:cNvSpPr>
            <a:spLocks noGrp="1"/>
          </p:cNvSpPr>
          <p:nvPr>
            <p:ph type="body" sz="quarter" idx="10"/>
          </p:nvPr>
        </p:nvSpPr>
        <p:spPr>
          <a:xfrm>
            <a:off x="3203848" y="3422650"/>
            <a:ext cx="4320480" cy="1656184"/>
          </a:xfrm>
        </p:spPr>
        <p:txBody>
          <a:bodyPr/>
          <a:lstStyle/>
          <a:p>
            <a:r>
              <a:rPr lang="fr-FR" sz="4400" dirty="0">
                <a:solidFill>
                  <a:srgbClr val="1685A4"/>
                </a:solidFill>
                <a:latin typeface="Isidora Black" pitchFamily="2" charset="77"/>
              </a:rPr>
              <a:t>Merci  pour votre attention ! </a:t>
            </a:r>
          </a:p>
        </p:txBody>
      </p:sp>
    </p:spTree>
    <p:extLst>
      <p:ext uri="{BB962C8B-B14F-4D97-AF65-F5344CB8AC3E}">
        <p14:creationId xmlns:p14="http://schemas.microsoft.com/office/powerpoint/2010/main" val="12648887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https://amorce.asso.fr/storage/employees/images/219ed0e496/photo-site-internet-1616.png">
            <a:extLst>
              <a:ext uri="{FF2B5EF4-FFF2-40B4-BE49-F238E27FC236}">
                <a16:creationId xmlns:a16="http://schemas.microsoft.com/office/drawing/2014/main" id="{D26129FB-B779-BE4F-8F58-00A1D319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28" r="15853"/>
          <a:stretch/>
        </p:blipFill>
        <p:spPr bwMode="auto">
          <a:xfrm>
            <a:off x="7524328" y="2126506"/>
            <a:ext cx="1296143" cy="190275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amorce.asso.fr/storage/employees/images/f1d35499f7/photo-site-internet8.png">
            <a:extLst>
              <a:ext uri="{FF2B5EF4-FFF2-40B4-BE49-F238E27FC236}">
                <a16:creationId xmlns:a16="http://schemas.microsoft.com/office/drawing/2014/main" id="{5276028B-4755-FA46-9DEF-C17F698B74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1" r="20625" b="15408"/>
          <a:stretch/>
        </p:blipFill>
        <p:spPr bwMode="auto">
          <a:xfrm>
            <a:off x="1187599" y="4286746"/>
            <a:ext cx="1296143" cy="17281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4B8B60-14F2-884E-A8E9-677B5C21DA8F}"/>
              </a:ext>
            </a:extLst>
          </p:cNvPr>
          <p:cNvSpPr/>
          <p:nvPr/>
        </p:nvSpPr>
        <p:spPr>
          <a:xfrm>
            <a:off x="1186784" y="6066299"/>
            <a:ext cx="7849380" cy="369332"/>
          </a:xfrm>
          <a:prstGeom prst="rect">
            <a:avLst/>
          </a:prstGeom>
        </p:spPr>
        <p:txBody>
          <a:bodyPr wrap="square">
            <a:spAutoFit/>
          </a:bodyPr>
          <a:lstStyle/>
          <a:p>
            <a:pPr algn="ctr">
              <a:spcBef>
                <a:spcPts val="640"/>
              </a:spcBef>
            </a:pPr>
            <a:r>
              <a:rPr lang="fr-FR" b="1" dirty="0">
                <a:solidFill>
                  <a:srgbClr val="1685A4"/>
                </a:solidFill>
                <a:latin typeface="Arial" panose="020B0604020202020204" pitchFamily="34" charset="0"/>
              </a:rPr>
              <a:t>Toutes nos actualités sur </a:t>
            </a:r>
            <a:r>
              <a:rPr lang="fr-FR" b="1" dirty="0" err="1">
                <a:solidFill>
                  <a:srgbClr val="1685A4"/>
                </a:solidFill>
                <a:latin typeface="Arial" panose="020B0604020202020204" pitchFamily="34" charset="0"/>
              </a:rPr>
              <a:t>amorce.asso.fr</a:t>
            </a:r>
            <a:endParaRPr lang="fr-FR" dirty="0">
              <a:solidFill>
                <a:srgbClr val="1685A4"/>
              </a:solidFill>
              <a:effectLst/>
            </a:endParaRPr>
          </a:p>
        </p:txBody>
      </p:sp>
      <p:sp>
        <p:nvSpPr>
          <p:cNvPr id="3" name="Rectangle 2">
            <a:extLst>
              <a:ext uri="{FF2B5EF4-FFF2-40B4-BE49-F238E27FC236}">
                <a16:creationId xmlns:a16="http://schemas.microsoft.com/office/drawing/2014/main" id="{BACA4EA1-09C4-F34D-B0BE-B8A378490874}"/>
              </a:ext>
            </a:extLst>
          </p:cNvPr>
          <p:cNvSpPr/>
          <p:nvPr/>
        </p:nvSpPr>
        <p:spPr>
          <a:xfrm>
            <a:off x="2627784" y="567961"/>
            <a:ext cx="4572000" cy="1200329"/>
          </a:xfrm>
          <a:prstGeom prst="rect">
            <a:avLst/>
          </a:prstGeom>
        </p:spPr>
        <p:txBody>
          <a:bodyPr>
            <a:spAutoFit/>
          </a:bodyPr>
          <a:lstStyle/>
          <a:p>
            <a:r>
              <a:rPr lang="fr-FR" sz="2400" b="1" dirty="0">
                <a:solidFill>
                  <a:srgbClr val="6E6E6E"/>
                </a:solidFill>
                <a:latin typeface="Arial" panose="020B0604020202020204" pitchFamily="34" charset="0"/>
              </a:rPr>
              <a:t>Nicolas GARNIER</a:t>
            </a:r>
            <a:endParaRPr lang="fr-FR" sz="2400" dirty="0"/>
          </a:p>
          <a:p>
            <a:r>
              <a:rPr lang="fr-FR" sz="2400" dirty="0">
                <a:solidFill>
                  <a:srgbClr val="6E6E6E"/>
                </a:solidFill>
                <a:latin typeface="Arial" panose="020B0604020202020204" pitchFamily="34" charset="0"/>
              </a:rPr>
              <a:t>Délégué Général</a:t>
            </a:r>
            <a:endParaRPr lang="fr-FR" sz="2400" dirty="0"/>
          </a:p>
          <a:p>
            <a:r>
              <a:rPr lang="fr-FR" sz="2400" dirty="0" err="1">
                <a:solidFill>
                  <a:srgbClr val="6E6E6E"/>
                </a:solidFill>
                <a:latin typeface="Arial" panose="020B0604020202020204" pitchFamily="34" charset="0"/>
              </a:rPr>
              <a:t>ngarnier@amorce.asso.fr</a:t>
            </a:r>
            <a:endParaRPr lang="fr-FR" sz="2400" dirty="0">
              <a:effectLst/>
            </a:endParaRPr>
          </a:p>
        </p:txBody>
      </p:sp>
      <p:sp>
        <p:nvSpPr>
          <p:cNvPr id="4" name="Rectangle 3">
            <a:extLst>
              <a:ext uri="{FF2B5EF4-FFF2-40B4-BE49-F238E27FC236}">
                <a16:creationId xmlns:a16="http://schemas.microsoft.com/office/drawing/2014/main" id="{9639342F-CF09-2A49-A249-4CF0ED8A8FB3}"/>
              </a:ext>
            </a:extLst>
          </p:cNvPr>
          <p:cNvSpPr/>
          <p:nvPr/>
        </p:nvSpPr>
        <p:spPr>
          <a:xfrm>
            <a:off x="2843808" y="2477719"/>
            <a:ext cx="4572000" cy="1200329"/>
          </a:xfrm>
          <a:prstGeom prst="rect">
            <a:avLst/>
          </a:prstGeom>
        </p:spPr>
        <p:txBody>
          <a:bodyPr>
            <a:spAutoFit/>
          </a:bodyPr>
          <a:lstStyle/>
          <a:p>
            <a:pPr algn="r"/>
            <a:r>
              <a:rPr lang="fr-FR" sz="2400" b="1" dirty="0">
                <a:solidFill>
                  <a:srgbClr val="6E6E6E"/>
                </a:solidFill>
                <a:latin typeface="Arial" panose="020B0604020202020204" pitchFamily="34" charset="0"/>
              </a:rPr>
              <a:t>Muriel FLORIAT</a:t>
            </a:r>
            <a:endParaRPr lang="fr-FR" sz="2400" dirty="0"/>
          </a:p>
          <a:p>
            <a:pPr algn="r"/>
            <a:r>
              <a:rPr lang="fr-FR" sz="2400" dirty="0">
                <a:solidFill>
                  <a:srgbClr val="6E6E6E"/>
                </a:solidFill>
                <a:latin typeface="Arial" panose="020B0604020202020204" pitchFamily="34" charset="0"/>
              </a:rPr>
              <a:t>Responsable pôle eau</a:t>
            </a:r>
            <a:endParaRPr lang="fr-FR" sz="2400" dirty="0"/>
          </a:p>
          <a:p>
            <a:pPr algn="r"/>
            <a:r>
              <a:rPr lang="fr-FR" sz="2400" dirty="0" err="1">
                <a:solidFill>
                  <a:srgbClr val="6E6E6E"/>
                </a:solidFill>
                <a:latin typeface="Arial" panose="020B0604020202020204" pitchFamily="34" charset="0"/>
              </a:rPr>
              <a:t>mfloriat@amorce.asso.fr</a:t>
            </a:r>
            <a:endParaRPr lang="fr-FR" sz="2400" dirty="0">
              <a:effectLst/>
            </a:endParaRPr>
          </a:p>
        </p:txBody>
      </p:sp>
      <p:sp>
        <p:nvSpPr>
          <p:cNvPr id="15" name="Rectangle 14">
            <a:extLst>
              <a:ext uri="{FF2B5EF4-FFF2-40B4-BE49-F238E27FC236}">
                <a16:creationId xmlns:a16="http://schemas.microsoft.com/office/drawing/2014/main" id="{E181129C-97FC-D947-8431-3D95072120C6}"/>
              </a:ext>
            </a:extLst>
          </p:cNvPr>
          <p:cNvSpPr/>
          <p:nvPr/>
        </p:nvSpPr>
        <p:spPr>
          <a:xfrm>
            <a:off x="2627784" y="4550675"/>
            <a:ext cx="5688632" cy="1200329"/>
          </a:xfrm>
          <a:prstGeom prst="rect">
            <a:avLst/>
          </a:prstGeom>
        </p:spPr>
        <p:txBody>
          <a:bodyPr wrap="square">
            <a:spAutoFit/>
          </a:bodyPr>
          <a:lstStyle/>
          <a:p>
            <a:r>
              <a:rPr lang="fr-FR" sz="2400" b="1" dirty="0">
                <a:solidFill>
                  <a:srgbClr val="6E6E6E"/>
                </a:solidFill>
                <a:latin typeface="Arial" panose="020B0604020202020204" pitchFamily="34" charset="0"/>
              </a:rPr>
              <a:t>Florent COSNIER</a:t>
            </a:r>
            <a:endParaRPr lang="fr-FR" sz="2400" dirty="0"/>
          </a:p>
          <a:p>
            <a:r>
              <a:rPr lang="fr-FR" sz="2400" dirty="0">
                <a:solidFill>
                  <a:srgbClr val="6E6E6E"/>
                </a:solidFill>
                <a:latin typeface="Arial" panose="020B0604020202020204" pitchFamily="34" charset="0"/>
              </a:rPr>
              <a:t>Chargé de mission juridique et fiscal</a:t>
            </a:r>
            <a:endParaRPr lang="fr-FR" sz="2400" dirty="0"/>
          </a:p>
          <a:p>
            <a:r>
              <a:rPr lang="fr-FR" sz="2400" dirty="0" err="1">
                <a:solidFill>
                  <a:srgbClr val="6E6E6E"/>
                </a:solidFill>
                <a:latin typeface="Arial" panose="020B0604020202020204" pitchFamily="34" charset="0"/>
              </a:rPr>
              <a:t>fcosnier@amorce.asso.fr</a:t>
            </a:r>
            <a:endParaRPr lang="fr-FR" sz="2400" dirty="0">
              <a:effectLst/>
            </a:endParaRPr>
          </a:p>
        </p:txBody>
      </p:sp>
      <p:pic>
        <p:nvPicPr>
          <p:cNvPr id="9" name="Image 8">
            <a:extLst>
              <a:ext uri="{FF2B5EF4-FFF2-40B4-BE49-F238E27FC236}">
                <a16:creationId xmlns:a16="http://schemas.microsoft.com/office/drawing/2014/main" id="{DE0EC432-676D-954C-842C-02D8F7017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99" y="327750"/>
            <a:ext cx="1339668" cy="1904400"/>
          </a:xfrm>
          <a:prstGeom prst="rect">
            <a:avLst/>
          </a:prstGeom>
        </p:spPr>
      </p:pic>
    </p:spTree>
    <p:extLst>
      <p:ext uri="{BB962C8B-B14F-4D97-AF65-F5344CB8AC3E}">
        <p14:creationId xmlns:p14="http://schemas.microsoft.com/office/powerpoint/2010/main" val="272399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15616" y="284873"/>
            <a:ext cx="8441030"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400" dirty="0">
                <a:solidFill>
                  <a:schemeClr val="tx1"/>
                </a:solidFill>
              </a:rPr>
              <a:t>Et ses compétences opérationnelles</a:t>
            </a:r>
          </a:p>
        </p:txBody>
      </p:sp>
      <p:graphicFrame>
        <p:nvGraphicFramePr>
          <p:cNvPr id="6" name="Tableau 6">
            <a:extLst>
              <a:ext uri="{FF2B5EF4-FFF2-40B4-BE49-F238E27FC236}">
                <a16:creationId xmlns:a16="http://schemas.microsoft.com/office/drawing/2014/main" id="{8110DEAD-5CC8-48A6-A463-D73A555D4B2E}"/>
              </a:ext>
            </a:extLst>
          </p:cNvPr>
          <p:cNvGraphicFramePr>
            <a:graphicFrameLocks noGrp="1"/>
          </p:cNvGraphicFramePr>
          <p:nvPr>
            <p:extLst>
              <p:ext uri="{D42A27DB-BD31-4B8C-83A1-F6EECF244321}">
                <p14:modId xmlns:p14="http://schemas.microsoft.com/office/powerpoint/2010/main" val="4022388398"/>
              </p:ext>
            </p:extLst>
          </p:nvPr>
        </p:nvGraphicFramePr>
        <p:xfrm>
          <a:off x="1115616" y="1172613"/>
          <a:ext cx="7045439" cy="3657600"/>
        </p:xfrm>
        <a:graphic>
          <a:graphicData uri="http://schemas.openxmlformats.org/drawingml/2006/table">
            <a:tbl>
              <a:tblPr firstRow="1" bandRow="1">
                <a:tableStyleId>{5C22544A-7EE6-4342-B048-85BDC9FD1C3A}</a:tableStyleId>
              </a:tblPr>
              <a:tblGrid>
                <a:gridCol w="1245840">
                  <a:extLst>
                    <a:ext uri="{9D8B030D-6E8A-4147-A177-3AD203B41FA5}">
                      <a16:colId xmlns:a16="http://schemas.microsoft.com/office/drawing/2014/main" val="840794615"/>
                    </a:ext>
                  </a:extLst>
                </a:gridCol>
                <a:gridCol w="1342398">
                  <a:extLst>
                    <a:ext uri="{9D8B030D-6E8A-4147-A177-3AD203B41FA5}">
                      <a16:colId xmlns:a16="http://schemas.microsoft.com/office/drawing/2014/main" val="2953139757"/>
                    </a:ext>
                  </a:extLst>
                </a:gridCol>
                <a:gridCol w="1398450">
                  <a:extLst>
                    <a:ext uri="{9D8B030D-6E8A-4147-A177-3AD203B41FA5}">
                      <a16:colId xmlns:a16="http://schemas.microsoft.com/office/drawing/2014/main" val="1015605785"/>
                    </a:ext>
                  </a:extLst>
                </a:gridCol>
                <a:gridCol w="1213354">
                  <a:extLst>
                    <a:ext uri="{9D8B030D-6E8A-4147-A177-3AD203B41FA5}">
                      <a16:colId xmlns:a16="http://schemas.microsoft.com/office/drawing/2014/main" val="657464283"/>
                    </a:ext>
                  </a:extLst>
                </a:gridCol>
                <a:gridCol w="659369">
                  <a:extLst>
                    <a:ext uri="{9D8B030D-6E8A-4147-A177-3AD203B41FA5}">
                      <a16:colId xmlns:a16="http://schemas.microsoft.com/office/drawing/2014/main" val="67881929"/>
                    </a:ext>
                  </a:extLst>
                </a:gridCol>
                <a:gridCol w="310730">
                  <a:extLst>
                    <a:ext uri="{9D8B030D-6E8A-4147-A177-3AD203B41FA5}">
                      <a16:colId xmlns:a16="http://schemas.microsoft.com/office/drawing/2014/main" val="3425498680"/>
                    </a:ext>
                  </a:extLst>
                </a:gridCol>
                <a:gridCol w="875298">
                  <a:extLst>
                    <a:ext uri="{9D8B030D-6E8A-4147-A177-3AD203B41FA5}">
                      <a16:colId xmlns:a16="http://schemas.microsoft.com/office/drawing/2014/main" val="1416061078"/>
                    </a:ext>
                  </a:extLst>
                </a:gridCol>
              </a:tblGrid>
              <a:tr h="370840">
                <a:tc>
                  <a:txBody>
                    <a:bodyPr/>
                    <a:lstStyle/>
                    <a:p>
                      <a:endParaRPr lang="fr-FR" sz="1000"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fr-FR" sz="1000" dirty="0">
                          <a:solidFill>
                            <a:srgbClr val="FFFFFF"/>
                          </a:solidFill>
                        </a:rPr>
                        <a:t>Communes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fr-FR" sz="1000" dirty="0">
                          <a:solidFill>
                            <a:srgbClr val="FFFFFF"/>
                          </a:solidFill>
                        </a:rPr>
                        <a:t>Communautés de communes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fr-FR" sz="1000" dirty="0">
                          <a:solidFill>
                            <a:srgbClr val="FFFFFF"/>
                          </a:solidFill>
                        </a:rPr>
                        <a:t>Communautés d’agglomération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r>
                        <a:rPr lang="fr-FR" sz="1000" dirty="0">
                          <a:solidFill>
                            <a:srgbClr val="FFFFFF"/>
                          </a:solidFill>
                        </a:rPr>
                        <a:t>Communautés urbaines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r>
                        <a:rPr lang="fr-FR" sz="950" dirty="0">
                          <a:solidFill>
                            <a:srgbClr val="FFFFFF"/>
                          </a:solidFill>
                        </a:rPr>
                        <a:t>Métropoles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000" dirty="0">
                          <a:solidFill>
                            <a:srgbClr val="FFFFFF"/>
                          </a:solidFill>
                        </a:rPr>
                        <a:t>Métropoles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48709955"/>
                  </a:ext>
                </a:extLst>
              </a:tr>
              <a:tr h="370840">
                <a:tc>
                  <a:txBody>
                    <a:bodyPr/>
                    <a:lstStyle/>
                    <a:p>
                      <a:r>
                        <a:rPr lang="fr-FR" sz="1000" dirty="0">
                          <a:solidFill>
                            <a:srgbClr val="FFFFFF"/>
                          </a:solidFill>
                        </a:rPr>
                        <a:t>Eau potable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5">
                  <a:txBody>
                    <a:bodyPr/>
                    <a:lstStyle/>
                    <a:p>
                      <a:pPr algn="ctr"/>
                      <a:r>
                        <a:rPr lang="fr-FR" sz="1000" dirty="0">
                          <a:solidFill>
                            <a:schemeClr val="bg2"/>
                          </a:solidFill>
                        </a:rPr>
                        <a:t>Transfert obligatoire à l’EPCI-FP, sauf opposition des communes membres d’une communauté de communes et report en 2026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r>
                        <a:rPr lang="fr-FR" sz="1000" dirty="0">
                          <a:solidFill>
                            <a:schemeClr val="bg2"/>
                          </a:solidFill>
                        </a:rPr>
                        <a:t>Obligatoire</a:t>
                      </a:r>
                    </a:p>
                    <a:p>
                      <a:pPr algn="ctr"/>
                      <a:r>
                        <a:rPr lang="fr-FR" sz="1000" dirty="0">
                          <a:solidFill>
                            <a:schemeClr val="bg2"/>
                          </a:solidFill>
                        </a:rPr>
                        <a:t>(sauf report à 2026 si opposition des communes)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rowSpan="2" gridSpan="4">
                  <a:txBody>
                    <a:bodyPr/>
                    <a:lstStyle/>
                    <a:p>
                      <a:pPr algn="ctr"/>
                      <a:r>
                        <a:rPr lang="fr-FR" sz="1000" dirty="0">
                          <a:solidFill>
                            <a:schemeClr val="bg2"/>
                          </a:solidFill>
                        </a:rPr>
                        <a:t>Obligatoire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fr-FR" sz="1100" dirty="0"/>
                    </a:p>
                  </a:txBody>
                  <a:tcPr anchor="ctr"/>
                </a:tc>
                <a:tc rowSpan="2" hMerge="1">
                  <a:txBody>
                    <a:bodyPr/>
                    <a:lstStyle/>
                    <a:p>
                      <a:endParaRPr lang="fr-FR" sz="1100" dirty="0"/>
                    </a:p>
                  </a:txBody>
                  <a:tcPr anchor="ctr"/>
                </a:tc>
                <a:tc rowSpan="2" hMerge="1">
                  <a:txBody>
                    <a:bodyPr/>
                    <a:lstStyle/>
                    <a:p>
                      <a:pPr algn="ctr"/>
                      <a:endParaRPr lang="fr-FR" sz="950" dirty="0">
                        <a:solidFill>
                          <a:schemeClr val="bg2"/>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2708605"/>
                  </a:ext>
                </a:extLst>
              </a:tr>
              <a:tr h="0">
                <a:tc rowSpan="2">
                  <a:txBody>
                    <a:bodyPr/>
                    <a:lstStyle/>
                    <a:p>
                      <a:r>
                        <a:rPr lang="fr-FR" sz="1000" dirty="0">
                          <a:solidFill>
                            <a:srgbClr val="FFFFFF"/>
                          </a:solidFill>
                        </a:rPr>
                        <a:t>Assainissement collectif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fr-FR" sz="1200" dirty="0"/>
                    </a:p>
                  </a:txBody>
                  <a:tcPr/>
                </a:tc>
                <a:tc vMerge="1">
                  <a:txBody>
                    <a:bodyPr/>
                    <a:lstStyle/>
                    <a:p>
                      <a:endParaRPr lang="fr-FR" sz="1100" dirty="0"/>
                    </a:p>
                  </a:txBody>
                  <a:tcPr anchor="ctr"/>
                </a:tc>
                <a:tc gridSpan="4" vMerge="1">
                  <a:txBody>
                    <a:bodyPr/>
                    <a:lstStyle/>
                    <a:p>
                      <a:endParaRPr lang="fr-FR" sz="1100" dirty="0"/>
                    </a:p>
                  </a:txBody>
                  <a:tcPr anchor="ctr"/>
                </a:tc>
                <a:tc hMerge="1" vMerge="1">
                  <a:txBody>
                    <a:bodyPr/>
                    <a:lstStyle/>
                    <a:p>
                      <a:endParaRPr lang="fr-FR" sz="1100" dirty="0"/>
                    </a:p>
                  </a:txBody>
                  <a:tcPr anchor="ctr"/>
                </a:tc>
                <a:tc hMerge="1" vMerge="1">
                  <a:txBody>
                    <a:bodyPr/>
                    <a:lstStyle/>
                    <a:p>
                      <a:endParaRPr lang="fr-FR" sz="1100" dirty="0"/>
                    </a:p>
                  </a:txBody>
                  <a:tcPr anchor="ctr"/>
                </a:tc>
                <a:tc hMerge="1" vMerge="1">
                  <a:txBody>
                    <a:bodyPr/>
                    <a:lstStyle/>
                    <a:p>
                      <a:endParaRPr lang="fr-FR"/>
                    </a:p>
                  </a:txBody>
                  <a:tcPr/>
                </a:tc>
                <a:extLst>
                  <a:ext uri="{0D108BD9-81ED-4DB2-BD59-A6C34878D82A}">
                    <a16:rowId xmlns:a16="http://schemas.microsoft.com/office/drawing/2014/main" val="2377369058"/>
                  </a:ext>
                </a:extLst>
              </a:tr>
              <a:tr h="379307">
                <a:tc vMerge="1">
                  <a:txBody>
                    <a:bodyPr/>
                    <a:lstStyle/>
                    <a:p>
                      <a:endParaRPr lang="fr-FR"/>
                    </a:p>
                  </a:txBody>
                  <a:tcPr/>
                </a:tc>
                <a:tc vMerge="1">
                  <a:txBody>
                    <a:bodyPr/>
                    <a:lstStyle/>
                    <a:p>
                      <a:endParaRPr lang="fr-FR"/>
                    </a:p>
                  </a:txBody>
                  <a:tcPr/>
                </a:tc>
                <a:tc vMerge="1">
                  <a:txBody>
                    <a:bodyPr/>
                    <a:lstStyle/>
                    <a:p>
                      <a:endParaRPr lang="fr-FR"/>
                    </a:p>
                  </a:txBody>
                  <a:tcPr/>
                </a:tc>
                <a:tc rowSpan="2" gridSpan="4">
                  <a:txBody>
                    <a:bodyPr/>
                    <a:lstStyle/>
                    <a:p>
                      <a:pPr algn="ctr"/>
                      <a:r>
                        <a:rPr lang="fr-FR" sz="1000" dirty="0">
                          <a:solidFill>
                            <a:schemeClr val="bg2"/>
                          </a:solidFill>
                        </a:rPr>
                        <a:t>Obligatoire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fr-FR"/>
                    </a:p>
                  </a:txBody>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767298264"/>
                  </a:ext>
                </a:extLst>
              </a:tr>
              <a:tr h="0">
                <a:tc rowSpan="2">
                  <a:txBody>
                    <a:bodyPr/>
                    <a:lstStyle/>
                    <a:p>
                      <a:r>
                        <a:rPr lang="fr-FR" sz="1000" dirty="0">
                          <a:solidFill>
                            <a:srgbClr val="FFFFFF"/>
                          </a:solidFill>
                        </a:rPr>
                        <a:t>Assainissement non collectif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fr-FR" sz="1200" dirty="0"/>
                    </a:p>
                  </a:txBody>
                  <a:tcPr/>
                </a:tc>
                <a:tc vMerge="1">
                  <a:txBody>
                    <a:bodyPr/>
                    <a:lstStyle/>
                    <a:p>
                      <a:endParaRPr lang="fr-FR" sz="1100" dirty="0"/>
                    </a:p>
                  </a:txBody>
                  <a:tcPr anchor="ctr"/>
                </a:tc>
                <a:tc gridSpan="4" vMerge="1">
                  <a:txBody>
                    <a:bodyPr/>
                    <a:lstStyle/>
                    <a:p>
                      <a:endParaRPr lang="fr-FR" sz="1100" dirty="0"/>
                    </a:p>
                  </a:txBody>
                  <a:tcPr anchor="ctr"/>
                </a:tc>
                <a:tc hMerge="1" vMerge="1">
                  <a:txBody>
                    <a:bodyPr/>
                    <a:lstStyle/>
                    <a:p>
                      <a:endParaRPr lang="fr-FR" sz="1100" dirty="0"/>
                    </a:p>
                  </a:txBody>
                  <a:tcPr anchor="ctr"/>
                </a:tc>
                <a:tc hMerge="1" vMerge="1">
                  <a:txBody>
                    <a:bodyPr/>
                    <a:lstStyle/>
                    <a:p>
                      <a:endParaRPr lang="fr-FR" sz="1100" dirty="0"/>
                    </a:p>
                  </a:txBody>
                  <a:tcPr anchor="ctr"/>
                </a:tc>
                <a:tc hMerge="1" vMerge="1">
                  <a:txBody>
                    <a:bodyPr/>
                    <a:lstStyle/>
                    <a:p>
                      <a:endParaRPr lang="fr-FR"/>
                    </a:p>
                  </a:txBody>
                  <a:tcPr/>
                </a:tc>
                <a:extLst>
                  <a:ext uri="{0D108BD9-81ED-4DB2-BD59-A6C34878D82A}">
                    <a16:rowId xmlns:a16="http://schemas.microsoft.com/office/drawing/2014/main" val="2971476432"/>
                  </a:ext>
                </a:extLst>
              </a:tr>
              <a:tr h="387773">
                <a:tc vMerge="1">
                  <a:txBody>
                    <a:bodyPr/>
                    <a:lstStyle/>
                    <a:p>
                      <a:endParaRPr lang="fr-FR"/>
                    </a:p>
                  </a:txBody>
                  <a:tcPr/>
                </a:tc>
                <a:tc vMerge="1">
                  <a:txBody>
                    <a:bodyPr/>
                    <a:lstStyle/>
                    <a:p>
                      <a:endParaRPr lang="fr-FR"/>
                    </a:p>
                  </a:txBody>
                  <a:tcPr/>
                </a:tc>
                <a:tc vMerge="1">
                  <a:txBody>
                    <a:bodyPr/>
                    <a:lstStyle/>
                    <a:p>
                      <a:endParaRPr lang="fr-FR"/>
                    </a:p>
                  </a:txBody>
                  <a:tcPr/>
                </a:tc>
                <a:tc gridSpan="4">
                  <a:txBody>
                    <a:bodyPr/>
                    <a:lstStyle/>
                    <a:p>
                      <a:pPr algn="ctr"/>
                      <a:r>
                        <a:rPr lang="fr-FR" sz="1000" dirty="0">
                          <a:solidFill>
                            <a:schemeClr val="bg2"/>
                          </a:solidFill>
                        </a:rPr>
                        <a:t>Obligatoire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82797410"/>
                  </a:ext>
                </a:extLst>
              </a:tr>
              <a:tr h="370840">
                <a:tc>
                  <a:txBody>
                    <a:bodyPr/>
                    <a:lstStyle/>
                    <a:p>
                      <a:r>
                        <a:rPr lang="fr-FR" sz="1000" dirty="0">
                          <a:solidFill>
                            <a:srgbClr val="FFFFFF"/>
                          </a:solidFill>
                        </a:rPr>
                        <a:t>Eaux pluviales urbaines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fr-FR" sz="1000" dirty="0">
                          <a:solidFill>
                            <a:schemeClr val="bg2"/>
                          </a:solidFill>
                        </a:rPr>
                        <a:t>Transfert obligatoire à l’EPCI-FP, sauf pour les communes membres d’une communauté de communes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000" dirty="0">
                          <a:solidFill>
                            <a:schemeClr val="bg2"/>
                          </a:solidFill>
                        </a:rPr>
                        <a:t>Facultatif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4">
                  <a:txBody>
                    <a:bodyPr/>
                    <a:lstStyle/>
                    <a:p>
                      <a:pPr algn="ctr"/>
                      <a:r>
                        <a:rPr lang="fr-FR" sz="1000" dirty="0">
                          <a:solidFill>
                            <a:schemeClr val="bg2"/>
                          </a:solidFill>
                        </a:rPr>
                        <a:t>Obligatoire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fr-FR" sz="1100" dirty="0"/>
                    </a:p>
                  </a:txBody>
                  <a:tcPr anchor="ctr"/>
                </a:tc>
                <a:tc hMerge="1">
                  <a:txBody>
                    <a:bodyPr/>
                    <a:lstStyle/>
                    <a:p>
                      <a:endParaRPr lang="fr-FR" sz="1100" dirty="0"/>
                    </a:p>
                  </a:txBody>
                  <a:tcPr anchor="ctr"/>
                </a:tc>
                <a:tc hMerge="1">
                  <a:txBody>
                    <a:bodyPr/>
                    <a:lstStyle/>
                    <a:p>
                      <a:pPr algn="ctr"/>
                      <a:endParaRPr lang="fr-FR" sz="950" dirty="0">
                        <a:solidFill>
                          <a:schemeClr val="bg2"/>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927404"/>
                  </a:ext>
                </a:extLst>
              </a:tr>
              <a:tr h="370840">
                <a:tc>
                  <a:txBody>
                    <a:bodyPr/>
                    <a:lstStyle/>
                    <a:p>
                      <a:r>
                        <a:rPr lang="fr-FR" sz="1000" dirty="0">
                          <a:solidFill>
                            <a:srgbClr val="FFFFFF"/>
                          </a:solidFill>
                        </a:rPr>
                        <a:t>Défense extérieure contre l’incendie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fr-FR" sz="1000" dirty="0">
                          <a:solidFill>
                            <a:schemeClr val="bg2"/>
                          </a:solidFill>
                        </a:rPr>
                        <a:t>Transfert obligatoire seulement pour les métropoles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3">
                  <a:txBody>
                    <a:bodyPr/>
                    <a:lstStyle/>
                    <a:p>
                      <a:pPr algn="ctr"/>
                      <a:r>
                        <a:rPr lang="fr-FR" sz="1000" dirty="0">
                          <a:solidFill>
                            <a:schemeClr val="bg2"/>
                          </a:solidFill>
                        </a:rPr>
                        <a:t>Facultatif</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fr-FR" sz="1100" dirty="0"/>
                    </a:p>
                  </a:txBody>
                  <a:tcPr anchor="ctr"/>
                </a:tc>
                <a:tc hMerge="1">
                  <a:txBody>
                    <a:bodyPr/>
                    <a:lstStyle/>
                    <a:p>
                      <a:endParaRPr lang="fr-FR" sz="1100" dirty="0"/>
                    </a:p>
                  </a:txBody>
                  <a:tcPr anchor="ctr"/>
                </a:tc>
                <a:tc gridSpan="2">
                  <a:txBody>
                    <a:bodyPr/>
                    <a:lstStyle/>
                    <a:p>
                      <a:pPr algn="ctr"/>
                      <a:r>
                        <a:rPr lang="fr-FR" sz="1000" dirty="0">
                          <a:solidFill>
                            <a:schemeClr val="bg2"/>
                          </a:solidFill>
                        </a:rPr>
                        <a:t>Obligatoire (compétence et police spéciale)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a:endParaRPr lang="fr-FR" sz="950" dirty="0">
                        <a:solidFill>
                          <a:schemeClr val="bg2"/>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5559269"/>
                  </a:ext>
                </a:extLst>
              </a:tr>
              <a:tr h="370840">
                <a:tc>
                  <a:txBody>
                    <a:bodyPr/>
                    <a:lstStyle/>
                    <a:p>
                      <a:r>
                        <a:rPr lang="fr-FR" sz="1000" dirty="0">
                          <a:solidFill>
                            <a:srgbClr val="FFFFFF"/>
                          </a:solidFill>
                        </a:rPr>
                        <a:t>GEMAPI</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00" dirty="0">
                          <a:solidFill>
                            <a:schemeClr val="bg2"/>
                          </a:solidFill>
                        </a:rPr>
                        <a:t>Transfert obligatoire à l’EPCI-FP</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gridSpan="5">
                  <a:txBody>
                    <a:bodyPr/>
                    <a:lstStyle/>
                    <a:p>
                      <a:pPr algn="ctr"/>
                      <a:r>
                        <a:rPr lang="fr-FR" sz="1000" dirty="0">
                          <a:solidFill>
                            <a:schemeClr val="bg2"/>
                          </a:solidFill>
                        </a:rPr>
                        <a:t>Obligatoire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hMerge="1">
                  <a:txBody>
                    <a:bodyPr/>
                    <a:lstStyle/>
                    <a:p>
                      <a:endParaRPr lang="fr-FR" sz="1100" dirty="0"/>
                    </a:p>
                  </a:txBody>
                  <a:tcPr anchor="ctr"/>
                </a:tc>
                <a:tc hMerge="1">
                  <a:txBody>
                    <a:bodyPr/>
                    <a:lstStyle/>
                    <a:p>
                      <a:endParaRPr lang="fr-FR" sz="1100" dirty="0"/>
                    </a:p>
                  </a:txBody>
                  <a:tcPr anchor="ctr"/>
                </a:tc>
                <a:tc hMerge="1">
                  <a:txBody>
                    <a:bodyPr/>
                    <a:lstStyle/>
                    <a:p>
                      <a:endParaRPr lang="fr-FR" sz="1100" dirty="0"/>
                    </a:p>
                  </a:txBody>
                  <a:tcPr anchor="ctr"/>
                </a:tc>
                <a:tc hMerge="1">
                  <a:txBody>
                    <a:bodyPr/>
                    <a:lstStyle/>
                    <a:p>
                      <a:pPr algn="ctr"/>
                      <a:endParaRPr lang="fr-FR" sz="950" dirty="0">
                        <a:solidFill>
                          <a:schemeClr val="bg2"/>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921608"/>
                  </a:ext>
                </a:extLst>
              </a:tr>
            </a:tbl>
          </a:graphicData>
        </a:graphic>
      </p:graphicFrame>
      <p:grpSp>
        <p:nvGrpSpPr>
          <p:cNvPr id="41" name="Groupe 40">
            <a:extLst>
              <a:ext uri="{FF2B5EF4-FFF2-40B4-BE49-F238E27FC236}">
                <a16:creationId xmlns:a16="http://schemas.microsoft.com/office/drawing/2014/main" id="{E152603E-90F8-44D6-B075-563032A79480}"/>
              </a:ext>
            </a:extLst>
          </p:cNvPr>
          <p:cNvGrpSpPr/>
          <p:nvPr/>
        </p:nvGrpSpPr>
        <p:grpSpPr>
          <a:xfrm>
            <a:off x="8198295" y="3442356"/>
            <a:ext cx="474259" cy="1152128"/>
            <a:chOff x="8068571" y="4214738"/>
            <a:chExt cx="474259" cy="1152128"/>
          </a:xfrm>
        </p:grpSpPr>
        <p:cxnSp>
          <p:nvCxnSpPr>
            <p:cNvPr id="31" name="Connecteur droit avec flèche 30">
              <a:extLst>
                <a:ext uri="{FF2B5EF4-FFF2-40B4-BE49-F238E27FC236}">
                  <a16:creationId xmlns:a16="http://schemas.microsoft.com/office/drawing/2014/main" id="{0BDC5F0E-4547-46F1-9CC3-9D916568F3CF}"/>
                </a:ext>
              </a:extLst>
            </p:cNvPr>
            <p:cNvCxnSpPr>
              <a:cxnSpLocks/>
            </p:cNvCxnSpPr>
            <p:nvPr/>
          </p:nvCxnSpPr>
          <p:spPr>
            <a:xfrm flipH="1">
              <a:off x="8068572" y="5366866"/>
              <a:ext cx="461481"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9DD8B971-4268-442F-B295-5924ABA9B3F2}"/>
                </a:ext>
              </a:extLst>
            </p:cNvPr>
            <p:cNvCxnSpPr>
              <a:cxnSpLocks/>
            </p:cNvCxnSpPr>
            <p:nvPr/>
          </p:nvCxnSpPr>
          <p:spPr>
            <a:xfrm flipH="1">
              <a:off x="8068571" y="4214738"/>
              <a:ext cx="474259"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7A5C9360-B45A-4E6B-BFE8-B431E67DC605}"/>
                </a:ext>
              </a:extLst>
            </p:cNvPr>
            <p:cNvCxnSpPr>
              <a:cxnSpLocks/>
            </p:cNvCxnSpPr>
            <p:nvPr/>
          </p:nvCxnSpPr>
          <p:spPr>
            <a:xfrm>
              <a:off x="8530053" y="4214738"/>
              <a:ext cx="0" cy="1152128"/>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e 44">
            <a:extLst>
              <a:ext uri="{FF2B5EF4-FFF2-40B4-BE49-F238E27FC236}">
                <a16:creationId xmlns:a16="http://schemas.microsoft.com/office/drawing/2014/main" id="{FD3CBAAC-3F90-424A-994D-E0D612DEB465}"/>
              </a:ext>
            </a:extLst>
          </p:cNvPr>
          <p:cNvGrpSpPr/>
          <p:nvPr/>
        </p:nvGrpSpPr>
        <p:grpSpPr>
          <a:xfrm>
            <a:off x="8198295" y="2271190"/>
            <a:ext cx="474259" cy="955769"/>
            <a:chOff x="8068571" y="4280191"/>
            <a:chExt cx="474259" cy="955769"/>
          </a:xfrm>
        </p:grpSpPr>
        <p:cxnSp>
          <p:nvCxnSpPr>
            <p:cNvPr id="46" name="Connecteur droit avec flèche 45">
              <a:extLst>
                <a:ext uri="{FF2B5EF4-FFF2-40B4-BE49-F238E27FC236}">
                  <a16:creationId xmlns:a16="http://schemas.microsoft.com/office/drawing/2014/main" id="{DA6AA168-3AAB-4F67-A988-F9510E87D21E}"/>
                </a:ext>
              </a:extLst>
            </p:cNvPr>
            <p:cNvCxnSpPr>
              <a:cxnSpLocks/>
            </p:cNvCxnSpPr>
            <p:nvPr/>
          </p:nvCxnSpPr>
          <p:spPr>
            <a:xfrm flipH="1">
              <a:off x="8068572" y="5235960"/>
              <a:ext cx="461481"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Connecteur droit avec flèche 46">
              <a:extLst>
                <a:ext uri="{FF2B5EF4-FFF2-40B4-BE49-F238E27FC236}">
                  <a16:creationId xmlns:a16="http://schemas.microsoft.com/office/drawing/2014/main" id="{2467D992-AFB1-4B90-AEF4-78C1927D6AF8}"/>
                </a:ext>
              </a:extLst>
            </p:cNvPr>
            <p:cNvCxnSpPr>
              <a:cxnSpLocks/>
            </p:cNvCxnSpPr>
            <p:nvPr/>
          </p:nvCxnSpPr>
          <p:spPr>
            <a:xfrm flipH="1">
              <a:off x="8068571" y="4280191"/>
              <a:ext cx="474259"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E68189D2-B0B2-4350-BC77-9D5974216DD4}"/>
                </a:ext>
              </a:extLst>
            </p:cNvPr>
            <p:cNvCxnSpPr>
              <a:cxnSpLocks/>
            </p:cNvCxnSpPr>
            <p:nvPr/>
          </p:nvCxnSpPr>
          <p:spPr>
            <a:xfrm flipH="1">
              <a:off x="8517537" y="4280191"/>
              <a:ext cx="12516" cy="955769"/>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e 50">
            <a:extLst>
              <a:ext uri="{FF2B5EF4-FFF2-40B4-BE49-F238E27FC236}">
                <a16:creationId xmlns:a16="http://schemas.microsoft.com/office/drawing/2014/main" id="{B4BB0C86-39FD-4A5A-BD68-65A40E29B19A}"/>
              </a:ext>
            </a:extLst>
          </p:cNvPr>
          <p:cNvGrpSpPr/>
          <p:nvPr/>
        </p:nvGrpSpPr>
        <p:grpSpPr>
          <a:xfrm>
            <a:off x="8175187" y="1766465"/>
            <a:ext cx="740745" cy="2507935"/>
            <a:chOff x="8068571" y="4214738"/>
            <a:chExt cx="474259" cy="1152128"/>
          </a:xfrm>
        </p:grpSpPr>
        <p:cxnSp>
          <p:nvCxnSpPr>
            <p:cNvPr id="52" name="Connecteur droit avec flèche 51">
              <a:extLst>
                <a:ext uri="{FF2B5EF4-FFF2-40B4-BE49-F238E27FC236}">
                  <a16:creationId xmlns:a16="http://schemas.microsoft.com/office/drawing/2014/main" id="{1A0E3D90-68F1-47D6-8D6E-D11E3E919A8C}"/>
                </a:ext>
              </a:extLst>
            </p:cNvPr>
            <p:cNvCxnSpPr>
              <a:cxnSpLocks/>
            </p:cNvCxnSpPr>
            <p:nvPr/>
          </p:nvCxnSpPr>
          <p:spPr>
            <a:xfrm flipH="1">
              <a:off x="8068572" y="5366866"/>
              <a:ext cx="461481" cy="0"/>
            </a:xfrm>
            <a:prstGeom prst="straightConnector1">
              <a:avLst/>
            </a:prstGeom>
            <a:ln w="38100">
              <a:solidFill>
                <a:schemeClr val="accent5">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Connecteur droit avec flèche 52">
              <a:extLst>
                <a:ext uri="{FF2B5EF4-FFF2-40B4-BE49-F238E27FC236}">
                  <a16:creationId xmlns:a16="http://schemas.microsoft.com/office/drawing/2014/main" id="{4DA39F42-4147-4869-899C-45E8337350DE}"/>
                </a:ext>
              </a:extLst>
            </p:cNvPr>
            <p:cNvCxnSpPr>
              <a:cxnSpLocks/>
            </p:cNvCxnSpPr>
            <p:nvPr/>
          </p:nvCxnSpPr>
          <p:spPr>
            <a:xfrm flipH="1">
              <a:off x="8068571" y="4214738"/>
              <a:ext cx="474259" cy="0"/>
            </a:xfrm>
            <a:prstGeom prst="straightConnector1">
              <a:avLst/>
            </a:prstGeom>
            <a:ln w="38100">
              <a:solidFill>
                <a:schemeClr val="accent5">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Connecteur droit 53">
              <a:extLst>
                <a:ext uri="{FF2B5EF4-FFF2-40B4-BE49-F238E27FC236}">
                  <a16:creationId xmlns:a16="http://schemas.microsoft.com/office/drawing/2014/main" id="{6FA21990-597C-4C0E-A281-D538410016C4}"/>
                </a:ext>
              </a:extLst>
            </p:cNvPr>
            <p:cNvCxnSpPr>
              <a:cxnSpLocks/>
            </p:cNvCxnSpPr>
            <p:nvPr/>
          </p:nvCxnSpPr>
          <p:spPr>
            <a:xfrm>
              <a:off x="8530053" y="4214738"/>
              <a:ext cx="0" cy="1152128"/>
            </a:xfrm>
            <a:prstGeom prst="line">
              <a:avLst/>
            </a:prstGeom>
            <a:ln w="381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F557EEC3-119C-3C43-AFA2-B5E947CB3D5E}"/>
              </a:ext>
            </a:extLst>
          </p:cNvPr>
          <p:cNvSpPr/>
          <p:nvPr/>
        </p:nvSpPr>
        <p:spPr>
          <a:xfrm>
            <a:off x="1331640" y="5510882"/>
            <a:ext cx="7102430" cy="1015663"/>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rPr>
              <a:t>Présentation axée sur 3 des services publics eau:</a:t>
            </a:r>
          </a:p>
          <a:p>
            <a:pPr algn="ctr"/>
            <a:r>
              <a:rPr lang="fr-FR" sz="2000" b="1" spc="50" dirty="0">
                <a:ln w="0"/>
                <a:solidFill>
                  <a:schemeClr val="bg2"/>
                </a:solidFill>
                <a:effectLst>
                  <a:innerShdw blurRad="63500" dist="50800" dir="13500000">
                    <a:srgbClr val="000000">
                      <a:alpha val="50000"/>
                    </a:srgbClr>
                  </a:innerShdw>
                </a:effectLst>
              </a:rPr>
              <a:t>eau potable, assainissement </a:t>
            </a:r>
          </a:p>
          <a:p>
            <a:pPr algn="ctr"/>
            <a:r>
              <a:rPr lang="fr-FR" sz="2000" b="1" spc="50" dirty="0">
                <a:ln w="0"/>
                <a:solidFill>
                  <a:schemeClr val="bg2"/>
                </a:solidFill>
                <a:effectLst>
                  <a:innerShdw blurRad="63500" dist="50800" dir="13500000">
                    <a:srgbClr val="000000">
                      <a:alpha val="50000"/>
                    </a:srgbClr>
                  </a:innerShdw>
                </a:effectLst>
              </a:rPr>
              <a:t>et gestion des eaux pluviales urbaines</a:t>
            </a:r>
            <a:endParaRPr lang="fr-FR" sz="3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38641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59632" y="284873"/>
            <a:ext cx="7776864"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solidFill>
                  <a:schemeClr val="tx1"/>
                </a:solidFill>
              </a:rPr>
              <a:t>Transfert des compétences eau potable et assainissement : quels délais ?</a:t>
            </a:r>
          </a:p>
        </p:txBody>
      </p:sp>
      <p:sp>
        <p:nvSpPr>
          <p:cNvPr id="2" name="Flèche : droite 1">
            <a:extLst>
              <a:ext uri="{FF2B5EF4-FFF2-40B4-BE49-F238E27FC236}">
                <a16:creationId xmlns:a16="http://schemas.microsoft.com/office/drawing/2014/main" id="{89E0092D-9E8B-4611-9ED9-EF20943CDA9B}"/>
              </a:ext>
            </a:extLst>
          </p:cNvPr>
          <p:cNvSpPr/>
          <p:nvPr/>
        </p:nvSpPr>
        <p:spPr>
          <a:xfrm>
            <a:off x="1331642" y="2651589"/>
            <a:ext cx="7056784" cy="432048"/>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DBBC9CA-0604-41D9-B9B2-86DEC4DDA6AE}"/>
              </a:ext>
            </a:extLst>
          </p:cNvPr>
          <p:cNvSpPr txBox="1"/>
          <p:nvPr/>
        </p:nvSpPr>
        <p:spPr>
          <a:xfrm>
            <a:off x="1259633" y="2219541"/>
            <a:ext cx="3807293" cy="369332"/>
          </a:xfrm>
          <a:prstGeom prst="rect">
            <a:avLst/>
          </a:prstGeom>
          <a:noFill/>
        </p:spPr>
        <p:txBody>
          <a:bodyPr wrap="square">
            <a:spAutoFit/>
          </a:bodyPr>
          <a:lstStyle/>
          <a:p>
            <a:r>
              <a:rPr lang="fr-FR" b="1" dirty="0">
                <a:solidFill>
                  <a:schemeClr val="bg2"/>
                </a:solidFill>
              </a:rPr>
              <a:t>Communautés d’agglomération</a:t>
            </a:r>
            <a:endParaRPr lang="fr-FR" b="1" dirty="0"/>
          </a:p>
        </p:txBody>
      </p:sp>
      <p:cxnSp>
        <p:nvCxnSpPr>
          <p:cNvPr id="7" name="Connecteur droit 6">
            <a:extLst>
              <a:ext uri="{FF2B5EF4-FFF2-40B4-BE49-F238E27FC236}">
                <a16:creationId xmlns:a16="http://schemas.microsoft.com/office/drawing/2014/main" id="{06E9A4DF-343B-4F34-A71C-5FC852EAF0CA}"/>
              </a:ext>
            </a:extLst>
          </p:cNvPr>
          <p:cNvCxnSpPr>
            <a:cxnSpLocks/>
          </p:cNvCxnSpPr>
          <p:nvPr/>
        </p:nvCxnSpPr>
        <p:spPr>
          <a:xfrm>
            <a:off x="3373447" y="2727269"/>
            <a:ext cx="0" cy="432048"/>
          </a:xfrm>
          <a:prstGeom prst="line">
            <a:avLst/>
          </a:prstGeom>
          <a:ln w="38100"/>
          <a:effectLst/>
        </p:spPr>
        <p:style>
          <a:lnRef idx="2">
            <a:schemeClr val="accent6"/>
          </a:lnRef>
          <a:fillRef idx="0">
            <a:schemeClr val="accent6"/>
          </a:fillRef>
          <a:effectRef idx="1">
            <a:schemeClr val="accent6"/>
          </a:effectRef>
          <a:fontRef idx="minor">
            <a:schemeClr val="tx1"/>
          </a:fontRef>
        </p:style>
      </p:cxnSp>
      <p:sp>
        <p:nvSpPr>
          <p:cNvPr id="9" name="ZoneTexte 8">
            <a:extLst>
              <a:ext uri="{FF2B5EF4-FFF2-40B4-BE49-F238E27FC236}">
                <a16:creationId xmlns:a16="http://schemas.microsoft.com/office/drawing/2014/main" id="{C9B917B3-A1AF-43C8-AC31-99C0CFBA9A06}"/>
              </a:ext>
            </a:extLst>
          </p:cNvPr>
          <p:cNvSpPr txBox="1"/>
          <p:nvPr/>
        </p:nvSpPr>
        <p:spPr>
          <a:xfrm>
            <a:off x="2725375" y="3177589"/>
            <a:ext cx="1421898" cy="307777"/>
          </a:xfrm>
          <a:prstGeom prst="rect">
            <a:avLst/>
          </a:prstGeom>
          <a:noFill/>
        </p:spPr>
        <p:txBody>
          <a:bodyPr wrap="square">
            <a:spAutoFit/>
          </a:bodyPr>
          <a:lstStyle/>
          <a:p>
            <a:r>
              <a:rPr lang="fr-FR" sz="1400" dirty="0">
                <a:solidFill>
                  <a:schemeClr val="accent6"/>
                </a:solidFill>
              </a:rPr>
              <a:t>1</a:t>
            </a:r>
            <a:r>
              <a:rPr lang="fr-FR" sz="1400" baseline="30000" dirty="0">
                <a:solidFill>
                  <a:schemeClr val="accent6"/>
                </a:solidFill>
              </a:rPr>
              <a:t>er</a:t>
            </a:r>
            <a:r>
              <a:rPr lang="fr-FR" sz="1400" dirty="0">
                <a:solidFill>
                  <a:schemeClr val="accent6"/>
                </a:solidFill>
              </a:rPr>
              <a:t> janvier 2020</a:t>
            </a:r>
          </a:p>
        </p:txBody>
      </p:sp>
      <p:sp>
        <p:nvSpPr>
          <p:cNvPr id="11" name="ZoneTexte 10">
            <a:extLst>
              <a:ext uri="{FF2B5EF4-FFF2-40B4-BE49-F238E27FC236}">
                <a16:creationId xmlns:a16="http://schemas.microsoft.com/office/drawing/2014/main" id="{E145E89F-129A-4235-9BBC-B5980378E4DD}"/>
              </a:ext>
            </a:extLst>
          </p:cNvPr>
          <p:cNvSpPr txBox="1"/>
          <p:nvPr/>
        </p:nvSpPr>
        <p:spPr>
          <a:xfrm>
            <a:off x="5459311" y="3027935"/>
            <a:ext cx="504056" cy="307777"/>
          </a:xfrm>
          <a:prstGeom prst="rect">
            <a:avLst/>
          </a:prstGeom>
          <a:noFill/>
        </p:spPr>
        <p:txBody>
          <a:bodyPr wrap="square">
            <a:spAutoFit/>
          </a:bodyPr>
          <a:lstStyle/>
          <a:p>
            <a:r>
              <a:rPr lang="fr-FR" sz="1400" i="1" dirty="0">
                <a:solidFill>
                  <a:schemeClr val="bg2"/>
                </a:solidFill>
              </a:rPr>
              <a:t>CA</a:t>
            </a:r>
            <a:endParaRPr lang="fr-FR" sz="1400" i="1" dirty="0"/>
          </a:p>
        </p:txBody>
      </p:sp>
      <p:sp>
        <p:nvSpPr>
          <p:cNvPr id="13" name="ZoneTexte 12">
            <a:extLst>
              <a:ext uri="{FF2B5EF4-FFF2-40B4-BE49-F238E27FC236}">
                <a16:creationId xmlns:a16="http://schemas.microsoft.com/office/drawing/2014/main" id="{4F2815F9-6E19-4FA7-83FE-97879DE0C007}"/>
              </a:ext>
            </a:extLst>
          </p:cNvPr>
          <p:cNvSpPr txBox="1"/>
          <p:nvPr/>
        </p:nvSpPr>
        <p:spPr>
          <a:xfrm>
            <a:off x="1367665" y="3053579"/>
            <a:ext cx="1224122" cy="307777"/>
          </a:xfrm>
          <a:prstGeom prst="rect">
            <a:avLst/>
          </a:prstGeom>
          <a:noFill/>
        </p:spPr>
        <p:txBody>
          <a:bodyPr wrap="square">
            <a:spAutoFit/>
          </a:bodyPr>
          <a:lstStyle/>
          <a:p>
            <a:r>
              <a:rPr lang="fr-FR" sz="1400" i="1" dirty="0">
                <a:solidFill>
                  <a:schemeClr val="bg2"/>
                </a:solidFill>
              </a:rPr>
              <a:t>Libre choix</a:t>
            </a:r>
            <a:endParaRPr lang="fr-FR" sz="1400" i="1" dirty="0"/>
          </a:p>
        </p:txBody>
      </p:sp>
      <p:sp>
        <p:nvSpPr>
          <p:cNvPr id="15" name="ZoneTexte 14">
            <a:extLst>
              <a:ext uri="{FF2B5EF4-FFF2-40B4-BE49-F238E27FC236}">
                <a16:creationId xmlns:a16="http://schemas.microsoft.com/office/drawing/2014/main" id="{1065F62E-F356-41FF-B44C-FE3839F615E9}"/>
              </a:ext>
            </a:extLst>
          </p:cNvPr>
          <p:cNvSpPr txBox="1"/>
          <p:nvPr/>
        </p:nvSpPr>
        <p:spPr>
          <a:xfrm>
            <a:off x="1259632" y="3552908"/>
            <a:ext cx="3807293" cy="369332"/>
          </a:xfrm>
          <a:prstGeom prst="rect">
            <a:avLst/>
          </a:prstGeom>
          <a:noFill/>
        </p:spPr>
        <p:txBody>
          <a:bodyPr wrap="square">
            <a:spAutoFit/>
          </a:bodyPr>
          <a:lstStyle/>
          <a:p>
            <a:r>
              <a:rPr lang="fr-FR" b="1" dirty="0">
                <a:solidFill>
                  <a:schemeClr val="bg2"/>
                </a:solidFill>
              </a:rPr>
              <a:t>Communautés de communes</a:t>
            </a:r>
            <a:endParaRPr lang="fr-FR" b="1" dirty="0"/>
          </a:p>
        </p:txBody>
      </p:sp>
      <p:sp>
        <p:nvSpPr>
          <p:cNvPr id="16" name="Flèche : droite 15">
            <a:extLst>
              <a:ext uri="{FF2B5EF4-FFF2-40B4-BE49-F238E27FC236}">
                <a16:creationId xmlns:a16="http://schemas.microsoft.com/office/drawing/2014/main" id="{A4BE1C8C-4A62-4687-A5A1-9F358AFBCFA1}"/>
              </a:ext>
            </a:extLst>
          </p:cNvPr>
          <p:cNvSpPr/>
          <p:nvPr/>
        </p:nvSpPr>
        <p:spPr>
          <a:xfrm>
            <a:off x="1331640" y="4307773"/>
            <a:ext cx="7056784" cy="432048"/>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AFF982E3-32AD-4E95-A44D-FFF8D93E6533}"/>
              </a:ext>
            </a:extLst>
          </p:cNvPr>
          <p:cNvCxnSpPr>
            <a:cxnSpLocks/>
          </p:cNvCxnSpPr>
          <p:nvPr/>
        </p:nvCxnSpPr>
        <p:spPr>
          <a:xfrm>
            <a:off x="3387914" y="4447456"/>
            <a:ext cx="0" cy="432048"/>
          </a:xfrm>
          <a:prstGeom prst="line">
            <a:avLst/>
          </a:prstGeom>
          <a:ln w="38100"/>
          <a:effectLst/>
        </p:spPr>
        <p:style>
          <a:lnRef idx="2">
            <a:schemeClr val="accent6"/>
          </a:lnRef>
          <a:fillRef idx="0">
            <a:schemeClr val="accent6"/>
          </a:fillRef>
          <a:effectRef idx="1">
            <a:schemeClr val="accent6"/>
          </a:effectRef>
          <a:fontRef idx="minor">
            <a:schemeClr val="tx1"/>
          </a:fontRef>
        </p:style>
      </p:cxnSp>
      <p:sp>
        <p:nvSpPr>
          <p:cNvPr id="18" name="ZoneTexte 17">
            <a:extLst>
              <a:ext uri="{FF2B5EF4-FFF2-40B4-BE49-F238E27FC236}">
                <a16:creationId xmlns:a16="http://schemas.microsoft.com/office/drawing/2014/main" id="{82D95D57-57CE-4DC4-8B09-540757416C6D}"/>
              </a:ext>
            </a:extLst>
          </p:cNvPr>
          <p:cNvSpPr txBox="1"/>
          <p:nvPr/>
        </p:nvSpPr>
        <p:spPr>
          <a:xfrm>
            <a:off x="2653367" y="4879504"/>
            <a:ext cx="1421898" cy="307777"/>
          </a:xfrm>
          <a:prstGeom prst="rect">
            <a:avLst/>
          </a:prstGeom>
          <a:noFill/>
        </p:spPr>
        <p:txBody>
          <a:bodyPr wrap="square">
            <a:spAutoFit/>
          </a:bodyPr>
          <a:lstStyle/>
          <a:p>
            <a:r>
              <a:rPr lang="fr-FR" sz="1400" dirty="0">
                <a:solidFill>
                  <a:schemeClr val="accent6"/>
                </a:solidFill>
              </a:rPr>
              <a:t>1</a:t>
            </a:r>
            <a:r>
              <a:rPr lang="fr-FR" sz="1400" baseline="30000" dirty="0">
                <a:solidFill>
                  <a:schemeClr val="accent6"/>
                </a:solidFill>
              </a:rPr>
              <a:t>er</a:t>
            </a:r>
            <a:r>
              <a:rPr lang="fr-FR" sz="1400" dirty="0">
                <a:solidFill>
                  <a:schemeClr val="accent6"/>
                </a:solidFill>
              </a:rPr>
              <a:t> janvier 2020</a:t>
            </a:r>
          </a:p>
        </p:txBody>
      </p:sp>
      <p:sp>
        <p:nvSpPr>
          <p:cNvPr id="19" name="ZoneTexte 18">
            <a:extLst>
              <a:ext uri="{FF2B5EF4-FFF2-40B4-BE49-F238E27FC236}">
                <a16:creationId xmlns:a16="http://schemas.microsoft.com/office/drawing/2014/main" id="{15AA4E4C-27B8-49FF-BEA9-15367FD14E80}"/>
              </a:ext>
            </a:extLst>
          </p:cNvPr>
          <p:cNvSpPr txBox="1"/>
          <p:nvPr/>
        </p:nvSpPr>
        <p:spPr>
          <a:xfrm>
            <a:off x="7447096" y="6179981"/>
            <a:ext cx="504056" cy="307777"/>
          </a:xfrm>
          <a:prstGeom prst="rect">
            <a:avLst/>
          </a:prstGeom>
          <a:noFill/>
        </p:spPr>
        <p:txBody>
          <a:bodyPr wrap="square">
            <a:spAutoFit/>
          </a:bodyPr>
          <a:lstStyle/>
          <a:p>
            <a:r>
              <a:rPr lang="fr-FR" sz="1400" i="1" dirty="0">
                <a:solidFill>
                  <a:schemeClr val="bg2"/>
                </a:solidFill>
              </a:rPr>
              <a:t>CC</a:t>
            </a:r>
            <a:endParaRPr lang="fr-FR" sz="1400" i="1" dirty="0"/>
          </a:p>
        </p:txBody>
      </p:sp>
      <p:sp>
        <p:nvSpPr>
          <p:cNvPr id="20" name="ZoneTexte 19">
            <a:extLst>
              <a:ext uri="{FF2B5EF4-FFF2-40B4-BE49-F238E27FC236}">
                <a16:creationId xmlns:a16="http://schemas.microsoft.com/office/drawing/2014/main" id="{24DC5423-1E1D-41CE-B6DA-B2A6E08538EF}"/>
              </a:ext>
            </a:extLst>
          </p:cNvPr>
          <p:cNvSpPr txBox="1"/>
          <p:nvPr/>
        </p:nvSpPr>
        <p:spPr>
          <a:xfrm>
            <a:off x="1367665" y="4709502"/>
            <a:ext cx="1224122" cy="307777"/>
          </a:xfrm>
          <a:prstGeom prst="rect">
            <a:avLst/>
          </a:prstGeom>
          <a:noFill/>
        </p:spPr>
        <p:txBody>
          <a:bodyPr wrap="square">
            <a:spAutoFit/>
          </a:bodyPr>
          <a:lstStyle/>
          <a:p>
            <a:r>
              <a:rPr lang="fr-FR" sz="1400" i="1" dirty="0">
                <a:solidFill>
                  <a:schemeClr val="bg2"/>
                </a:solidFill>
              </a:rPr>
              <a:t>Libre choix</a:t>
            </a:r>
            <a:endParaRPr lang="fr-FR" sz="1400" i="1" dirty="0"/>
          </a:p>
        </p:txBody>
      </p:sp>
      <p:sp>
        <p:nvSpPr>
          <p:cNvPr id="21" name="Flèche : droite 20">
            <a:extLst>
              <a:ext uri="{FF2B5EF4-FFF2-40B4-BE49-F238E27FC236}">
                <a16:creationId xmlns:a16="http://schemas.microsoft.com/office/drawing/2014/main" id="{CB9A0E1C-A829-46B0-84DB-E798B92B0637}"/>
              </a:ext>
            </a:extLst>
          </p:cNvPr>
          <p:cNvSpPr/>
          <p:nvPr/>
        </p:nvSpPr>
        <p:spPr>
          <a:xfrm>
            <a:off x="1331640" y="5747933"/>
            <a:ext cx="7056784" cy="432048"/>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CE21B782-3B59-44D0-A9AE-0C0E03A8CC68}"/>
              </a:ext>
            </a:extLst>
          </p:cNvPr>
          <p:cNvCxnSpPr>
            <a:cxnSpLocks/>
          </p:cNvCxnSpPr>
          <p:nvPr/>
        </p:nvCxnSpPr>
        <p:spPr>
          <a:xfrm>
            <a:off x="3432584" y="5821485"/>
            <a:ext cx="0" cy="432048"/>
          </a:xfrm>
          <a:prstGeom prst="line">
            <a:avLst/>
          </a:prstGeom>
          <a:ln w="38100"/>
          <a:effectLst/>
        </p:spPr>
        <p:style>
          <a:lnRef idx="2">
            <a:schemeClr val="accent6"/>
          </a:lnRef>
          <a:fillRef idx="0">
            <a:schemeClr val="accent6"/>
          </a:fillRef>
          <a:effectRef idx="1">
            <a:schemeClr val="accent6"/>
          </a:effectRef>
          <a:fontRef idx="minor">
            <a:schemeClr val="tx1"/>
          </a:fontRef>
        </p:style>
      </p:cxnSp>
      <p:sp>
        <p:nvSpPr>
          <p:cNvPr id="23" name="ZoneTexte 22">
            <a:extLst>
              <a:ext uri="{FF2B5EF4-FFF2-40B4-BE49-F238E27FC236}">
                <a16:creationId xmlns:a16="http://schemas.microsoft.com/office/drawing/2014/main" id="{DCF0497F-CC0D-4B94-89B6-4E3058905A0F}"/>
              </a:ext>
            </a:extLst>
          </p:cNvPr>
          <p:cNvSpPr txBox="1"/>
          <p:nvPr/>
        </p:nvSpPr>
        <p:spPr>
          <a:xfrm>
            <a:off x="2752753" y="6243147"/>
            <a:ext cx="1421898" cy="307777"/>
          </a:xfrm>
          <a:prstGeom prst="rect">
            <a:avLst/>
          </a:prstGeom>
          <a:noFill/>
        </p:spPr>
        <p:txBody>
          <a:bodyPr wrap="square">
            <a:spAutoFit/>
          </a:bodyPr>
          <a:lstStyle/>
          <a:p>
            <a:r>
              <a:rPr lang="fr-FR" sz="1400" dirty="0">
                <a:solidFill>
                  <a:schemeClr val="accent6"/>
                </a:solidFill>
              </a:rPr>
              <a:t>1</a:t>
            </a:r>
            <a:r>
              <a:rPr lang="fr-FR" sz="1400" baseline="30000" dirty="0">
                <a:solidFill>
                  <a:schemeClr val="accent6"/>
                </a:solidFill>
              </a:rPr>
              <a:t>er</a:t>
            </a:r>
            <a:r>
              <a:rPr lang="fr-FR" sz="1400" dirty="0">
                <a:solidFill>
                  <a:schemeClr val="accent6"/>
                </a:solidFill>
              </a:rPr>
              <a:t> janvier 2020</a:t>
            </a:r>
          </a:p>
        </p:txBody>
      </p:sp>
      <p:sp>
        <p:nvSpPr>
          <p:cNvPr id="24" name="ZoneTexte 23">
            <a:extLst>
              <a:ext uri="{FF2B5EF4-FFF2-40B4-BE49-F238E27FC236}">
                <a16:creationId xmlns:a16="http://schemas.microsoft.com/office/drawing/2014/main" id="{9D9FE2D9-DDC0-47FD-B5F3-605A209B53AC}"/>
              </a:ext>
            </a:extLst>
          </p:cNvPr>
          <p:cNvSpPr txBox="1"/>
          <p:nvPr/>
        </p:nvSpPr>
        <p:spPr>
          <a:xfrm>
            <a:off x="4593753" y="6149661"/>
            <a:ext cx="1944203" cy="307777"/>
          </a:xfrm>
          <a:prstGeom prst="rect">
            <a:avLst/>
          </a:prstGeom>
          <a:noFill/>
        </p:spPr>
        <p:txBody>
          <a:bodyPr wrap="square">
            <a:spAutoFit/>
          </a:bodyPr>
          <a:lstStyle/>
          <a:p>
            <a:r>
              <a:rPr lang="fr-FR" sz="1400" i="1" dirty="0">
                <a:solidFill>
                  <a:schemeClr val="bg2"/>
                </a:solidFill>
              </a:rPr>
              <a:t>Libre choix</a:t>
            </a:r>
            <a:endParaRPr lang="fr-FR" sz="1400" i="1" dirty="0"/>
          </a:p>
        </p:txBody>
      </p:sp>
      <p:sp>
        <p:nvSpPr>
          <p:cNvPr id="25" name="ZoneTexte 24">
            <a:extLst>
              <a:ext uri="{FF2B5EF4-FFF2-40B4-BE49-F238E27FC236}">
                <a16:creationId xmlns:a16="http://schemas.microsoft.com/office/drawing/2014/main" id="{8A3F88D6-5C9C-489D-BA64-12BF414A5F8C}"/>
              </a:ext>
            </a:extLst>
          </p:cNvPr>
          <p:cNvSpPr txBox="1"/>
          <p:nvPr/>
        </p:nvSpPr>
        <p:spPr>
          <a:xfrm>
            <a:off x="1367665" y="6149662"/>
            <a:ext cx="1224122" cy="307777"/>
          </a:xfrm>
          <a:prstGeom prst="rect">
            <a:avLst/>
          </a:prstGeom>
          <a:noFill/>
        </p:spPr>
        <p:txBody>
          <a:bodyPr wrap="square">
            <a:spAutoFit/>
          </a:bodyPr>
          <a:lstStyle/>
          <a:p>
            <a:r>
              <a:rPr lang="fr-FR" sz="1400" i="1" dirty="0">
                <a:solidFill>
                  <a:schemeClr val="bg2"/>
                </a:solidFill>
              </a:rPr>
              <a:t>Libre choix</a:t>
            </a:r>
            <a:endParaRPr lang="fr-FR" sz="1400" i="1" dirty="0"/>
          </a:p>
        </p:txBody>
      </p:sp>
      <p:cxnSp>
        <p:nvCxnSpPr>
          <p:cNvPr id="26" name="Connecteur droit 25">
            <a:extLst>
              <a:ext uri="{FF2B5EF4-FFF2-40B4-BE49-F238E27FC236}">
                <a16:creationId xmlns:a16="http://schemas.microsoft.com/office/drawing/2014/main" id="{ED7D78A3-44BC-4FF7-9A76-58505995C5F5}"/>
              </a:ext>
            </a:extLst>
          </p:cNvPr>
          <p:cNvCxnSpPr/>
          <p:nvPr/>
        </p:nvCxnSpPr>
        <p:spPr>
          <a:xfrm>
            <a:off x="6493870" y="5747933"/>
            <a:ext cx="0" cy="432048"/>
          </a:xfrm>
          <a:prstGeom prst="line">
            <a:avLst/>
          </a:prstGeom>
          <a:ln w="38100"/>
          <a:effectLst/>
        </p:spPr>
        <p:style>
          <a:lnRef idx="2">
            <a:schemeClr val="accent6"/>
          </a:lnRef>
          <a:fillRef idx="0">
            <a:schemeClr val="accent6"/>
          </a:fillRef>
          <a:effectRef idx="1">
            <a:schemeClr val="accent6"/>
          </a:effectRef>
          <a:fontRef idx="minor">
            <a:schemeClr val="tx1"/>
          </a:fontRef>
        </p:style>
      </p:cxnSp>
      <p:sp>
        <p:nvSpPr>
          <p:cNvPr id="27" name="ZoneTexte 26">
            <a:extLst>
              <a:ext uri="{FF2B5EF4-FFF2-40B4-BE49-F238E27FC236}">
                <a16:creationId xmlns:a16="http://schemas.microsoft.com/office/drawing/2014/main" id="{278086EB-B834-4092-A194-1C1D314EF50E}"/>
              </a:ext>
            </a:extLst>
          </p:cNvPr>
          <p:cNvSpPr txBox="1"/>
          <p:nvPr/>
        </p:nvSpPr>
        <p:spPr>
          <a:xfrm>
            <a:off x="5827007" y="6273932"/>
            <a:ext cx="1421898" cy="307777"/>
          </a:xfrm>
          <a:prstGeom prst="rect">
            <a:avLst/>
          </a:prstGeom>
          <a:noFill/>
        </p:spPr>
        <p:txBody>
          <a:bodyPr wrap="square">
            <a:spAutoFit/>
          </a:bodyPr>
          <a:lstStyle/>
          <a:p>
            <a:r>
              <a:rPr lang="fr-FR" sz="1400" dirty="0">
                <a:solidFill>
                  <a:schemeClr val="accent6"/>
                </a:solidFill>
              </a:rPr>
              <a:t>1</a:t>
            </a:r>
            <a:r>
              <a:rPr lang="fr-FR" sz="1400" baseline="30000" dirty="0">
                <a:solidFill>
                  <a:schemeClr val="accent6"/>
                </a:solidFill>
              </a:rPr>
              <a:t>er</a:t>
            </a:r>
            <a:r>
              <a:rPr lang="fr-FR" sz="1400" dirty="0">
                <a:solidFill>
                  <a:schemeClr val="accent6"/>
                </a:solidFill>
              </a:rPr>
              <a:t> janvier 2026</a:t>
            </a:r>
          </a:p>
        </p:txBody>
      </p:sp>
      <p:sp>
        <p:nvSpPr>
          <p:cNvPr id="31" name="ZoneTexte 30">
            <a:extLst>
              <a:ext uri="{FF2B5EF4-FFF2-40B4-BE49-F238E27FC236}">
                <a16:creationId xmlns:a16="http://schemas.microsoft.com/office/drawing/2014/main" id="{C4BB604E-A75F-4C8D-A391-E508C005B917}"/>
              </a:ext>
            </a:extLst>
          </p:cNvPr>
          <p:cNvSpPr txBox="1"/>
          <p:nvPr/>
        </p:nvSpPr>
        <p:spPr>
          <a:xfrm>
            <a:off x="1259633" y="3978185"/>
            <a:ext cx="5760627" cy="307777"/>
          </a:xfrm>
          <a:prstGeom prst="rect">
            <a:avLst/>
          </a:prstGeom>
          <a:noFill/>
        </p:spPr>
        <p:txBody>
          <a:bodyPr wrap="square">
            <a:spAutoFit/>
          </a:bodyPr>
          <a:lstStyle/>
          <a:p>
            <a:r>
              <a:rPr lang="fr-FR" sz="1400" i="1" dirty="0">
                <a:solidFill>
                  <a:schemeClr val="bg2"/>
                </a:solidFill>
              </a:rPr>
              <a:t>Si pas d’opposition des communes intervenue avant le 01/01/2020</a:t>
            </a:r>
            <a:endParaRPr lang="fr-FR" sz="1400" dirty="0"/>
          </a:p>
        </p:txBody>
      </p:sp>
      <p:sp>
        <p:nvSpPr>
          <p:cNvPr id="33" name="ZoneTexte 32">
            <a:extLst>
              <a:ext uri="{FF2B5EF4-FFF2-40B4-BE49-F238E27FC236}">
                <a16:creationId xmlns:a16="http://schemas.microsoft.com/office/drawing/2014/main" id="{34505988-4EED-4AAB-B07B-C611A1189822}"/>
              </a:ext>
            </a:extLst>
          </p:cNvPr>
          <p:cNvSpPr txBox="1"/>
          <p:nvPr/>
        </p:nvSpPr>
        <p:spPr>
          <a:xfrm>
            <a:off x="1259632" y="5414540"/>
            <a:ext cx="5760627" cy="307777"/>
          </a:xfrm>
          <a:prstGeom prst="rect">
            <a:avLst/>
          </a:prstGeom>
          <a:noFill/>
        </p:spPr>
        <p:txBody>
          <a:bodyPr wrap="square">
            <a:spAutoFit/>
          </a:bodyPr>
          <a:lstStyle/>
          <a:p>
            <a:r>
              <a:rPr lang="fr-FR" sz="1400" i="1" dirty="0">
                <a:solidFill>
                  <a:schemeClr val="bg2"/>
                </a:solidFill>
              </a:rPr>
              <a:t>Si opposition des communes intervenue avant le 01/01/2020</a:t>
            </a:r>
            <a:endParaRPr lang="fr-FR" sz="1400" dirty="0"/>
          </a:p>
        </p:txBody>
      </p:sp>
      <p:sp>
        <p:nvSpPr>
          <p:cNvPr id="35" name="ZoneTexte 34">
            <a:extLst>
              <a:ext uri="{FF2B5EF4-FFF2-40B4-BE49-F238E27FC236}">
                <a16:creationId xmlns:a16="http://schemas.microsoft.com/office/drawing/2014/main" id="{5E5AFF84-9F5D-48BC-87A3-2E8C487D2DE8}"/>
              </a:ext>
            </a:extLst>
          </p:cNvPr>
          <p:cNvSpPr txBox="1"/>
          <p:nvPr/>
        </p:nvSpPr>
        <p:spPr>
          <a:xfrm>
            <a:off x="1259634" y="1406426"/>
            <a:ext cx="7272808" cy="646331"/>
          </a:xfrm>
          <a:prstGeom prst="rect">
            <a:avLst/>
          </a:prstGeom>
          <a:noFill/>
        </p:spPr>
        <p:txBody>
          <a:bodyPr wrap="square">
            <a:spAutoFit/>
          </a:bodyPr>
          <a:lstStyle/>
          <a:p>
            <a:r>
              <a:rPr lang="fr-FR" b="1" dirty="0">
                <a:solidFill>
                  <a:schemeClr val="bg2"/>
                </a:solidFill>
              </a:rPr>
              <a:t>Métropoles, Communautés urbaines</a:t>
            </a:r>
            <a:r>
              <a:rPr lang="fr-FR" dirty="0">
                <a:solidFill>
                  <a:schemeClr val="bg2"/>
                </a:solidFill>
              </a:rPr>
              <a:t> : compétence obligatoire de l’intercommunalité</a:t>
            </a:r>
            <a:endParaRPr lang="fr-FR" b="1" dirty="0"/>
          </a:p>
        </p:txBody>
      </p:sp>
      <p:sp>
        <p:nvSpPr>
          <p:cNvPr id="28" name="ZoneTexte 27">
            <a:extLst>
              <a:ext uri="{FF2B5EF4-FFF2-40B4-BE49-F238E27FC236}">
                <a16:creationId xmlns:a16="http://schemas.microsoft.com/office/drawing/2014/main" id="{B6D261D5-029E-D344-8D5F-9B6ED241A8A3}"/>
              </a:ext>
            </a:extLst>
          </p:cNvPr>
          <p:cNvSpPr txBox="1"/>
          <p:nvPr/>
        </p:nvSpPr>
        <p:spPr>
          <a:xfrm>
            <a:off x="5444189" y="4663480"/>
            <a:ext cx="504056" cy="307777"/>
          </a:xfrm>
          <a:prstGeom prst="rect">
            <a:avLst/>
          </a:prstGeom>
          <a:noFill/>
        </p:spPr>
        <p:txBody>
          <a:bodyPr wrap="square">
            <a:spAutoFit/>
          </a:bodyPr>
          <a:lstStyle/>
          <a:p>
            <a:r>
              <a:rPr lang="fr-FR" sz="1400" i="1" dirty="0">
                <a:solidFill>
                  <a:schemeClr val="bg2"/>
                </a:solidFill>
              </a:rPr>
              <a:t>CC</a:t>
            </a:r>
            <a:endParaRPr lang="fr-FR" sz="1400" i="1" dirty="0"/>
          </a:p>
        </p:txBody>
      </p:sp>
    </p:spTree>
    <p:extLst>
      <p:ext uri="{BB962C8B-B14F-4D97-AF65-F5344CB8AC3E}">
        <p14:creationId xmlns:p14="http://schemas.microsoft.com/office/powerpoint/2010/main" val="358558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94C4CA-3442-1946-B630-BDC600BA6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572" y="1811646"/>
            <a:ext cx="7380312" cy="4362746"/>
          </a:xfrm>
          <a:prstGeom prst="rect">
            <a:avLst/>
          </a:prstGeom>
        </p:spPr>
      </p:pic>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Parenthèse « humaine » de l’eau</a:t>
            </a:r>
          </a:p>
        </p:txBody>
      </p:sp>
      <p:sp>
        <p:nvSpPr>
          <p:cNvPr id="7" name="Rectangle 6">
            <a:extLst>
              <a:ext uri="{FF2B5EF4-FFF2-40B4-BE49-F238E27FC236}">
                <a16:creationId xmlns:a16="http://schemas.microsoft.com/office/drawing/2014/main" id="{B4CA3716-2768-F74B-8351-1CABBCB0913A}"/>
              </a:ext>
            </a:extLst>
          </p:cNvPr>
          <p:cNvSpPr/>
          <p:nvPr/>
        </p:nvSpPr>
        <p:spPr>
          <a:xfrm>
            <a:off x="2797594" y="5119524"/>
            <a:ext cx="1921060" cy="1477328"/>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rPr>
              <a:t>Origine</a:t>
            </a:r>
          </a:p>
          <a:p>
            <a:pPr algn="ctr"/>
            <a:r>
              <a:rPr lang="fr-FR" sz="2000" b="1" spc="50" dirty="0">
                <a:ln w="0"/>
                <a:solidFill>
                  <a:schemeClr val="bg2"/>
                </a:solidFill>
                <a:effectLst>
                  <a:innerShdw blurRad="63500" dist="50800" dir="13500000">
                    <a:srgbClr val="000000">
                      <a:alpha val="50000"/>
                    </a:srgbClr>
                  </a:innerShdw>
                </a:effectLst>
              </a:rPr>
              <a:t>superficielle de l’eau : </a:t>
            </a:r>
          </a:p>
          <a:p>
            <a:pPr algn="ctr"/>
            <a:r>
              <a:rPr lang="fr-FR" sz="3000" b="1" spc="50" dirty="0">
                <a:ln w="0"/>
                <a:solidFill>
                  <a:schemeClr val="bg2"/>
                </a:solidFill>
                <a:effectLst>
                  <a:innerShdw blurRad="63500" dist="50800" dir="13500000">
                    <a:srgbClr val="000000">
                      <a:alpha val="50000"/>
                    </a:srgbClr>
                  </a:innerShdw>
                </a:effectLst>
              </a:rPr>
              <a:t>34</a:t>
            </a:r>
            <a:r>
              <a:rPr lang="fr-FR" sz="3000" b="1" cap="none" spc="50" dirty="0">
                <a:ln w="0"/>
                <a:solidFill>
                  <a:schemeClr val="bg2"/>
                </a:solidFill>
                <a:effectLst>
                  <a:innerShdw blurRad="63500" dist="50800" dir="13500000">
                    <a:srgbClr val="000000">
                      <a:alpha val="50000"/>
                    </a:srgbClr>
                  </a:innerShdw>
                </a:effectLst>
              </a:rPr>
              <a:t>%</a:t>
            </a:r>
          </a:p>
        </p:txBody>
      </p:sp>
      <p:sp>
        <p:nvSpPr>
          <p:cNvPr id="8" name="Rectangle 7">
            <a:extLst>
              <a:ext uri="{FF2B5EF4-FFF2-40B4-BE49-F238E27FC236}">
                <a16:creationId xmlns:a16="http://schemas.microsoft.com/office/drawing/2014/main" id="{678EC4DD-9264-D440-AF20-63061610A4B0}"/>
              </a:ext>
            </a:extLst>
          </p:cNvPr>
          <p:cNvSpPr/>
          <p:nvPr/>
        </p:nvSpPr>
        <p:spPr>
          <a:xfrm>
            <a:off x="3074136" y="911974"/>
            <a:ext cx="5896166" cy="553998"/>
          </a:xfrm>
          <a:prstGeom prst="rect">
            <a:avLst/>
          </a:prstGeom>
          <a:noFill/>
        </p:spPr>
        <p:txBody>
          <a:bodyPr wrap="none" lIns="91440" tIns="45720" rIns="91440" bIns="45720">
            <a:spAutoFit/>
          </a:bodyPr>
          <a:lstStyle/>
          <a:p>
            <a:pPr algn="ctr"/>
            <a:r>
              <a:rPr lang="fr-FR" sz="2000" b="1" cap="none" spc="50" dirty="0">
                <a:ln w="0"/>
                <a:effectLst>
                  <a:innerShdw blurRad="63500" dist="50800" dir="13500000">
                    <a:srgbClr val="000000">
                      <a:alpha val="50000"/>
                    </a:srgbClr>
                  </a:innerShdw>
                </a:effectLst>
              </a:rPr>
              <a:t>#</a:t>
            </a:r>
            <a:r>
              <a:rPr lang="fr-FR" sz="3000" b="1" spc="50" dirty="0">
                <a:ln w="0"/>
                <a:effectLst>
                  <a:innerShdw blurRad="63500" dist="50800" dir="13500000">
                    <a:srgbClr val="000000">
                      <a:alpha val="50000"/>
                    </a:srgbClr>
                  </a:innerShdw>
                </a:effectLst>
              </a:rPr>
              <a:t>13 300 </a:t>
            </a:r>
            <a:r>
              <a:rPr lang="fr-FR" sz="2000" b="1" cap="none" spc="50" dirty="0">
                <a:ln w="0"/>
                <a:effectLst>
                  <a:innerShdw blurRad="63500" dist="50800" dir="13500000">
                    <a:srgbClr val="000000">
                      <a:alpha val="50000"/>
                    </a:srgbClr>
                  </a:innerShdw>
                </a:effectLst>
              </a:rPr>
              <a:t>services d’eau potable en France</a:t>
            </a:r>
            <a:endParaRPr lang="fr-FR" sz="3000" b="1" cap="none" spc="50" dirty="0">
              <a:ln w="0"/>
              <a:effectLst>
                <a:innerShdw blurRad="63500" dist="50800" dir="13500000">
                  <a:srgbClr val="000000">
                    <a:alpha val="50000"/>
                  </a:srgbClr>
                </a:innerShdw>
              </a:effectLst>
            </a:endParaRPr>
          </a:p>
        </p:txBody>
      </p:sp>
      <p:sp>
        <p:nvSpPr>
          <p:cNvPr id="9" name="Rectangle 8">
            <a:extLst>
              <a:ext uri="{FF2B5EF4-FFF2-40B4-BE49-F238E27FC236}">
                <a16:creationId xmlns:a16="http://schemas.microsoft.com/office/drawing/2014/main" id="{60D21632-B38B-D244-993D-447410C057A1}"/>
              </a:ext>
            </a:extLst>
          </p:cNvPr>
          <p:cNvSpPr/>
          <p:nvPr/>
        </p:nvSpPr>
        <p:spPr>
          <a:xfrm>
            <a:off x="876534" y="4785184"/>
            <a:ext cx="1921060" cy="1477328"/>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rPr>
              <a:t>Origine</a:t>
            </a:r>
          </a:p>
          <a:p>
            <a:pPr algn="ctr"/>
            <a:r>
              <a:rPr lang="fr-FR" sz="2000" b="1" spc="50" dirty="0">
                <a:ln w="0"/>
                <a:solidFill>
                  <a:schemeClr val="bg2"/>
                </a:solidFill>
                <a:effectLst>
                  <a:innerShdw blurRad="63500" dist="50800" dir="13500000">
                    <a:srgbClr val="000000">
                      <a:alpha val="50000"/>
                    </a:srgbClr>
                  </a:innerShdw>
                </a:effectLst>
              </a:rPr>
              <a:t>souterraine de l’eau : </a:t>
            </a:r>
          </a:p>
          <a:p>
            <a:pPr algn="ctr"/>
            <a:r>
              <a:rPr lang="fr-FR" sz="3000" b="1" spc="50" dirty="0">
                <a:ln w="0"/>
                <a:solidFill>
                  <a:schemeClr val="bg2"/>
                </a:solidFill>
                <a:effectLst>
                  <a:innerShdw blurRad="63500" dist="50800" dir="13500000">
                    <a:srgbClr val="000000">
                      <a:alpha val="50000"/>
                    </a:srgbClr>
                  </a:innerShdw>
                </a:effectLst>
              </a:rPr>
              <a:t>66</a:t>
            </a:r>
            <a:r>
              <a:rPr lang="fr-FR" sz="3000" b="1" cap="none" spc="50" dirty="0">
                <a:ln w="0"/>
                <a:solidFill>
                  <a:schemeClr val="bg2"/>
                </a:solidFill>
                <a:effectLst>
                  <a:innerShdw blurRad="63500" dist="50800" dir="13500000">
                    <a:srgbClr val="000000">
                      <a:alpha val="50000"/>
                    </a:srgbClr>
                  </a:innerShdw>
                </a:effectLst>
              </a:rPr>
              <a:t>%</a:t>
            </a:r>
          </a:p>
        </p:txBody>
      </p:sp>
      <p:sp>
        <p:nvSpPr>
          <p:cNvPr id="10" name="ZoneTexte 9">
            <a:extLst>
              <a:ext uri="{FF2B5EF4-FFF2-40B4-BE49-F238E27FC236}">
                <a16:creationId xmlns:a16="http://schemas.microsoft.com/office/drawing/2014/main" id="{5CAEC89B-5EFF-664D-9720-C75F46509CD3}"/>
              </a:ext>
            </a:extLst>
          </p:cNvPr>
          <p:cNvSpPr txBox="1"/>
          <p:nvPr/>
        </p:nvSpPr>
        <p:spPr>
          <a:xfrm>
            <a:off x="7845764" y="6350631"/>
            <a:ext cx="1080120"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eaufrance.fr</a:t>
            </a:r>
            <a:endParaRPr lang="fr-FR" sz="1000" dirty="0">
              <a:solidFill>
                <a:schemeClr val="bg2"/>
              </a:solidFill>
            </a:endParaRPr>
          </a:p>
        </p:txBody>
      </p:sp>
      <p:sp>
        <p:nvSpPr>
          <p:cNvPr id="12" name="Rectangle 11">
            <a:extLst>
              <a:ext uri="{FF2B5EF4-FFF2-40B4-BE49-F238E27FC236}">
                <a16:creationId xmlns:a16="http://schemas.microsoft.com/office/drawing/2014/main" id="{918C70D2-2072-7A4F-963D-AAE6F7201716}"/>
              </a:ext>
            </a:extLst>
          </p:cNvPr>
          <p:cNvSpPr/>
          <p:nvPr/>
        </p:nvSpPr>
        <p:spPr>
          <a:xfrm>
            <a:off x="2449431" y="1486814"/>
            <a:ext cx="6476453" cy="553998"/>
          </a:xfrm>
          <a:prstGeom prst="rect">
            <a:avLst/>
          </a:prstGeom>
          <a:noFill/>
        </p:spPr>
        <p:txBody>
          <a:bodyPr wrap="none" lIns="91440" tIns="45720" rIns="91440" bIns="45720">
            <a:spAutoFit/>
          </a:bodyPr>
          <a:lstStyle/>
          <a:p>
            <a:pPr algn="ctr"/>
            <a:r>
              <a:rPr lang="fr-FR" sz="2000" b="1" cap="none" spc="50" dirty="0">
                <a:ln w="0"/>
                <a:solidFill>
                  <a:schemeClr val="tx2"/>
                </a:solidFill>
                <a:effectLst>
                  <a:innerShdw blurRad="63500" dist="50800" dir="13500000">
                    <a:srgbClr val="000000">
                      <a:alpha val="50000"/>
                    </a:srgbClr>
                  </a:innerShdw>
                </a:effectLst>
              </a:rPr>
              <a:t># </a:t>
            </a:r>
            <a:r>
              <a:rPr lang="fr-FR" sz="3000" b="1" spc="50" dirty="0">
                <a:ln w="0"/>
                <a:solidFill>
                  <a:schemeClr val="tx2"/>
                </a:solidFill>
                <a:effectLst>
                  <a:innerShdw blurRad="63500" dist="50800" dir="13500000">
                    <a:srgbClr val="000000">
                      <a:alpha val="50000"/>
                    </a:srgbClr>
                  </a:innerShdw>
                </a:effectLst>
              </a:rPr>
              <a:t>16 700 </a:t>
            </a:r>
            <a:r>
              <a:rPr lang="fr-FR" sz="2000" b="1" cap="none" spc="50" dirty="0">
                <a:ln w="0"/>
                <a:solidFill>
                  <a:schemeClr val="tx2"/>
                </a:solidFill>
                <a:effectLst>
                  <a:innerShdw blurRad="63500" dist="50800" dir="13500000">
                    <a:srgbClr val="000000">
                      <a:alpha val="50000"/>
                    </a:srgbClr>
                  </a:innerShdw>
                </a:effectLst>
              </a:rPr>
              <a:t>services d’assainissement en </a:t>
            </a:r>
            <a:r>
              <a:rPr lang="fr-FR" sz="2000" b="1" spc="50" dirty="0">
                <a:ln w="0"/>
                <a:solidFill>
                  <a:schemeClr val="tx2"/>
                </a:solidFill>
                <a:effectLst>
                  <a:innerShdw blurRad="63500" dist="50800" dir="13500000">
                    <a:srgbClr val="000000">
                      <a:alpha val="50000"/>
                    </a:srgbClr>
                  </a:innerShdw>
                </a:effectLst>
              </a:rPr>
              <a:t>F</a:t>
            </a:r>
            <a:r>
              <a:rPr lang="fr-FR" sz="2000" b="1" cap="none" spc="50" dirty="0">
                <a:ln w="0"/>
                <a:solidFill>
                  <a:schemeClr val="tx2"/>
                </a:solidFill>
                <a:effectLst>
                  <a:innerShdw blurRad="63500" dist="50800" dir="13500000">
                    <a:srgbClr val="000000">
                      <a:alpha val="50000"/>
                    </a:srgbClr>
                  </a:innerShdw>
                </a:effectLst>
              </a:rPr>
              <a:t>rance</a:t>
            </a:r>
            <a:endParaRPr lang="fr-FR" sz="3000" b="1" cap="none" spc="50" dirty="0">
              <a:ln w="0"/>
              <a:solidFill>
                <a:schemeClr val="tx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6782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Focus traitement « eau potable »</a:t>
            </a:r>
          </a:p>
        </p:txBody>
      </p:sp>
      <p:pic>
        <p:nvPicPr>
          <p:cNvPr id="2054" name="Picture 6" descr="http://sispea.brgm-rec.fr/sites/default/files/image5_usine_potabilisation.JPG">
            <a:extLst>
              <a:ext uri="{FF2B5EF4-FFF2-40B4-BE49-F238E27FC236}">
                <a16:creationId xmlns:a16="http://schemas.microsoft.com/office/drawing/2014/main" id="{B2AE6DAB-EE3E-8B4C-BF0F-E104DD480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5966" y="3713624"/>
            <a:ext cx="3384376" cy="289839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80756C9-E6B3-4146-8835-E78751ED17DF}"/>
              </a:ext>
            </a:extLst>
          </p:cNvPr>
          <p:cNvSpPr txBox="1"/>
          <p:nvPr/>
        </p:nvSpPr>
        <p:spPr>
          <a:xfrm>
            <a:off x="1239214" y="1117650"/>
            <a:ext cx="7904786" cy="2862322"/>
          </a:xfrm>
          <a:prstGeom prst="rect">
            <a:avLst/>
          </a:prstGeom>
          <a:noFill/>
        </p:spPr>
        <p:txBody>
          <a:bodyPr wrap="square" rtlCol="0">
            <a:spAutoFit/>
          </a:bodyPr>
          <a:lstStyle/>
          <a:p>
            <a:r>
              <a:rPr lang="fr-FR" dirty="0"/>
              <a:t>1 - PROTECTION DES CAPTAGES – </a:t>
            </a:r>
            <a:r>
              <a:rPr lang="fr-FR" dirty="0">
                <a:solidFill>
                  <a:schemeClr val="bg2"/>
                </a:solidFill>
              </a:rPr>
              <a:t>pollutions diffuses et accidentelles</a:t>
            </a:r>
          </a:p>
          <a:p>
            <a:br>
              <a:rPr lang="fr-FR" dirty="0"/>
            </a:br>
            <a:r>
              <a:rPr lang="fr-FR" dirty="0"/>
              <a:t>2 - TRAITEMENT ADAPTE </a:t>
            </a:r>
            <a:r>
              <a:rPr lang="fr-FR" dirty="0">
                <a:sym typeface="Wingdings" pitchFamily="2" charset="2"/>
              </a:rPr>
              <a:t> l’eau potable est </a:t>
            </a:r>
            <a:r>
              <a:rPr lang="fr-FR" dirty="0"/>
              <a:t>définie par le code de la Santé Publique avec 63 critères à rester :</a:t>
            </a:r>
          </a:p>
          <a:p>
            <a:pPr marL="285750" indent="-285750">
              <a:buFont typeface="Arial" panose="020B0604020202020204" pitchFamily="34" charset="0"/>
              <a:buChar char="•"/>
            </a:pPr>
            <a:r>
              <a:rPr lang="fr-FR" dirty="0">
                <a:solidFill>
                  <a:schemeClr val="bg2"/>
                </a:solidFill>
              </a:rPr>
              <a:t>paramètres physico-chimiques (ex: pH, dureté)</a:t>
            </a:r>
          </a:p>
          <a:p>
            <a:pPr marL="285750" indent="-285750">
              <a:buFont typeface="Arial" panose="020B0604020202020204" pitchFamily="34" charset="0"/>
              <a:buChar char="•"/>
            </a:pPr>
            <a:r>
              <a:rPr lang="fr-FR" dirty="0">
                <a:solidFill>
                  <a:schemeClr val="bg2"/>
                </a:solidFill>
              </a:rPr>
              <a:t>paramètres organoleptiques (gout, odeur, couleur)</a:t>
            </a:r>
          </a:p>
          <a:p>
            <a:pPr marL="285750" indent="-285750">
              <a:buFont typeface="Arial" panose="020B0604020202020204" pitchFamily="34" charset="0"/>
              <a:buChar char="•"/>
            </a:pPr>
            <a:r>
              <a:rPr lang="fr-FR" dirty="0">
                <a:solidFill>
                  <a:schemeClr val="bg2"/>
                </a:solidFill>
              </a:rPr>
              <a:t>paramètres microbiologiques (aucun virus, bactéries...)</a:t>
            </a:r>
          </a:p>
          <a:p>
            <a:pPr marL="285750" indent="-285750">
              <a:buFont typeface="Arial" panose="020B0604020202020204" pitchFamily="34" charset="0"/>
              <a:buChar char="•"/>
            </a:pPr>
            <a:r>
              <a:rPr lang="fr-FR" dirty="0">
                <a:solidFill>
                  <a:schemeClr val="bg2"/>
                </a:solidFill>
              </a:rPr>
              <a:t>paramètres liés aux substances indésirables (ex: nitrates&lt;50mg/l)</a:t>
            </a:r>
          </a:p>
          <a:p>
            <a:pPr marL="285750" indent="-285750">
              <a:buFont typeface="Arial" panose="020B0604020202020204" pitchFamily="34" charset="0"/>
              <a:buChar char="•"/>
            </a:pPr>
            <a:r>
              <a:rPr lang="fr-FR" dirty="0">
                <a:solidFill>
                  <a:schemeClr val="bg2"/>
                </a:solidFill>
              </a:rPr>
              <a:t>paramètres liés aux substances toxiques (ex: arsenic, micropolluants…) </a:t>
            </a:r>
          </a:p>
          <a:p>
            <a:pPr marL="285750" indent="-285750">
              <a:buFont typeface="Arial" panose="020B0604020202020204" pitchFamily="34" charset="0"/>
              <a:buChar char="•"/>
            </a:pPr>
            <a:endParaRPr lang="fr-FR" dirty="0"/>
          </a:p>
        </p:txBody>
      </p:sp>
      <p:sp>
        <p:nvSpPr>
          <p:cNvPr id="4" name="ZoneTexte 3">
            <a:extLst>
              <a:ext uri="{FF2B5EF4-FFF2-40B4-BE49-F238E27FC236}">
                <a16:creationId xmlns:a16="http://schemas.microsoft.com/office/drawing/2014/main" id="{DF399A25-2781-F940-907F-A64E9BAD860A}"/>
              </a:ext>
            </a:extLst>
          </p:cNvPr>
          <p:cNvSpPr txBox="1"/>
          <p:nvPr/>
        </p:nvSpPr>
        <p:spPr>
          <a:xfrm>
            <a:off x="1271033" y="4819617"/>
            <a:ext cx="2520280" cy="1200329"/>
          </a:xfrm>
          <a:prstGeom prst="rect">
            <a:avLst/>
          </a:prstGeom>
          <a:noFill/>
        </p:spPr>
        <p:txBody>
          <a:bodyPr wrap="square" rtlCol="0">
            <a:spAutoFit/>
          </a:bodyPr>
          <a:lstStyle/>
          <a:p>
            <a:pPr algn="ctr"/>
            <a:r>
              <a:rPr lang="fr-FR" b="1" dirty="0"/>
              <a:t>Focus COVID-19 : </a:t>
            </a:r>
          </a:p>
          <a:p>
            <a:pPr algn="ctr"/>
            <a:r>
              <a:rPr lang="fr-FR" dirty="0"/>
              <a:t>L’eau du robinet est désinfectée avant sa mise en distribution</a:t>
            </a:r>
          </a:p>
        </p:txBody>
      </p:sp>
      <p:sp>
        <p:nvSpPr>
          <p:cNvPr id="6" name="ZoneTexte 5">
            <a:extLst>
              <a:ext uri="{FF2B5EF4-FFF2-40B4-BE49-F238E27FC236}">
                <a16:creationId xmlns:a16="http://schemas.microsoft.com/office/drawing/2014/main" id="{47FE4991-B173-7547-9839-25C7DAA1FE9D}"/>
              </a:ext>
            </a:extLst>
          </p:cNvPr>
          <p:cNvSpPr txBox="1"/>
          <p:nvPr/>
        </p:nvSpPr>
        <p:spPr>
          <a:xfrm rot="16200000">
            <a:off x="8210735" y="5948851"/>
            <a:ext cx="1080120"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eaufrance.fr</a:t>
            </a:r>
            <a:endParaRPr lang="fr-FR" sz="1000" dirty="0">
              <a:solidFill>
                <a:schemeClr val="bg2"/>
              </a:solidFill>
            </a:endParaRPr>
          </a:p>
        </p:txBody>
      </p:sp>
    </p:spTree>
    <p:extLst>
      <p:ext uri="{BB962C8B-B14F-4D97-AF65-F5344CB8AC3E}">
        <p14:creationId xmlns:p14="http://schemas.microsoft.com/office/powerpoint/2010/main" val="137934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16A80F-BA91-8E44-81F7-7832C97EA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26" y="3495435"/>
            <a:ext cx="5189683" cy="3067793"/>
          </a:xfrm>
          <a:prstGeom prst="rect">
            <a:avLst/>
          </a:prstGeom>
        </p:spPr>
      </p:pic>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Parenthèse « humaine » de l’eau</a:t>
            </a:r>
          </a:p>
        </p:txBody>
      </p:sp>
      <p:sp>
        <p:nvSpPr>
          <p:cNvPr id="10" name="ZoneTexte 9">
            <a:extLst>
              <a:ext uri="{FF2B5EF4-FFF2-40B4-BE49-F238E27FC236}">
                <a16:creationId xmlns:a16="http://schemas.microsoft.com/office/drawing/2014/main" id="{D5F51876-1D3C-B54D-9F27-6DA6319C8BE9}"/>
              </a:ext>
            </a:extLst>
          </p:cNvPr>
          <p:cNvSpPr txBox="1"/>
          <p:nvPr/>
        </p:nvSpPr>
        <p:spPr>
          <a:xfrm>
            <a:off x="7868274" y="6302970"/>
            <a:ext cx="1080120"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eaufrance.fr</a:t>
            </a:r>
            <a:endParaRPr lang="fr-FR" sz="1000" dirty="0">
              <a:solidFill>
                <a:schemeClr val="bg2"/>
              </a:solidFill>
            </a:endParaRPr>
          </a:p>
        </p:txBody>
      </p:sp>
      <p:sp>
        <p:nvSpPr>
          <p:cNvPr id="2" name="Rectangle 1">
            <a:extLst>
              <a:ext uri="{FF2B5EF4-FFF2-40B4-BE49-F238E27FC236}">
                <a16:creationId xmlns:a16="http://schemas.microsoft.com/office/drawing/2014/main" id="{E5FDB058-11F5-7443-82E2-A3A2992870DB}"/>
              </a:ext>
            </a:extLst>
          </p:cNvPr>
          <p:cNvSpPr/>
          <p:nvPr/>
        </p:nvSpPr>
        <p:spPr>
          <a:xfrm>
            <a:off x="1331640" y="1074646"/>
            <a:ext cx="5434361" cy="1754326"/>
          </a:xfrm>
          <a:prstGeom prst="rect">
            <a:avLst/>
          </a:prstGeom>
        </p:spPr>
        <p:txBody>
          <a:bodyPr wrap="square">
            <a:spAutoFit/>
          </a:bodyPr>
          <a:lstStyle/>
          <a:p>
            <a:r>
              <a:rPr lang="fr-FR" dirty="0">
                <a:sym typeface="Wingdings" pitchFamily="2" charset="2"/>
              </a:rPr>
              <a:t>PATRIMOINE RESEAU</a:t>
            </a:r>
          </a:p>
          <a:p>
            <a:pPr marL="285750" indent="-285750">
              <a:buFont typeface="Arial" panose="020B0604020202020204" pitchFamily="34" charset="0"/>
              <a:buChar char="•"/>
            </a:pPr>
            <a:r>
              <a:rPr lang="fr-FR" dirty="0">
                <a:solidFill>
                  <a:schemeClr val="bg2"/>
                </a:solidFill>
              </a:rPr>
              <a:t>900 000 km de réseau Eau : majoritairement sous-pression </a:t>
            </a:r>
            <a:r>
              <a:rPr lang="fr-FR" dirty="0">
                <a:solidFill>
                  <a:schemeClr val="bg2"/>
                </a:solidFill>
                <a:sym typeface="Wingdings" pitchFamily="2" charset="2"/>
              </a:rPr>
              <a:t> problématique de fuites si </a:t>
            </a:r>
            <a:br>
              <a:rPr lang="fr-FR" dirty="0">
                <a:solidFill>
                  <a:schemeClr val="bg2"/>
                </a:solidFill>
                <a:sym typeface="Wingdings" pitchFamily="2" charset="2"/>
              </a:rPr>
            </a:br>
            <a:r>
              <a:rPr lang="fr-FR" dirty="0">
                <a:solidFill>
                  <a:schemeClr val="bg2"/>
                </a:solidFill>
                <a:sym typeface="Wingdings" pitchFamily="2" charset="2"/>
              </a:rPr>
              <a:t>réseaux anciens</a:t>
            </a:r>
          </a:p>
          <a:p>
            <a:pPr marL="285750" indent="-285750">
              <a:buFont typeface="Arial" panose="020B0604020202020204" pitchFamily="34" charset="0"/>
              <a:buChar char="•"/>
            </a:pPr>
            <a:r>
              <a:rPr lang="fr-FR" dirty="0">
                <a:solidFill>
                  <a:schemeClr val="bg2"/>
                </a:solidFill>
              </a:rPr>
              <a:t>400 000 km de réseau </a:t>
            </a:r>
            <a:r>
              <a:rPr lang="fr-FR" dirty="0" err="1">
                <a:solidFill>
                  <a:schemeClr val="bg2"/>
                </a:solidFill>
              </a:rPr>
              <a:t>Asst</a:t>
            </a:r>
            <a:r>
              <a:rPr lang="fr-FR" dirty="0">
                <a:solidFill>
                  <a:schemeClr val="bg2"/>
                </a:solidFill>
              </a:rPr>
              <a:t> : majoritairement gravitaire </a:t>
            </a:r>
            <a:r>
              <a:rPr lang="fr-FR" dirty="0">
                <a:solidFill>
                  <a:schemeClr val="bg2"/>
                </a:solidFill>
                <a:sym typeface="Wingdings" pitchFamily="2" charset="2"/>
              </a:rPr>
              <a:t> intrusions d’eaux parasites</a:t>
            </a:r>
            <a:endParaRPr lang="fr-FR" dirty="0">
              <a:solidFill>
                <a:schemeClr val="bg2"/>
              </a:solidFill>
            </a:endParaRPr>
          </a:p>
        </p:txBody>
      </p:sp>
      <p:pic>
        <p:nvPicPr>
          <p:cNvPr id="5" name="Image 4">
            <a:extLst>
              <a:ext uri="{FF2B5EF4-FFF2-40B4-BE49-F238E27FC236}">
                <a16:creationId xmlns:a16="http://schemas.microsoft.com/office/drawing/2014/main" id="{5ADD6FC1-3B79-ED49-80BE-7B1DF0B26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606" y="1478435"/>
            <a:ext cx="2366657" cy="1350538"/>
          </a:xfrm>
          <a:prstGeom prst="rect">
            <a:avLst/>
          </a:prstGeom>
        </p:spPr>
      </p:pic>
    </p:spTree>
    <p:extLst>
      <p:ext uri="{BB962C8B-B14F-4D97-AF65-F5344CB8AC3E}">
        <p14:creationId xmlns:p14="http://schemas.microsoft.com/office/powerpoint/2010/main" val="149952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Focus collecte « eaux usées » et « eaux pluviales »</a:t>
            </a:r>
          </a:p>
        </p:txBody>
      </p:sp>
      <p:sp>
        <p:nvSpPr>
          <p:cNvPr id="8" name="ZoneTexte 7">
            <a:extLst>
              <a:ext uri="{FF2B5EF4-FFF2-40B4-BE49-F238E27FC236}">
                <a16:creationId xmlns:a16="http://schemas.microsoft.com/office/drawing/2014/main" id="{8EAB2FE2-89D2-7B48-9953-A75748A33781}"/>
              </a:ext>
            </a:extLst>
          </p:cNvPr>
          <p:cNvSpPr txBox="1"/>
          <p:nvPr/>
        </p:nvSpPr>
        <p:spPr>
          <a:xfrm>
            <a:off x="1279334" y="6054837"/>
            <a:ext cx="1080120"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apur.fr</a:t>
            </a:r>
            <a:endParaRPr lang="fr-FR" sz="1000" dirty="0">
              <a:solidFill>
                <a:schemeClr val="bg2"/>
              </a:solidFill>
            </a:endParaRPr>
          </a:p>
        </p:txBody>
      </p:sp>
      <p:pic>
        <p:nvPicPr>
          <p:cNvPr id="10" name="Picture 4" descr="https://lh5.googleusercontent.com/t9NzeK-6EiNxhA5ObVkcttNP9E4NpmJmQ0py5SNTBLDKEn1ePc0qRmhRXR22DrzkCTpC2jHzmQYgtLPeY1KzFYCutQ-c0UslaTna4cQWPyNsRPxMndWnOE0eJ9R6YA">
            <a:extLst>
              <a:ext uri="{FF2B5EF4-FFF2-40B4-BE49-F238E27FC236}">
                <a16:creationId xmlns:a16="http://schemas.microsoft.com/office/drawing/2014/main" id="{155DC2EF-3997-D845-80AA-C380C00F0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637"/>
          <a:stretch/>
        </p:blipFill>
        <p:spPr bwMode="auto">
          <a:xfrm>
            <a:off x="6284098" y="3249527"/>
            <a:ext cx="2664296" cy="143392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2F0E733-2A06-7C48-A72D-B660FB733A43}"/>
              </a:ext>
            </a:extLst>
          </p:cNvPr>
          <p:cNvSpPr txBox="1"/>
          <p:nvPr/>
        </p:nvSpPr>
        <p:spPr>
          <a:xfrm>
            <a:off x="7536193" y="4711139"/>
            <a:ext cx="1412201" cy="246221"/>
          </a:xfrm>
          <a:prstGeom prst="rect">
            <a:avLst/>
          </a:prstGeom>
          <a:noFill/>
        </p:spPr>
        <p:txBody>
          <a:bodyPr wrap="square" rtlCol="0">
            <a:spAutoFit/>
          </a:bodyPr>
          <a:lstStyle/>
          <a:p>
            <a:r>
              <a:rPr lang="fr-FR" sz="1000" dirty="0">
                <a:solidFill>
                  <a:schemeClr val="bg2"/>
                </a:solidFill>
              </a:rPr>
              <a:t>@Métropole de Lyon</a:t>
            </a:r>
          </a:p>
        </p:txBody>
      </p:sp>
      <p:sp>
        <p:nvSpPr>
          <p:cNvPr id="12" name="Rectangle 11">
            <a:extLst>
              <a:ext uri="{FF2B5EF4-FFF2-40B4-BE49-F238E27FC236}">
                <a16:creationId xmlns:a16="http://schemas.microsoft.com/office/drawing/2014/main" id="{78DA9830-701E-2048-AA07-002C52A3FCD5}"/>
              </a:ext>
            </a:extLst>
          </p:cNvPr>
          <p:cNvSpPr/>
          <p:nvPr/>
        </p:nvSpPr>
        <p:spPr>
          <a:xfrm>
            <a:off x="6267072" y="5210714"/>
            <a:ext cx="2664295" cy="1200329"/>
          </a:xfrm>
          <a:prstGeom prst="rect">
            <a:avLst/>
          </a:prstGeom>
          <a:noFill/>
        </p:spPr>
        <p:txBody>
          <a:bodyPr wrap="square" lIns="91440" tIns="45720" rIns="91440" bIns="45720">
            <a:spAutoFit/>
          </a:bodyPr>
          <a:lstStyle/>
          <a:p>
            <a:pPr algn="ctr"/>
            <a:r>
              <a:rPr lang="fr-FR" cap="none" spc="50" dirty="0">
                <a:ln w="0"/>
                <a:solidFill>
                  <a:schemeClr val="bg2"/>
                </a:solidFill>
                <a:effectLst>
                  <a:innerShdw blurRad="63500" dist="50800" dir="13500000">
                    <a:srgbClr val="000000">
                      <a:alpha val="50000"/>
                    </a:srgbClr>
                  </a:innerShdw>
                </a:effectLst>
              </a:rPr>
              <a:t>Eaux pluviales: </a:t>
            </a:r>
            <a:r>
              <a:rPr lang="fr-FR" u="sng" cap="none" spc="50" dirty="0">
                <a:ln w="0"/>
                <a:solidFill>
                  <a:schemeClr val="bg2"/>
                </a:solidFill>
                <a:effectLst>
                  <a:innerShdw blurRad="63500" dist="50800" dir="13500000">
                    <a:srgbClr val="000000">
                      <a:alpha val="50000"/>
                    </a:srgbClr>
                  </a:innerShdw>
                </a:effectLst>
              </a:rPr>
              <a:t>aucune obligation</a:t>
            </a:r>
            <a:r>
              <a:rPr lang="fr-FR" cap="none" spc="50" dirty="0">
                <a:ln w="0"/>
                <a:solidFill>
                  <a:schemeClr val="bg2"/>
                </a:solidFill>
                <a:effectLst>
                  <a:innerShdw blurRad="63500" dist="50800" dir="13500000">
                    <a:srgbClr val="000000">
                      <a:alpha val="50000"/>
                    </a:srgbClr>
                  </a:innerShdw>
                </a:effectLst>
              </a:rPr>
              <a:t> de collecter les eaux pluviales des parcelles</a:t>
            </a:r>
          </a:p>
        </p:txBody>
      </p:sp>
      <p:sp>
        <p:nvSpPr>
          <p:cNvPr id="13" name="Rectangle 12">
            <a:extLst>
              <a:ext uri="{FF2B5EF4-FFF2-40B4-BE49-F238E27FC236}">
                <a16:creationId xmlns:a16="http://schemas.microsoft.com/office/drawing/2014/main" id="{E9CD458A-DE7F-9E45-BC4A-5AE6E6325562}"/>
              </a:ext>
            </a:extLst>
          </p:cNvPr>
          <p:cNvSpPr/>
          <p:nvPr/>
        </p:nvSpPr>
        <p:spPr>
          <a:xfrm>
            <a:off x="909552" y="2095712"/>
            <a:ext cx="2359941" cy="369332"/>
          </a:xfrm>
          <a:prstGeom prst="rect">
            <a:avLst/>
          </a:prstGeom>
          <a:noFill/>
        </p:spPr>
        <p:txBody>
          <a:bodyPr wrap="square" lIns="91440" tIns="45720" rIns="91440" bIns="45720">
            <a:spAutoFit/>
          </a:bodyPr>
          <a:lstStyle/>
          <a:p>
            <a:pPr algn="ctr"/>
            <a:r>
              <a:rPr lang="fr-FR" b="1" cap="none" spc="50" dirty="0">
                <a:ln w="0"/>
                <a:solidFill>
                  <a:schemeClr val="bg2"/>
                </a:solidFill>
                <a:effectLst>
                  <a:innerShdw blurRad="63500" dist="50800" dir="13500000">
                    <a:srgbClr val="000000">
                      <a:alpha val="50000"/>
                    </a:srgbClr>
                  </a:innerShdw>
                </a:effectLst>
              </a:rPr>
              <a:t>Réseau unitaire</a:t>
            </a:r>
          </a:p>
        </p:txBody>
      </p:sp>
      <p:sp>
        <p:nvSpPr>
          <p:cNvPr id="14" name="Interdiction 13">
            <a:extLst>
              <a:ext uri="{FF2B5EF4-FFF2-40B4-BE49-F238E27FC236}">
                <a16:creationId xmlns:a16="http://schemas.microsoft.com/office/drawing/2014/main" id="{C1A9F34E-7CC0-C847-90BF-1CBA50F31E61}"/>
              </a:ext>
            </a:extLst>
          </p:cNvPr>
          <p:cNvSpPr/>
          <p:nvPr/>
        </p:nvSpPr>
        <p:spPr>
          <a:xfrm>
            <a:off x="1783598" y="1720273"/>
            <a:ext cx="288032" cy="288032"/>
          </a:xfrm>
          <a:prstGeom prst="noSmoking">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5" name="Picture 8" descr="Coche Verte Banque D'Images Et Photos Libres De Droits - 123RF">
            <a:extLst>
              <a:ext uri="{FF2B5EF4-FFF2-40B4-BE49-F238E27FC236}">
                <a16:creationId xmlns:a16="http://schemas.microsoft.com/office/drawing/2014/main" id="{47512122-D468-4446-AC7F-6EFA9A9CF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7125" y="1636124"/>
            <a:ext cx="481236" cy="45632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406700FF-2744-BB46-B352-3B0B4F462200}"/>
              </a:ext>
            </a:extLst>
          </p:cNvPr>
          <p:cNvPicPr>
            <a:picLocks noChangeAspect="1"/>
          </p:cNvPicPr>
          <p:nvPr/>
        </p:nvPicPr>
        <p:blipFill rotWithShape="1">
          <a:blip r:embed="rId5"/>
          <a:srcRect t="13849"/>
          <a:stretch/>
        </p:blipFill>
        <p:spPr>
          <a:xfrm>
            <a:off x="1345343" y="3106344"/>
            <a:ext cx="4900619" cy="2925679"/>
          </a:xfrm>
          <a:prstGeom prst="rect">
            <a:avLst/>
          </a:prstGeom>
        </p:spPr>
      </p:pic>
      <p:sp>
        <p:nvSpPr>
          <p:cNvPr id="17" name="Rectangle 16">
            <a:extLst>
              <a:ext uri="{FF2B5EF4-FFF2-40B4-BE49-F238E27FC236}">
                <a16:creationId xmlns:a16="http://schemas.microsoft.com/office/drawing/2014/main" id="{5952E0F7-232D-E94D-9E45-85C07EE4F9F7}"/>
              </a:ext>
            </a:extLst>
          </p:cNvPr>
          <p:cNvSpPr/>
          <p:nvPr/>
        </p:nvSpPr>
        <p:spPr>
          <a:xfrm>
            <a:off x="3387772" y="2109443"/>
            <a:ext cx="2359941" cy="369332"/>
          </a:xfrm>
          <a:prstGeom prst="rect">
            <a:avLst/>
          </a:prstGeom>
          <a:noFill/>
        </p:spPr>
        <p:txBody>
          <a:bodyPr wrap="square" lIns="91440" tIns="45720" rIns="91440" bIns="45720">
            <a:spAutoFit/>
          </a:bodyPr>
          <a:lstStyle/>
          <a:p>
            <a:pPr algn="ctr"/>
            <a:r>
              <a:rPr lang="fr-FR" b="1" spc="50" dirty="0">
                <a:ln w="0"/>
                <a:solidFill>
                  <a:schemeClr val="bg2"/>
                </a:solidFill>
                <a:effectLst>
                  <a:innerShdw blurRad="63500" dist="50800" dir="13500000">
                    <a:srgbClr val="000000">
                      <a:alpha val="50000"/>
                    </a:srgbClr>
                  </a:innerShdw>
                </a:effectLst>
                <a:sym typeface="Wingdings" pitchFamily="2" charset="2"/>
              </a:rPr>
              <a:t>R</a:t>
            </a:r>
            <a:r>
              <a:rPr lang="fr-FR" b="1" cap="none" spc="50" dirty="0">
                <a:ln w="0"/>
                <a:solidFill>
                  <a:schemeClr val="bg2"/>
                </a:solidFill>
                <a:effectLst>
                  <a:innerShdw blurRad="63500" dist="50800" dir="13500000">
                    <a:srgbClr val="000000">
                      <a:alpha val="50000"/>
                    </a:srgbClr>
                  </a:innerShdw>
                </a:effectLst>
                <a:sym typeface="Wingdings" pitchFamily="2" charset="2"/>
              </a:rPr>
              <a:t>éseau séparatif</a:t>
            </a:r>
            <a:endParaRPr lang="fr-FR" b="1" cap="none" spc="50" dirty="0">
              <a:ln w="0"/>
              <a:solidFill>
                <a:schemeClr val="bg2"/>
              </a:solidFill>
              <a:effectLst>
                <a:innerShdw blurRad="63500" dist="50800" dir="13500000">
                  <a:srgbClr val="000000">
                    <a:alpha val="50000"/>
                  </a:srgbClr>
                </a:innerShdw>
              </a:effectLst>
            </a:endParaRPr>
          </a:p>
        </p:txBody>
      </p:sp>
      <p:pic>
        <p:nvPicPr>
          <p:cNvPr id="18" name="Picture 8" descr="Coche Verte Banque D'Images Et Photos Libres De Droits - 123RF">
            <a:extLst>
              <a:ext uri="{FF2B5EF4-FFF2-40B4-BE49-F238E27FC236}">
                <a16:creationId xmlns:a16="http://schemas.microsoft.com/office/drawing/2014/main" id="{D9905DAD-8D91-2649-A160-39ACEACA75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4080" y="1636124"/>
            <a:ext cx="481236" cy="45632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40C20C1-3BAF-A542-B38E-5B48A91AEB74}"/>
              </a:ext>
            </a:extLst>
          </p:cNvPr>
          <p:cNvSpPr/>
          <p:nvPr/>
        </p:nvSpPr>
        <p:spPr>
          <a:xfrm>
            <a:off x="6284098" y="2109443"/>
            <a:ext cx="2647269" cy="646331"/>
          </a:xfrm>
          <a:prstGeom prst="rect">
            <a:avLst/>
          </a:prstGeom>
          <a:noFill/>
        </p:spPr>
        <p:txBody>
          <a:bodyPr wrap="square" lIns="91440" tIns="45720" rIns="91440" bIns="45720">
            <a:spAutoFit/>
          </a:bodyPr>
          <a:lstStyle/>
          <a:p>
            <a:pPr algn="ctr"/>
            <a:r>
              <a:rPr lang="fr-FR" b="1" spc="50" dirty="0">
                <a:ln w="0"/>
                <a:solidFill>
                  <a:schemeClr val="bg2"/>
                </a:solidFill>
                <a:effectLst>
                  <a:innerShdw blurRad="63500" dist="50800" dir="13500000">
                    <a:srgbClr val="000000">
                      <a:alpha val="50000"/>
                    </a:srgbClr>
                  </a:innerShdw>
                </a:effectLst>
                <a:sym typeface="Wingdings" pitchFamily="2" charset="2"/>
              </a:rPr>
              <a:t>Gestion à la source des eaux pluviales</a:t>
            </a:r>
            <a:endParaRPr lang="fr-FR" b="1" cap="none" spc="50" dirty="0">
              <a:ln w="0"/>
              <a:solidFill>
                <a:schemeClr val="bg2"/>
              </a:solidFill>
              <a:effectLst>
                <a:innerShdw blurRad="63500" dist="50800" dir="13500000">
                  <a:srgbClr val="000000">
                    <a:alpha val="50000"/>
                  </a:srgbClr>
                </a:innerShdw>
              </a:effectLst>
            </a:endParaRPr>
          </a:p>
        </p:txBody>
      </p:sp>
      <p:pic>
        <p:nvPicPr>
          <p:cNvPr id="20" name="Picture 8" descr="Coche Verte Banque D'Images Et Photos Libres De Droits - 123RF">
            <a:extLst>
              <a:ext uri="{FF2B5EF4-FFF2-40B4-BE49-F238E27FC236}">
                <a16:creationId xmlns:a16="http://schemas.microsoft.com/office/drawing/2014/main" id="{FF18AE71-E591-E345-80EA-6C5E71B7D1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5963" y="1653114"/>
            <a:ext cx="481236" cy="45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88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eaux pluviales | O des Aravis">
            <a:extLst>
              <a:ext uri="{FF2B5EF4-FFF2-40B4-BE49-F238E27FC236}">
                <a16:creationId xmlns:a16="http://schemas.microsoft.com/office/drawing/2014/main" id="{F5C5983C-9A4E-A544-85B2-6BA34E193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389" y="3998714"/>
            <a:ext cx="3158015" cy="2358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s branchements - WikiTP.fr">
            <a:extLst>
              <a:ext uri="{FF2B5EF4-FFF2-40B4-BE49-F238E27FC236}">
                <a16:creationId xmlns:a16="http://schemas.microsoft.com/office/drawing/2014/main" id="{29ED7D0F-9065-1647-91E1-7B4695287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693" y="1945769"/>
            <a:ext cx="4093363" cy="217958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C6EE1CC-29BA-2F41-B845-2950FB4735FF}"/>
              </a:ext>
            </a:extLst>
          </p:cNvPr>
          <p:cNvSpPr/>
          <p:nvPr/>
        </p:nvSpPr>
        <p:spPr>
          <a:xfrm>
            <a:off x="2123728" y="4358754"/>
            <a:ext cx="1563248" cy="369332"/>
          </a:xfrm>
          <a:prstGeom prst="rect">
            <a:avLst/>
          </a:prstGeom>
          <a:noFill/>
        </p:spPr>
        <p:txBody>
          <a:bodyPr wrap="none" lIns="91440" tIns="45720" rIns="91440" bIns="45720">
            <a:spAutoFit/>
          </a:bodyPr>
          <a:lstStyle/>
          <a:p>
            <a:pPr algn="ctr"/>
            <a:r>
              <a:rPr lang="fr-FR" b="1" cap="none" spc="50" dirty="0">
                <a:ln w="0"/>
                <a:solidFill>
                  <a:schemeClr val="bg2"/>
                </a:solidFill>
                <a:effectLst>
                  <a:innerShdw blurRad="63500" dist="50800" dir="13500000">
                    <a:srgbClr val="000000">
                      <a:alpha val="50000"/>
                    </a:srgbClr>
                  </a:innerShdw>
                </a:effectLst>
              </a:rPr>
              <a:t>Eau potable</a:t>
            </a:r>
          </a:p>
        </p:txBody>
      </p:sp>
      <p:sp>
        <p:nvSpPr>
          <p:cNvPr id="19" name="Rectangle 18">
            <a:extLst>
              <a:ext uri="{FF2B5EF4-FFF2-40B4-BE49-F238E27FC236}">
                <a16:creationId xmlns:a16="http://schemas.microsoft.com/office/drawing/2014/main" id="{C851479B-82F9-E241-871F-E526458B1662}"/>
              </a:ext>
            </a:extLst>
          </p:cNvPr>
          <p:cNvSpPr/>
          <p:nvPr/>
        </p:nvSpPr>
        <p:spPr>
          <a:xfrm>
            <a:off x="5522405" y="3350642"/>
            <a:ext cx="3271712" cy="369332"/>
          </a:xfrm>
          <a:prstGeom prst="rect">
            <a:avLst/>
          </a:prstGeom>
          <a:noFill/>
        </p:spPr>
        <p:txBody>
          <a:bodyPr wrap="square" lIns="91440" tIns="45720" rIns="91440" bIns="45720">
            <a:spAutoFit/>
          </a:bodyPr>
          <a:lstStyle/>
          <a:p>
            <a:pPr algn="ctr"/>
            <a:r>
              <a:rPr lang="fr-FR" b="1" cap="none" spc="50" dirty="0">
                <a:ln w="0"/>
                <a:solidFill>
                  <a:schemeClr val="bg2"/>
                </a:solidFill>
                <a:effectLst>
                  <a:innerShdw blurRad="63500" dist="50800" dir="13500000">
                    <a:srgbClr val="000000">
                      <a:alpha val="50000"/>
                    </a:srgbClr>
                  </a:innerShdw>
                </a:effectLst>
              </a:rPr>
              <a:t>Eaux usées </a:t>
            </a:r>
          </a:p>
        </p:txBody>
      </p:sp>
      <p:sp>
        <p:nvSpPr>
          <p:cNvPr id="21" name="Espace réservé du texte 1">
            <a:extLst>
              <a:ext uri="{FF2B5EF4-FFF2-40B4-BE49-F238E27FC236}">
                <a16:creationId xmlns:a16="http://schemas.microsoft.com/office/drawing/2014/main" id="{E8965D3E-0BB6-C546-85FF-ED66661ED166}"/>
              </a:ext>
            </a:extLst>
          </p:cNvPr>
          <p:cNvSpPr txBox="1">
            <a:spLocks/>
          </p:cNvSpPr>
          <p:nvPr/>
        </p:nvSpPr>
        <p:spPr>
          <a:xfrm>
            <a:off x="1135693" y="248024"/>
            <a:ext cx="7828795"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Limite domaine public / privé</a:t>
            </a:r>
          </a:p>
        </p:txBody>
      </p:sp>
      <p:sp>
        <p:nvSpPr>
          <p:cNvPr id="2" name="Ellipse 1">
            <a:extLst>
              <a:ext uri="{FF2B5EF4-FFF2-40B4-BE49-F238E27FC236}">
                <a16:creationId xmlns:a16="http://schemas.microsoft.com/office/drawing/2014/main" id="{3B4E6D3C-E182-C942-8B33-4A855EF621BE}"/>
              </a:ext>
            </a:extLst>
          </p:cNvPr>
          <p:cNvSpPr/>
          <p:nvPr/>
        </p:nvSpPr>
        <p:spPr>
          <a:xfrm>
            <a:off x="2411760" y="2603247"/>
            <a:ext cx="648072" cy="1638806"/>
          </a:xfrm>
          <a:prstGeom prst="ellipse">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E8AD731-6D9A-E247-B589-B222BE3F1FEF}"/>
              </a:ext>
            </a:extLst>
          </p:cNvPr>
          <p:cNvSpPr/>
          <p:nvPr/>
        </p:nvSpPr>
        <p:spPr>
          <a:xfrm>
            <a:off x="2738725" y="1051909"/>
            <a:ext cx="5205272" cy="646331"/>
          </a:xfrm>
          <a:prstGeom prst="rect">
            <a:avLst/>
          </a:prstGeom>
          <a:noFill/>
        </p:spPr>
        <p:txBody>
          <a:bodyPr wrap="none" lIns="91440" tIns="45720" rIns="91440" bIns="45720">
            <a:spAutoFit/>
          </a:bodyPr>
          <a:lstStyle/>
          <a:p>
            <a:pPr algn="ctr"/>
            <a:r>
              <a:rPr lang="fr-FR" cap="none" spc="50" dirty="0">
                <a:ln w="0"/>
                <a:solidFill>
                  <a:schemeClr val="accent2"/>
                </a:solidFill>
                <a:effectLst>
                  <a:innerShdw blurRad="63500" dist="50800" dir="13500000">
                    <a:srgbClr val="000000">
                      <a:alpha val="50000"/>
                    </a:srgbClr>
                  </a:innerShdw>
                </a:effectLst>
              </a:rPr>
              <a:t>Comptage des m3 qui sert pour les factures d’ </a:t>
            </a:r>
          </a:p>
          <a:p>
            <a:pPr algn="ctr"/>
            <a:r>
              <a:rPr lang="fr-FR" cap="none" spc="50" dirty="0">
                <a:ln w="0"/>
                <a:solidFill>
                  <a:schemeClr val="accent2"/>
                </a:solidFill>
                <a:effectLst>
                  <a:innerShdw blurRad="63500" dist="50800" dir="13500000">
                    <a:srgbClr val="000000">
                      <a:alpha val="50000"/>
                    </a:srgbClr>
                  </a:innerShdw>
                </a:effectLst>
              </a:rPr>
              <a:t>eau potable </a:t>
            </a:r>
            <a:r>
              <a:rPr lang="fr-FR" spc="50" dirty="0">
                <a:ln w="0"/>
                <a:solidFill>
                  <a:schemeClr val="accent2"/>
                </a:solidFill>
                <a:effectLst>
                  <a:innerShdw blurRad="63500" dist="50800" dir="13500000">
                    <a:srgbClr val="000000">
                      <a:alpha val="50000"/>
                    </a:srgbClr>
                  </a:innerShdw>
                </a:effectLst>
              </a:rPr>
              <a:t>comme d’</a:t>
            </a:r>
            <a:r>
              <a:rPr lang="fr-FR" cap="none" spc="50" dirty="0">
                <a:ln w="0"/>
                <a:solidFill>
                  <a:schemeClr val="accent2"/>
                </a:solidFill>
                <a:effectLst>
                  <a:innerShdw blurRad="63500" dist="50800" dir="13500000">
                    <a:srgbClr val="000000">
                      <a:alpha val="50000"/>
                    </a:srgbClr>
                  </a:innerShdw>
                </a:effectLst>
              </a:rPr>
              <a:t>assainissement</a:t>
            </a:r>
          </a:p>
        </p:txBody>
      </p:sp>
      <p:cxnSp>
        <p:nvCxnSpPr>
          <p:cNvPr id="4" name="Connecteur droit avec flèche 3">
            <a:extLst>
              <a:ext uri="{FF2B5EF4-FFF2-40B4-BE49-F238E27FC236}">
                <a16:creationId xmlns:a16="http://schemas.microsoft.com/office/drawing/2014/main" id="{702DB462-021A-9D47-B135-F4E8152E99E6}"/>
              </a:ext>
            </a:extLst>
          </p:cNvPr>
          <p:cNvCxnSpPr/>
          <p:nvPr/>
        </p:nvCxnSpPr>
        <p:spPr>
          <a:xfrm flipH="1">
            <a:off x="3059832" y="1712367"/>
            <a:ext cx="432048" cy="89088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210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Focus traitement « assainissement »</a:t>
            </a:r>
          </a:p>
        </p:txBody>
      </p:sp>
      <p:sp>
        <p:nvSpPr>
          <p:cNvPr id="2" name="ZoneTexte 1">
            <a:extLst>
              <a:ext uri="{FF2B5EF4-FFF2-40B4-BE49-F238E27FC236}">
                <a16:creationId xmlns:a16="http://schemas.microsoft.com/office/drawing/2014/main" id="{480756C9-E6B3-4146-8835-E78751ED17DF}"/>
              </a:ext>
            </a:extLst>
          </p:cNvPr>
          <p:cNvSpPr txBox="1"/>
          <p:nvPr/>
        </p:nvSpPr>
        <p:spPr>
          <a:xfrm>
            <a:off x="1239214" y="1117650"/>
            <a:ext cx="7904786" cy="2031325"/>
          </a:xfrm>
          <a:prstGeom prst="rect">
            <a:avLst/>
          </a:prstGeom>
          <a:noFill/>
        </p:spPr>
        <p:txBody>
          <a:bodyPr wrap="square" rtlCol="0">
            <a:spAutoFit/>
          </a:bodyPr>
          <a:lstStyle/>
          <a:p>
            <a:r>
              <a:rPr lang="fr-FR" dirty="0"/>
              <a:t>TRAITEMENT EAUX USEES ADAPTE A LA SENSIBILITE DU MILIEU RECEPTEUR</a:t>
            </a:r>
          </a:p>
          <a:p>
            <a:pPr marL="285750" indent="-285750">
              <a:buFont typeface="Arial" panose="020B0604020202020204" pitchFamily="34" charset="0"/>
              <a:buChar char="•"/>
            </a:pPr>
            <a:r>
              <a:rPr lang="fr-FR" dirty="0">
                <a:solidFill>
                  <a:schemeClr val="bg2"/>
                </a:solidFill>
              </a:rPr>
              <a:t>Débit (m</a:t>
            </a:r>
            <a:r>
              <a:rPr lang="fr-FR" baseline="30000" dirty="0">
                <a:solidFill>
                  <a:schemeClr val="bg2"/>
                </a:solidFill>
              </a:rPr>
              <a:t>3</a:t>
            </a:r>
            <a:r>
              <a:rPr lang="fr-FR" dirty="0">
                <a:solidFill>
                  <a:schemeClr val="bg2"/>
                </a:solidFill>
              </a:rPr>
              <a:t>/j)</a:t>
            </a:r>
          </a:p>
          <a:p>
            <a:pPr marL="285750" indent="-285750">
              <a:buFont typeface="Arial" panose="020B0604020202020204" pitchFamily="34" charset="0"/>
              <a:buChar char="•"/>
            </a:pPr>
            <a:r>
              <a:rPr lang="fr-FR" dirty="0">
                <a:solidFill>
                  <a:schemeClr val="bg2"/>
                </a:solidFill>
              </a:rPr>
              <a:t>Paramètres sur la matière organique : DBO5 et DCO</a:t>
            </a:r>
          </a:p>
          <a:p>
            <a:pPr marL="285750" indent="-285750">
              <a:buFont typeface="Arial" panose="020B0604020202020204" pitchFamily="34" charset="0"/>
              <a:buChar char="•"/>
            </a:pPr>
            <a:r>
              <a:rPr lang="fr-FR" dirty="0">
                <a:solidFill>
                  <a:schemeClr val="bg2"/>
                </a:solidFill>
              </a:rPr>
              <a:t>Paramètre sur la matière minérale: MES (matière en suspension)</a:t>
            </a:r>
          </a:p>
          <a:p>
            <a:pPr marL="285750" indent="-285750">
              <a:buFont typeface="Arial" panose="020B0604020202020204" pitchFamily="34" charset="0"/>
              <a:buChar char="•"/>
            </a:pPr>
            <a:r>
              <a:rPr lang="fr-FR" dirty="0">
                <a:solidFill>
                  <a:schemeClr val="bg2"/>
                </a:solidFill>
              </a:rPr>
              <a:t>Selon sensibilité : azote et phosphore</a:t>
            </a:r>
          </a:p>
          <a:p>
            <a:pPr marL="285750" indent="-285750">
              <a:buFont typeface="Arial" panose="020B0604020202020204" pitchFamily="34" charset="0"/>
              <a:buChar char="•"/>
            </a:pPr>
            <a:endParaRPr lang="fr-FR" dirty="0"/>
          </a:p>
        </p:txBody>
      </p:sp>
      <p:pic>
        <p:nvPicPr>
          <p:cNvPr id="3074" name="Picture 2" descr="http://www.services.eaufrance.fr/sites/default/files/image%208_STEU_0.JPG">
            <a:extLst>
              <a:ext uri="{FF2B5EF4-FFF2-40B4-BE49-F238E27FC236}">
                <a16:creationId xmlns:a16="http://schemas.microsoft.com/office/drawing/2014/main" id="{7BA6CCEB-1CC7-9243-8C08-9EE4048B0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990602"/>
            <a:ext cx="3901298" cy="3522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D8EDB0-D83B-B148-A525-FF9042E0900A}"/>
              </a:ext>
            </a:extLst>
          </p:cNvPr>
          <p:cNvSpPr/>
          <p:nvPr/>
        </p:nvSpPr>
        <p:spPr>
          <a:xfrm>
            <a:off x="5866187" y="4226695"/>
            <a:ext cx="2678940" cy="1631216"/>
          </a:xfrm>
          <a:prstGeom prst="rect">
            <a:avLst/>
          </a:prstGeom>
          <a:noFill/>
        </p:spPr>
        <p:txBody>
          <a:bodyPr wrap="none" lIns="91440" tIns="45720" rIns="91440" bIns="45720">
            <a:spAutoFit/>
          </a:bodyPr>
          <a:lstStyle/>
          <a:p>
            <a:pPr algn="ctr"/>
            <a:r>
              <a:rPr lang="fr-FR" sz="3000" b="1" cap="none" spc="50" dirty="0">
                <a:ln w="0"/>
                <a:solidFill>
                  <a:schemeClr val="bg2"/>
                </a:solidFill>
                <a:effectLst>
                  <a:innerShdw blurRad="63500" dist="50800" dir="13500000">
                    <a:srgbClr val="000000">
                      <a:alpha val="50000"/>
                    </a:srgbClr>
                  </a:innerShdw>
                </a:effectLst>
              </a:rPr>
              <a:t>5 M. foyers</a:t>
            </a:r>
          </a:p>
          <a:p>
            <a:pPr algn="ctr"/>
            <a:r>
              <a:rPr lang="fr-FR" sz="2000" b="1" spc="50" dirty="0">
                <a:ln w="0"/>
                <a:solidFill>
                  <a:schemeClr val="bg2"/>
                </a:solidFill>
                <a:effectLst>
                  <a:innerShdw blurRad="63500" dist="50800" dir="13500000">
                    <a:srgbClr val="000000">
                      <a:alpha val="50000"/>
                    </a:srgbClr>
                  </a:innerShdw>
                </a:effectLst>
              </a:rPr>
              <a:t>En assainissement </a:t>
            </a:r>
          </a:p>
          <a:p>
            <a:pPr algn="ctr"/>
            <a:r>
              <a:rPr lang="fr-FR" sz="2000" b="1" spc="50" dirty="0">
                <a:ln w="0"/>
                <a:solidFill>
                  <a:schemeClr val="bg2"/>
                </a:solidFill>
                <a:effectLst>
                  <a:innerShdw blurRad="63500" dist="50800" dir="13500000">
                    <a:srgbClr val="000000">
                      <a:alpha val="50000"/>
                    </a:srgbClr>
                  </a:innerShdw>
                </a:effectLst>
              </a:rPr>
              <a:t>non collectif</a:t>
            </a:r>
          </a:p>
          <a:p>
            <a:pPr algn="ctr"/>
            <a:endParaRPr lang="fr-FR" sz="3000" b="1" cap="none" spc="50" dirty="0">
              <a:ln w="0"/>
              <a:solidFill>
                <a:schemeClr val="bg2"/>
              </a:solidFill>
              <a:effectLst>
                <a:innerShdw blurRad="63500" dist="50800" dir="13500000">
                  <a:srgbClr val="000000">
                    <a:alpha val="50000"/>
                  </a:srgbClr>
                </a:innerShdw>
              </a:effectLst>
            </a:endParaRPr>
          </a:p>
        </p:txBody>
      </p:sp>
      <p:sp>
        <p:nvSpPr>
          <p:cNvPr id="6" name="Rectangle 5">
            <a:extLst>
              <a:ext uri="{FF2B5EF4-FFF2-40B4-BE49-F238E27FC236}">
                <a16:creationId xmlns:a16="http://schemas.microsoft.com/office/drawing/2014/main" id="{DA2DDC5F-F705-C741-8AB5-702E590E669D}"/>
              </a:ext>
            </a:extLst>
          </p:cNvPr>
          <p:cNvSpPr/>
          <p:nvPr/>
        </p:nvSpPr>
        <p:spPr>
          <a:xfrm>
            <a:off x="5737979" y="3227496"/>
            <a:ext cx="2781531" cy="1015663"/>
          </a:xfrm>
          <a:prstGeom prst="rect">
            <a:avLst/>
          </a:prstGeom>
          <a:noFill/>
        </p:spPr>
        <p:txBody>
          <a:bodyPr wrap="none" lIns="91440" tIns="45720" rIns="91440" bIns="45720">
            <a:spAutoFit/>
          </a:bodyPr>
          <a:lstStyle/>
          <a:p>
            <a:pPr algn="ctr"/>
            <a:r>
              <a:rPr lang="fr-FR" sz="3000" b="1" cap="none" spc="50" dirty="0">
                <a:ln w="0"/>
                <a:solidFill>
                  <a:schemeClr val="bg2"/>
                </a:solidFill>
                <a:effectLst>
                  <a:innerShdw blurRad="63500" dist="50800" dir="13500000">
                    <a:srgbClr val="000000">
                      <a:alpha val="50000"/>
                    </a:srgbClr>
                  </a:innerShdw>
                </a:effectLst>
              </a:rPr>
              <a:t>#22 000 STEU</a:t>
            </a:r>
          </a:p>
          <a:p>
            <a:pPr algn="ctr"/>
            <a:r>
              <a:rPr lang="fr-FR" sz="3000" b="1" spc="50" dirty="0">
                <a:ln w="0"/>
                <a:solidFill>
                  <a:schemeClr val="bg2"/>
                </a:solidFill>
                <a:effectLst>
                  <a:innerShdw blurRad="63500" dist="50800" dir="13500000">
                    <a:srgbClr val="000000">
                      <a:alpha val="50000"/>
                    </a:srgbClr>
                  </a:innerShdw>
                </a:effectLst>
              </a:rPr>
              <a:t>&amp;</a:t>
            </a:r>
            <a:endParaRPr lang="fr-FR" sz="3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83901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4057514C-FD96-B64E-9F3B-3AE6EAD0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821" y="1117650"/>
            <a:ext cx="3624688" cy="2142673"/>
          </a:xfrm>
          <a:prstGeom prst="rect">
            <a:avLst/>
          </a:prstGeom>
        </p:spPr>
      </p:pic>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Parenthèse « humaine » de l’eau</a:t>
            </a:r>
          </a:p>
        </p:txBody>
      </p:sp>
      <p:sp>
        <p:nvSpPr>
          <p:cNvPr id="4" name="Flèche droite rayée 3">
            <a:extLst>
              <a:ext uri="{FF2B5EF4-FFF2-40B4-BE49-F238E27FC236}">
                <a16:creationId xmlns:a16="http://schemas.microsoft.com/office/drawing/2014/main" id="{D3E861D5-AF7A-C846-B88F-AEAD3B19CD5C}"/>
              </a:ext>
            </a:extLst>
          </p:cNvPr>
          <p:cNvSpPr/>
          <p:nvPr/>
        </p:nvSpPr>
        <p:spPr>
          <a:xfrm rot="12657538">
            <a:off x="2191553" y="2853045"/>
            <a:ext cx="1043053" cy="230745"/>
          </a:xfrm>
          <a:prstGeom prst="striped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Interdiction 5">
            <a:extLst>
              <a:ext uri="{FF2B5EF4-FFF2-40B4-BE49-F238E27FC236}">
                <a16:creationId xmlns:a16="http://schemas.microsoft.com/office/drawing/2014/main" id="{D2574146-1FFE-0F49-AED3-52F25C0788DE}"/>
              </a:ext>
            </a:extLst>
          </p:cNvPr>
          <p:cNvSpPr/>
          <p:nvPr/>
        </p:nvSpPr>
        <p:spPr>
          <a:xfrm>
            <a:off x="2482250" y="2745925"/>
            <a:ext cx="461658" cy="486654"/>
          </a:xfrm>
          <a:prstGeom prst="noSmoking">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 name="Rectangle 7">
            <a:extLst>
              <a:ext uri="{FF2B5EF4-FFF2-40B4-BE49-F238E27FC236}">
                <a16:creationId xmlns:a16="http://schemas.microsoft.com/office/drawing/2014/main" id="{3AA904C4-9DBE-DB42-ADDE-427CC680B13D}"/>
              </a:ext>
            </a:extLst>
          </p:cNvPr>
          <p:cNvSpPr/>
          <p:nvPr/>
        </p:nvSpPr>
        <p:spPr>
          <a:xfrm>
            <a:off x="1051776" y="3232579"/>
            <a:ext cx="2281394" cy="646331"/>
          </a:xfrm>
          <a:prstGeom prst="rect">
            <a:avLst/>
          </a:prstGeom>
          <a:noFill/>
        </p:spPr>
        <p:txBody>
          <a:bodyPr wrap="none" lIns="91440" tIns="45720" rIns="91440" bIns="45720">
            <a:spAutoFit/>
          </a:bodyPr>
          <a:lstStyle/>
          <a:p>
            <a:pPr algn="ctr"/>
            <a:r>
              <a:rPr lang="fr-FR" b="1" cap="none" spc="50" dirty="0">
                <a:ln w="0"/>
                <a:solidFill>
                  <a:schemeClr val="bg2"/>
                </a:solidFill>
                <a:effectLst>
                  <a:innerShdw blurRad="63500" dist="50800" dir="13500000">
                    <a:srgbClr val="000000">
                      <a:alpha val="50000"/>
                    </a:srgbClr>
                  </a:innerShdw>
                </a:effectLst>
              </a:rPr>
              <a:t>Circuit fermé </a:t>
            </a:r>
          </a:p>
          <a:p>
            <a:pPr algn="ctr"/>
            <a:r>
              <a:rPr lang="fr-FR" b="1" cap="none" spc="50" dirty="0">
                <a:ln w="0"/>
                <a:solidFill>
                  <a:schemeClr val="bg2"/>
                </a:solidFill>
                <a:effectLst>
                  <a:innerShdw blurRad="63500" dist="50800" dir="13500000">
                    <a:srgbClr val="000000">
                      <a:alpha val="50000"/>
                    </a:srgbClr>
                  </a:innerShdw>
                </a:effectLst>
              </a:rPr>
              <a:t>pour 51% français</a:t>
            </a:r>
          </a:p>
        </p:txBody>
      </p:sp>
      <p:sp>
        <p:nvSpPr>
          <p:cNvPr id="9" name="Rectangle 8">
            <a:extLst>
              <a:ext uri="{FF2B5EF4-FFF2-40B4-BE49-F238E27FC236}">
                <a16:creationId xmlns:a16="http://schemas.microsoft.com/office/drawing/2014/main" id="{363B0791-F05D-934E-BB81-A740E0537973}"/>
              </a:ext>
            </a:extLst>
          </p:cNvPr>
          <p:cNvSpPr/>
          <p:nvPr/>
        </p:nvSpPr>
        <p:spPr>
          <a:xfrm>
            <a:off x="1922447" y="5576612"/>
            <a:ext cx="5712291" cy="1015663"/>
          </a:xfrm>
          <a:prstGeom prst="rect">
            <a:avLst/>
          </a:prstGeom>
          <a:noFill/>
        </p:spPr>
        <p:txBody>
          <a:bodyPr wrap="square" lIns="91440" tIns="45720" rIns="91440" bIns="45720">
            <a:spAutoFit/>
          </a:bodyPr>
          <a:lstStyle/>
          <a:p>
            <a:pPr algn="ctr"/>
            <a:r>
              <a:rPr lang="fr-FR" sz="2000" b="1" cap="none" spc="50" dirty="0">
                <a:ln w="0"/>
                <a:solidFill>
                  <a:schemeClr val="bg2"/>
                </a:solidFill>
                <a:effectLst>
                  <a:innerShdw blurRad="63500" dist="50800" dir="13500000">
                    <a:srgbClr val="000000">
                      <a:alpha val="50000"/>
                    </a:srgbClr>
                  </a:innerShdw>
                </a:effectLst>
              </a:rPr>
              <a:t>Le cycle de l’eau s’affranchit des périmètres administratifs </a:t>
            </a:r>
          </a:p>
          <a:p>
            <a:pPr algn="ctr"/>
            <a:r>
              <a:rPr lang="fr-FR" sz="2000" b="1" cap="none" spc="50" dirty="0">
                <a:ln w="0"/>
                <a:solidFill>
                  <a:schemeClr val="bg2"/>
                </a:solidFill>
                <a:effectLst>
                  <a:innerShdw blurRad="63500" dist="50800" dir="13500000">
                    <a:srgbClr val="000000">
                      <a:alpha val="50000"/>
                    </a:srgbClr>
                  </a:innerShdw>
                </a:effectLst>
                <a:sym typeface="Wingdings" pitchFamily="2" charset="2"/>
              </a:rPr>
              <a:t> solidarité amont-aval</a:t>
            </a:r>
            <a:endParaRPr lang="fr-FR" sz="2000" b="1" cap="none" spc="50" dirty="0">
              <a:ln w="0"/>
              <a:solidFill>
                <a:schemeClr val="bg2"/>
              </a:solidFill>
              <a:effectLst>
                <a:innerShdw blurRad="63500" dist="50800" dir="13500000">
                  <a:srgbClr val="000000">
                    <a:alpha val="50000"/>
                  </a:srgbClr>
                </a:innerShdw>
              </a:effectLst>
            </a:endParaRPr>
          </a:p>
        </p:txBody>
      </p:sp>
      <p:pic>
        <p:nvPicPr>
          <p:cNvPr id="2" name="Picture 2" descr="ATTENTION - Commune d'Apprieu">
            <a:extLst>
              <a:ext uri="{FF2B5EF4-FFF2-40B4-BE49-F238E27FC236}">
                <a16:creationId xmlns:a16="http://schemas.microsoft.com/office/drawing/2014/main" id="{3AD0912D-12FE-6E45-A80C-ADAB3DC36C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68" t="3030" r="21460"/>
          <a:stretch/>
        </p:blipFill>
        <p:spPr bwMode="auto">
          <a:xfrm>
            <a:off x="4119756" y="4608644"/>
            <a:ext cx="658837" cy="635957"/>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droite rayée 10">
            <a:extLst>
              <a:ext uri="{FF2B5EF4-FFF2-40B4-BE49-F238E27FC236}">
                <a16:creationId xmlns:a16="http://schemas.microsoft.com/office/drawing/2014/main" id="{0B178154-3CFB-E344-921F-F70E52773D0B}"/>
              </a:ext>
            </a:extLst>
          </p:cNvPr>
          <p:cNvSpPr/>
          <p:nvPr/>
        </p:nvSpPr>
        <p:spPr>
          <a:xfrm rot="1561270">
            <a:off x="3422330" y="3793730"/>
            <a:ext cx="1677599" cy="161651"/>
          </a:xfrm>
          <a:prstGeom prst="striped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lèche droite rayée 13">
            <a:extLst>
              <a:ext uri="{FF2B5EF4-FFF2-40B4-BE49-F238E27FC236}">
                <a16:creationId xmlns:a16="http://schemas.microsoft.com/office/drawing/2014/main" id="{747198B5-6E39-CE44-97C2-FD23DCC6C9A3}"/>
              </a:ext>
            </a:extLst>
          </p:cNvPr>
          <p:cNvSpPr/>
          <p:nvPr/>
        </p:nvSpPr>
        <p:spPr>
          <a:xfrm rot="1553330">
            <a:off x="4942719" y="2576400"/>
            <a:ext cx="1677599" cy="161651"/>
          </a:xfrm>
          <a:prstGeom prst="striped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187CE3D-BD31-D14B-A5CC-462A11091AFD}"/>
              </a:ext>
            </a:extLst>
          </p:cNvPr>
          <p:cNvSpPr/>
          <p:nvPr/>
        </p:nvSpPr>
        <p:spPr>
          <a:xfrm>
            <a:off x="3219658" y="3995615"/>
            <a:ext cx="998992" cy="369332"/>
          </a:xfrm>
          <a:prstGeom prst="rect">
            <a:avLst/>
          </a:prstGeom>
          <a:noFill/>
        </p:spPr>
        <p:txBody>
          <a:bodyPr wrap="none" lIns="91440" tIns="45720" rIns="91440" bIns="45720">
            <a:spAutoFit/>
          </a:bodyPr>
          <a:lstStyle/>
          <a:p>
            <a:pPr algn="ctr"/>
            <a:r>
              <a:rPr lang="fr-FR" b="1" cap="none" spc="50" dirty="0">
                <a:ln w="0"/>
                <a:solidFill>
                  <a:schemeClr val="accent5"/>
                </a:solidFill>
                <a:effectLst>
                  <a:innerShdw blurRad="63500" dist="50800" dir="13500000">
                    <a:srgbClr val="000000">
                      <a:alpha val="50000"/>
                    </a:srgbClr>
                  </a:innerShdw>
                </a:effectLst>
              </a:rPr>
              <a:t>Rivière</a:t>
            </a:r>
          </a:p>
        </p:txBody>
      </p:sp>
      <p:sp>
        <p:nvSpPr>
          <p:cNvPr id="16" name="Rectangle 15">
            <a:extLst>
              <a:ext uri="{FF2B5EF4-FFF2-40B4-BE49-F238E27FC236}">
                <a16:creationId xmlns:a16="http://schemas.microsoft.com/office/drawing/2014/main" id="{05067C03-9E69-8240-9D52-2609A0CB7320}"/>
              </a:ext>
            </a:extLst>
          </p:cNvPr>
          <p:cNvSpPr/>
          <p:nvPr/>
        </p:nvSpPr>
        <p:spPr>
          <a:xfrm>
            <a:off x="5691583" y="2188810"/>
            <a:ext cx="1832554" cy="369332"/>
          </a:xfrm>
          <a:prstGeom prst="rect">
            <a:avLst/>
          </a:prstGeom>
          <a:noFill/>
        </p:spPr>
        <p:txBody>
          <a:bodyPr wrap="none" lIns="91440" tIns="45720" rIns="91440" bIns="45720">
            <a:spAutoFit/>
          </a:bodyPr>
          <a:lstStyle/>
          <a:p>
            <a:pPr algn="ctr"/>
            <a:r>
              <a:rPr lang="fr-FR" b="1" cap="none" spc="50" dirty="0">
                <a:ln w="0"/>
                <a:solidFill>
                  <a:schemeClr val="accent5"/>
                </a:solidFill>
                <a:effectLst>
                  <a:innerShdw blurRad="63500" dist="50800" dir="13500000">
                    <a:srgbClr val="000000">
                      <a:alpha val="50000"/>
                    </a:srgbClr>
                  </a:innerShdw>
                </a:effectLst>
              </a:rPr>
              <a:t>Ruissellement</a:t>
            </a:r>
          </a:p>
        </p:txBody>
      </p:sp>
      <p:pic>
        <p:nvPicPr>
          <p:cNvPr id="17" name="Picture 2" descr="Nuage et pluie icône vecteur - Telecharger Vectoriel Gratuit, Clipart  Graphique, Vecteur Dessins et Pictogramme Gratuit">
            <a:extLst>
              <a:ext uri="{FF2B5EF4-FFF2-40B4-BE49-F238E27FC236}">
                <a16:creationId xmlns:a16="http://schemas.microsoft.com/office/drawing/2014/main" id="{62D98979-5E56-2642-BDB7-F01F1B4EF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960247"/>
            <a:ext cx="1237513" cy="123751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C8524DBB-2055-BD46-914F-96E968287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089" y="3159510"/>
            <a:ext cx="3624688" cy="2142673"/>
          </a:xfrm>
          <a:prstGeom prst="rect">
            <a:avLst/>
          </a:prstGeom>
        </p:spPr>
      </p:pic>
    </p:spTree>
    <p:extLst>
      <p:ext uri="{BB962C8B-B14F-4D97-AF65-F5344CB8AC3E}">
        <p14:creationId xmlns:p14="http://schemas.microsoft.com/office/powerpoint/2010/main" val="170166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7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p:txBody>
          <a:bodyPr/>
          <a:lstStyle/>
          <a:p>
            <a:r>
              <a:rPr lang="fr-FR" sz="3600" dirty="0"/>
              <a:t>2020 - 2026: </a:t>
            </a:r>
          </a:p>
          <a:p>
            <a:r>
              <a:rPr lang="fr-FR" sz="3600" dirty="0"/>
              <a:t>Les grands enjeux de la gestion de l’eau dans les territoires</a:t>
            </a:r>
          </a:p>
        </p:txBody>
      </p:sp>
    </p:spTree>
    <p:extLst>
      <p:ext uri="{BB962C8B-B14F-4D97-AF65-F5344CB8AC3E}">
        <p14:creationId xmlns:p14="http://schemas.microsoft.com/office/powerpoint/2010/main" val="3718973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n°1: Un cycle naturel de l’eau modifié par notre mode de vie</a:t>
            </a:r>
          </a:p>
        </p:txBody>
      </p:sp>
      <p:sp>
        <p:nvSpPr>
          <p:cNvPr id="12" name="ZoneTexte 11">
            <a:extLst>
              <a:ext uri="{FF2B5EF4-FFF2-40B4-BE49-F238E27FC236}">
                <a16:creationId xmlns:a16="http://schemas.microsoft.com/office/drawing/2014/main" id="{0DDE15F9-6C0F-8D42-B2C8-F32BAC3DB234}"/>
              </a:ext>
            </a:extLst>
          </p:cNvPr>
          <p:cNvSpPr txBox="1"/>
          <p:nvPr/>
        </p:nvSpPr>
        <p:spPr>
          <a:xfrm>
            <a:off x="1332062" y="1527016"/>
            <a:ext cx="7344816" cy="2416046"/>
          </a:xfrm>
          <a:prstGeom prst="rect">
            <a:avLst/>
          </a:prstGeom>
          <a:noFill/>
        </p:spPr>
        <p:txBody>
          <a:bodyPr wrap="square" rtlCol="0">
            <a:spAutoFit/>
          </a:bodyPr>
          <a:lstStyle/>
          <a:p>
            <a:r>
              <a:rPr lang="fr-FR" sz="2500" dirty="0"/>
              <a:t>Sur le plan quantitatif :</a:t>
            </a:r>
          </a:p>
          <a:p>
            <a:pPr marL="285750" indent="-285750">
              <a:buFont typeface="Arial" panose="020B0604020202020204" pitchFamily="34" charset="0"/>
              <a:buChar char="•"/>
            </a:pPr>
            <a:r>
              <a:rPr lang="fr-FR" dirty="0">
                <a:solidFill>
                  <a:schemeClr val="bg2"/>
                </a:solidFill>
              </a:rPr>
              <a:t>Aménagement du territoire et développement économique planifié indépendamment des ressources en eau disponibles </a:t>
            </a:r>
            <a:r>
              <a:rPr lang="fr-FR" dirty="0">
                <a:solidFill>
                  <a:schemeClr val="bg2"/>
                </a:solidFill>
                <a:sym typeface="Wingdings" pitchFamily="2" charset="2"/>
              </a:rPr>
              <a:t> accentuation des </a:t>
            </a:r>
            <a:r>
              <a:rPr lang="fr-FR" b="1" dirty="0">
                <a:solidFill>
                  <a:schemeClr val="bg2"/>
                </a:solidFill>
                <a:sym typeface="Wingdings" pitchFamily="2" charset="2"/>
              </a:rPr>
              <a:t>sécheresses et des tensions entre usagers</a:t>
            </a:r>
          </a:p>
          <a:p>
            <a:pPr marL="285750" indent="-285750">
              <a:buFont typeface="Arial" panose="020B0604020202020204" pitchFamily="34" charset="0"/>
              <a:buChar char="•"/>
            </a:pPr>
            <a:endParaRPr lang="fr-FR" dirty="0">
              <a:solidFill>
                <a:schemeClr val="bg2"/>
              </a:solidFill>
              <a:sym typeface="Wingdings" pitchFamily="2" charset="2"/>
            </a:endParaRPr>
          </a:p>
          <a:p>
            <a:pPr marL="285750" indent="-285750">
              <a:buFont typeface="Arial" panose="020B0604020202020204" pitchFamily="34" charset="0"/>
              <a:buChar char="•"/>
            </a:pPr>
            <a:endParaRPr lang="fr-FR" dirty="0">
              <a:solidFill>
                <a:schemeClr val="bg2"/>
              </a:solidFill>
              <a:sym typeface="Wingdings" pitchFamily="2" charset="2"/>
            </a:endParaRPr>
          </a:p>
          <a:p>
            <a:pPr marL="285750" indent="-285750">
              <a:buFont typeface="Arial" panose="020B0604020202020204" pitchFamily="34" charset="0"/>
              <a:buChar char="•"/>
            </a:pPr>
            <a:endParaRPr lang="fr-FR" dirty="0">
              <a:solidFill>
                <a:schemeClr val="bg2"/>
              </a:solidFill>
              <a:sym typeface="Wingdings" pitchFamily="2" charset="2"/>
            </a:endParaRPr>
          </a:p>
          <a:p>
            <a:pPr marL="285750" indent="-285750">
              <a:buFont typeface="Arial" panose="020B0604020202020204" pitchFamily="34" charset="0"/>
              <a:buChar char="•"/>
            </a:pPr>
            <a:endParaRPr lang="fr-FR" dirty="0">
              <a:solidFill>
                <a:schemeClr val="bg2"/>
              </a:solidFill>
            </a:endParaRPr>
          </a:p>
        </p:txBody>
      </p:sp>
      <p:sp>
        <p:nvSpPr>
          <p:cNvPr id="6" name="ZoneTexte 5">
            <a:extLst>
              <a:ext uri="{FF2B5EF4-FFF2-40B4-BE49-F238E27FC236}">
                <a16:creationId xmlns:a16="http://schemas.microsoft.com/office/drawing/2014/main" id="{D4AE604E-8E83-4C4A-996A-D0CDD9C3AAE0}"/>
              </a:ext>
            </a:extLst>
          </p:cNvPr>
          <p:cNvSpPr txBox="1"/>
          <p:nvPr/>
        </p:nvSpPr>
        <p:spPr>
          <a:xfrm>
            <a:off x="4062309" y="2427262"/>
            <a:ext cx="1648171" cy="307777"/>
          </a:xfrm>
          <a:prstGeom prst="rect">
            <a:avLst/>
          </a:prstGeom>
          <a:noFill/>
        </p:spPr>
        <p:txBody>
          <a:bodyPr wrap="square" rtlCol="0">
            <a:spAutoFit/>
          </a:bodyPr>
          <a:lstStyle/>
          <a:p>
            <a:pPr algn="ctr"/>
            <a:r>
              <a:rPr lang="fr-FR" sz="1400" dirty="0">
                <a:solidFill>
                  <a:schemeClr val="bg2"/>
                </a:solidFill>
              </a:rPr>
              <a:t>   </a:t>
            </a:r>
          </a:p>
        </p:txBody>
      </p:sp>
      <p:sp>
        <p:nvSpPr>
          <p:cNvPr id="7" name="ZoneTexte 6">
            <a:extLst>
              <a:ext uri="{FF2B5EF4-FFF2-40B4-BE49-F238E27FC236}">
                <a16:creationId xmlns:a16="http://schemas.microsoft.com/office/drawing/2014/main" id="{484A96D4-C1C1-4440-9000-E6D16D42A074}"/>
              </a:ext>
            </a:extLst>
          </p:cNvPr>
          <p:cNvSpPr txBox="1"/>
          <p:nvPr/>
        </p:nvSpPr>
        <p:spPr>
          <a:xfrm>
            <a:off x="7125255" y="2581151"/>
            <a:ext cx="1648171" cy="307777"/>
          </a:xfrm>
          <a:prstGeom prst="rect">
            <a:avLst/>
          </a:prstGeom>
          <a:noFill/>
        </p:spPr>
        <p:txBody>
          <a:bodyPr wrap="square" rtlCol="0">
            <a:spAutoFit/>
          </a:bodyPr>
          <a:lstStyle/>
          <a:p>
            <a:pPr algn="ctr"/>
            <a:r>
              <a:rPr lang="fr-FR" sz="1400" dirty="0">
                <a:solidFill>
                  <a:schemeClr val="bg2"/>
                </a:solidFill>
              </a:rPr>
              <a:t>   </a:t>
            </a:r>
          </a:p>
        </p:txBody>
      </p:sp>
      <p:sp>
        <p:nvSpPr>
          <p:cNvPr id="8" name="ZoneTexte 7">
            <a:extLst>
              <a:ext uri="{FF2B5EF4-FFF2-40B4-BE49-F238E27FC236}">
                <a16:creationId xmlns:a16="http://schemas.microsoft.com/office/drawing/2014/main" id="{C43BF0B3-CDD2-094B-B0A8-5C02A9FBF5FC}"/>
              </a:ext>
            </a:extLst>
          </p:cNvPr>
          <p:cNvSpPr txBox="1"/>
          <p:nvPr/>
        </p:nvSpPr>
        <p:spPr>
          <a:xfrm>
            <a:off x="1169502" y="5016889"/>
            <a:ext cx="1648171" cy="307777"/>
          </a:xfrm>
          <a:prstGeom prst="rect">
            <a:avLst/>
          </a:prstGeom>
          <a:noFill/>
        </p:spPr>
        <p:txBody>
          <a:bodyPr wrap="square" rtlCol="0">
            <a:spAutoFit/>
          </a:bodyPr>
          <a:lstStyle/>
          <a:p>
            <a:pPr algn="ctr"/>
            <a:r>
              <a:rPr lang="fr-FR" sz="1400" dirty="0">
                <a:solidFill>
                  <a:schemeClr val="bg2"/>
                </a:solidFill>
              </a:rPr>
              <a:t>    </a:t>
            </a:r>
          </a:p>
        </p:txBody>
      </p:sp>
      <p:pic>
        <p:nvPicPr>
          <p:cNvPr id="9" name="Image 8">
            <a:extLst>
              <a:ext uri="{FF2B5EF4-FFF2-40B4-BE49-F238E27FC236}">
                <a16:creationId xmlns:a16="http://schemas.microsoft.com/office/drawing/2014/main" id="{5157BF57-7A6E-5C4C-A22C-C4F1099FE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022" y="2888928"/>
            <a:ext cx="5186288" cy="3643993"/>
          </a:xfrm>
          <a:prstGeom prst="rect">
            <a:avLst/>
          </a:prstGeom>
          <a:solidFill>
            <a:srgbClr val="FFFFFF"/>
          </a:solidFill>
        </p:spPr>
      </p:pic>
      <p:sp>
        <p:nvSpPr>
          <p:cNvPr id="16" name="Rectangle 15">
            <a:extLst>
              <a:ext uri="{FF2B5EF4-FFF2-40B4-BE49-F238E27FC236}">
                <a16:creationId xmlns:a16="http://schemas.microsoft.com/office/drawing/2014/main" id="{F0599333-84E4-BB42-B8F2-0AA40A44703E}"/>
              </a:ext>
            </a:extLst>
          </p:cNvPr>
          <p:cNvSpPr/>
          <p:nvPr/>
        </p:nvSpPr>
        <p:spPr>
          <a:xfrm>
            <a:off x="6388351" y="4693848"/>
            <a:ext cx="2322278" cy="1138773"/>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Sur les 3 mois d’été, </a:t>
            </a:r>
          </a:p>
          <a:p>
            <a:pPr algn="ctr"/>
            <a:r>
              <a:rPr lang="fr-FR" sz="1600" b="1" spc="50" dirty="0">
                <a:ln w="0"/>
                <a:solidFill>
                  <a:schemeClr val="bg2"/>
                </a:solidFill>
                <a:effectLst>
                  <a:innerShdw blurRad="63500" dist="50800" dir="13500000">
                    <a:srgbClr val="000000">
                      <a:alpha val="50000"/>
                    </a:srgbClr>
                  </a:innerShdw>
                </a:effectLst>
              </a:rPr>
              <a:t>l’irrigation représente </a:t>
            </a:r>
            <a:r>
              <a:rPr lang="fr-FR" sz="2000" b="1" cap="none" spc="50" dirty="0">
                <a:ln w="0"/>
                <a:solidFill>
                  <a:schemeClr val="bg2"/>
                </a:solidFill>
                <a:effectLst>
                  <a:innerShdw blurRad="63500" dist="50800" dir="13500000">
                    <a:srgbClr val="000000">
                      <a:alpha val="50000"/>
                    </a:srgbClr>
                  </a:innerShdw>
                </a:effectLst>
              </a:rPr>
              <a:t>80% </a:t>
            </a:r>
            <a:r>
              <a:rPr lang="fr-FR" sz="1600" b="1" cap="none" spc="50" dirty="0">
                <a:ln w="0"/>
                <a:solidFill>
                  <a:schemeClr val="bg2"/>
                </a:solidFill>
                <a:effectLst>
                  <a:innerShdw blurRad="63500" dist="50800" dir="13500000">
                    <a:srgbClr val="000000">
                      <a:alpha val="50000"/>
                    </a:srgbClr>
                  </a:innerShdw>
                </a:effectLst>
              </a:rPr>
              <a:t>des prélèvements</a:t>
            </a:r>
          </a:p>
        </p:txBody>
      </p:sp>
      <p:sp>
        <p:nvSpPr>
          <p:cNvPr id="10" name="Rectangle 9">
            <a:extLst>
              <a:ext uri="{FF2B5EF4-FFF2-40B4-BE49-F238E27FC236}">
                <a16:creationId xmlns:a16="http://schemas.microsoft.com/office/drawing/2014/main" id="{2DD0D202-E9A1-DD4C-8AED-54B632568128}"/>
              </a:ext>
            </a:extLst>
          </p:cNvPr>
          <p:cNvSpPr/>
          <p:nvPr/>
        </p:nvSpPr>
        <p:spPr>
          <a:xfrm>
            <a:off x="6388351" y="3050618"/>
            <a:ext cx="2322278" cy="1077218"/>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Pour un ménage, eau boisson et cuisine # 7% </a:t>
            </a:r>
            <a:r>
              <a:rPr lang="fr-FR" sz="1600" b="1" spc="50" dirty="0">
                <a:ln w="0"/>
                <a:solidFill>
                  <a:schemeClr val="bg2"/>
                </a:solidFill>
                <a:effectLst>
                  <a:innerShdw blurRad="63500" dist="50800" dir="13500000">
                    <a:srgbClr val="000000">
                      <a:alpha val="50000"/>
                    </a:srgbClr>
                  </a:innerShdw>
                </a:effectLst>
                <a:sym typeface="Wingdings" pitchFamily="2" charset="2"/>
              </a:rPr>
              <a:t> </a:t>
            </a:r>
          </a:p>
          <a:p>
            <a:pPr algn="ctr"/>
            <a:r>
              <a:rPr lang="fr-FR" sz="1600" b="1" spc="50" dirty="0">
                <a:ln w="0"/>
                <a:solidFill>
                  <a:schemeClr val="bg2"/>
                </a:solidFill>
                <a:effectLst>
                  <a:innerShdw blurRad="63500" dist="50800" dir="13500000">
                    <a:srgbClr val="000000">
                      <a:alpha val="50000"/>
                    </a:srgbClr>
                  </a:innerShdw>
                </a:effectLst>
                <a:sym typeface="Wingdings" pitchFamily="2" charset="2"/>
              </a:rPr>
              <a:t># 250 millions m3</a:t>
            </a:r>
            <a:endParaRPr lang="fr-FR" sz="1600" b="1" cap="none" spc="50" dirty="0">
              <a:ln w="0"/>
              <a:solidFill>
                <a:schemeClr val="bg2"/>
              </a:solidFill>
              <a:effectLst>
                <a:innerShdw blurRad="63500" dist="50800" dir="13500000">
                  <a:srgbClr val="000000">
                    <a:alpha val="50000"/>
                  </a:srgbClr>
                </a:innerShdw>
              </a:effectLst>
            </a:endParaRPr>
          </a:p>
        </p:txBody>
      </p:sp>
      <p:sp>
        <p:nvSpPr>
          <p:cNvPr id="11" name="ZoneTexte 10">
            <a:extLst>
              <a:ext uri="{FF2B5EF4-FFF2-40B4-BE49-F238E27FC236}">
                <a16:creationId xmlns:a16="http://schemas.microsoft.com/office/drawing/2014/main" id="{7F860518-549A-2A43-879A-5DA6ED186B9F}"/>
              </a:ext>
            </a:extLst>
          </p:cNvPr>
          <p:cNvSpPr txBox="1"/>
          <p:nvPr/>
        </p:nvSpPr>
        <p:spPr>
          <a:xfrm>
            <a:off x="6349852" y="6286700"/>
            <a:ext cx="1424066" cy="246221"/>
          </a:xfrm>
          <a:prstGeom prst="rect">
            <a:avLst/>
          </a:prstGeom>
          <a:noFill/>
        </p:spPr>
        <p:txBody>
          <a:bodyPr wrap="square" rtlCol="0">
            <a:spAutoFit/>
          </a:bodyPr>
          <a:lstStyle/>
          <a:p>
            <a:r>
              <a:rPr lang="fr-FR" sz="1000" dirty="0">
                <a:solidFill>
                  <a:schemeClr val="bg2"/>
                </a:solidFill>
              </a:rPr>
              <a:t>@</a:t>
            </a:r>
            <a:r>
              <a:rPr lang="fr-FR" sz="1000" dirty="0" err="1">
                <a:solidFill>
                  <a:schemeClr val="bg2"/>
                </a:solidFill>
              </a:rPr>
              <a:t>lesagencedeleau.fr</a:t>
            </a:r>
            <a:endParaRPr lang="fr-FR" sz="1000" dirty="0">
              <a:solidFill>
                <a:schemeClr val="bg2"/>
              </a:solidFill>
            </a:endParaRPr>
          </a:p>
        </p:txBody>
      </p:sp>
    </p:spTree>
    <p:extLst>
      <p:ext uri="{BB962C8B-B14F-4D97-AF65-F5344CB8AC3E}">
        <p14:creationId xmlns:p14="http://schemas.microsoft.com/office/powerpoint/2010/main" val="4088265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DDE15F9-6C0F-8D42-B2C8-F32BAC3DB234}"/>
              </a:ext>
            </a:extLst>
          </p:cNvPr>
          <p:cNvSpPr txBox="1"/>
          <p:nvPr/>
        </p:nvSpPr>
        <p:spPr>
          <a:xfrm>
            <a:off x="1243538" y="1982490"/>
            <a:ext cx="7344816" cy="2323713"/>
          </a:xfrm>
          <a:prstGeom prst="rect">
            <a:avLst/>
          </a:prstGeom>
          <a:noFill/>
        </p:spPr>
        <p:txBody>
          <a:bodyPr wrap="square" rtlCol="0">
            <a:spAutoFit/>
          </a:bodyPr>
          <a:lstStyle/>
          <a:p>
            <a:r>
              <a:rPr lang="fr-FR" sz="2500" dirty="0"/>
              <a:t>Sur le plan quantitatif :</a:t>
            </a:r>
          </a:p>
          <a:p>
            <a:endParaRPr lang="fr-FR" sz="1200" dirty="0">
              <a:solidFill>
                <a:schemeClr val="bg2"/>
              </a:solidFill>
            </a:endParaRPr>
          </a:p>
          <a:p>
            <a:r>
              <a:rPr lang="fr-FR" b="1" dirty="0">
                <a:solidFill>
                  <a:schemeClr val="bg2"/>
                </a:solidFill>
              </a:rPr>
              <a:t>Artificialisation galopante</a:t>
            </a:r>
            <a:r>
              <a:rPr lang="fr-FR" dirty="0">
                <a:solidFill>
                  <a:schemeClr val="bg2"/>
                </a:solidFill>
              </a:rPr>
              <a:t> qui induit une </a:t>
            </a:r>
            <a:r>
              <a:rPr lang="fr-FR" dirty="0">
                <a:solidFill>
                  <a:schemeClr val="bg2"/>
                </a:solidFill>
                <a:sym typeface="Wingdings" pitchFamily="2" charset="2"/>
              </a:rPr>
              <a:t>suppression des zones tampons, une rectification des cours d’eau…</a:t>
            </a:r>
          </a:p>
          <a:p>
            <a:pPr marL="285750" indent="-285750">
              <a:buFont typeface="Arial" panose="020B0604020202020204" pitchFamily="34" charset="0"/>
              <a:buChar char="•"/>
            </a:pPr>
            <a:endParaRPr lang="fr-FR" dirty="0">
              <a:solidFill>
                <a:schemeClr val="bg2"/>
              </a:solidFill>
              <a:sym typeface="Wingdings" pitchFamily="2" charset="2"/>
            </a:endParaRPr>
          </a:p>
          <a:p>
            <a:r>
              <a:rPr lang="fr-FR" dirty="0">
                <a:solidFill>
                  <a:schemeClr val="bg2"/>
                </a:solidFill>
                <a:sym typeface="Wingdings" pitchFamily="2" charset="2"/>
              </a:rPr>
              <a:t> 	 aggravation des </a:t>
            </a:r>
            <a:r>
              <a:rPr lang="fr-FR" b="1" dirty="0">
                <a:solidFill>
                  <a:schemeClr val="bg2"/>
                </a:solidFill>
                <a:sym typeface="Wingdings" pitchFamily="2" charset="2"/>
              </a:rPr>
              <a:t>inondations</a:t>
            </a:r>
            <a:r>
              <a:rPr lang="fr-FR" dirty="0">
                <a:solidFill>
                  <a:schemeClr val="bg2"/>
                </a:solidFill>
                <a:sym typeface="Wingdings" pitchFamily="2" charset="2"/>
              </a:rPr>
              <a:t> et des dégâts associés</a:t>
            </a:r>
          </a:p>
          <a:p>
            <a:br>
              <a:rPr lang="fr-FR" dirty="0">
                <a:solidFill>
                  <a:schemeClr val="bg2"/>
                </a:solidFill>
                <a:sym typeface="Wingdings" pitchFamily="2" charset="2"/>
              </a:rPr>
            </a:br>
            <a:r>
              <a:rPr lang="fr-FR" dirty="0">
                <a:solidFill>
                  <a:schemeClr val="bg2"/>
                </a:solidFill>
                <a:sym typeface="Wingdings" pitchFamily="2" charset="2"/>
              </a:rPr>
              <a:t>	  mais aussi réduction de la </a:t>
            </a:r>
            <a:r>
              <a:rPr lang="fr-FR" b="1" dirty="0">
                <a:solidFill>
                  <a:schemeClr val="bg2"/>
                </a:solidFill>
                <a:sym typeface="Wingdings" pitchFamily="2" charset="2"/>
              </a:rPr>
              <a:t>recharge des ressources</a:t>
            </a:r>
            <a:endParaRPr lang="fr-FR" b="1" dirty="0">
              <a:solidFill>
                <a:schemeClr val="bg2"/>
              </a:solidFill>
            </a:endParaRPr>
          </a:p>
        </p:txBody>
      </p:sp>
      <p:sp>
        <p:nvSpPr>
          <p:cNvPr id="5" name="Rectangle 4">
            <a:extLst>
              <a:ext uri="{FF2B5EF4-FFF2-40B4-BE49-F238E27FC236}">
                <a16:creationId xmlns:a16="http://schemas.microsoft.com/office/drawing/2014/main" id="{52F4A969-C8E6-1742-96B0-59213A649CB1}"/>
              </a:ext>
            </a:extLst>
          </p:cNvPr>
          <p:cNvSpPr/>
          <p:nvPr/>
        </p:nvSpPr>
        <p:spPr>
          <a:xfrm>
            <a:off x="2771800" y="5006826"/>
            <a:ext cx="6984776" cy="1077218"/>
          </a:xfrm>
          <a:prstGeom prst="rect">
            <a:avLst/>
          </a:prstGeom>
          <a:noFill/>
        </p:spPr>
        <p:txBody>
          <a:bodyPr wrap="square" lIns="91440" tIns="45720" rIns="91440" bIns="45720">
            <a:spAutoFit/>
          </a:bodyPr>
          <a:lstStyle/>
          <a:p>
            <a:pPr algn="ctr"/>
            <a:r>
              <a:rPr lang="fr-FR" sz="1600" spc="50" dirty="0">
                <a:ln w="0"/>
                <a:effectLst>
                  <a:innerShdw blurRad="63500" dist="50800" dir="13500000">
                    <a:srgbClr val="000000">
                      <a:alpha val="50000"/>
                    </a:srgbClr>
                  </a:innerShdw>
                </a:effectLst>
              </a:rPr>
              <a:t>Artificialisation en France: </a:t>
            </a:r>
          </a:p>
          <a:p>
            <a:pPr marL="285750" indent="-285750" algn="ctr">
              <a:buFont typeface="Wingdings" pitchFamily="2" charset="2"/>
              <a:buChar char="à"/>
            </a:pPr>
            <a:r>
              <a:rPr lang="fr-FR" sz="1600" b="1" spc="50" dirty="0">
                <a:ln w="0"/>
                <a:effectLst>
                  <a:innerShdw blurRad="63500" dist="50800" dir="13500000">
                    <a:srgbClr val="000000">
                      <a:alpha val="50000"/>
                    </a:srgbClr>
                  </a:innerShdw>
                </a:effectLst>
              </a:rPr>
              <a:t>6 fois la surface de Paris /an</a:t>
            </a:r>
          </a:p>
          <a:p>
            <a:pPr algn="ctr"/>
            <a:r>
              <a:rPr lang="fr-FR" sz="1600" b="1" spc="50" dirty="0">
                <a:ln w="0"/>
                <a:effectLst>
                  <a:innerShdw blurRad="63500" dist="50800" dir="13500000">
                    <a:srgbClr val="000000">
                      <a:alpha val="50000"/>
                    </a:srgbClr>
                  </a:innerShdw>
                </a:effectLst>
              </a:rPr>
              <a:t>soit</a:t>
            </a:r>
          </a:p>
          <a:p>
            <a:pPr marL="285750" indent="-285750" algn="ctr">
              <a:buFont typeface="Wingdings" pitchFamily="2" charset="2"/>
              <a:buChar char="à"/>
            </a:pPr>
            <a:r>
              <a:rPr lang="fr-FR" sz="1600" b="1" spc="50" dirty="0">
                <a:ln w="0"/>
                <a:effectLst>
                  <a:innerShdw blurRad="63500" dist="50800" dir="13500000">
                    <a:srgbClr val="000000">
                      <a:alpha val="50000"/>
                    </a:srgbClr>
                  </a:innerShdw>
                </a:effectLst>
              </a:rPr>
              <a:t>1 département / 10 ans</a:t>
            </a:r>
          </a:p>
        </p:txBody>
      </p:sp>
      <p:sp>
        <p:nvSpPr>
          <p:cNvPr id="8" name="Espace réservé du texte 1">
            <a:extLst>
              <a:ext uri="{FF2B5EF4-FFF2-40B4-BE49-F238E27FC236}">
                <a16:creationId xmlns:a16="http://schemas.microsoft.com/office/drawing/2014/main" id="{8F4DB08E-DF6F-E042-93FE-58F90C490A3B}"/>
              </a:ext>
            </a:extLst>
          </p:cNvPr>
          <p:cNvSpPr txBox="1">
            <a:spLocks/>
          </p:cNvSpPr>
          <p:nvPr/>
        </p:nvSpPr>
        <p:spPr>
          <a:xfrm>
            <a:off x="1243538" y="254298"/>
            <a:ext cx="7892422"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n°1: Un cycle naturel de l’eau perturbé par notre mode de vie</a:t>
            </a:r>
          </a:p>
        </p:txBody>
      </p:sp>
      <p:pic>
        <p:nvPicPr>
          <p:cNvPr id="9" name="Picture 2" descr="Artificialisation des sols : en France, on bétonne même quand ce n'est pas  nécessaire">
            <a:extLst>
              <a:ext uri="{FF2B5EF4-FFF2-40B4-BE49-F238E27FC236}">
                <a16:creationId xmlns:a16="http://schemas.microsoft.com/office/drawing/2014/main" id="{BFF3BC5A-2E0B-F540-BD81-22CAC57133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642392"/>
            <a:ext cx="2736304" cy="182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35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892422"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n°1: Un cycle naturel de l’eau perturbé par notre mode de vie</a:t>
            </a:r>
          </a:p>
        </p:txBody>
      </p:sp>
      <p:sp>
        <p:nvSpPr>
          <p:cNvPr id="2" name="Rectangle 1">
            <a:extLst>
              <a:ext uri="{FF2B5EF4-FFF2-40B4-BE49-F238E27FC236}">
                <a16:creationId xmlns:a16="http://schemas.microsoft.com/office/drawing/2014/main" id="{D1F8FFF0-03C8-A641-B9A5-51CD8FE63D0F}"/>
              </a:ext>
            </a:extLst>
          </p:cNvPr>
          <p:cNvSpPr/>
          <p:nvPr/>
        </p:nvSpPr>
        <p:spPr>
          <a:xfrm>
            <a:off x="954122" y="1803106"/>
            <a:ext cx="7848872" cy="861774"/>
          </a:xfrm>
          <a:prstGeom prst="rect">
            <a:avLst/>
          </a:prstGeom>
          <a:noFill/>
        </p:spPr>
        <p:txBody>
          <a:bodyPr wrap="square" lIns="91440" tIns="45720" rIns="91440" bIns="45720">
            <a:spAutoFit/>
          </a:bodyPr>
          <a:lstStyle/>
          <a:p>
            <a:pPr algn="ctr"/>
            <a:r>
              <a:rPr lang="fr-FR" sz="2500" b="1" spc="50" dirty="0">
                <a:ln w="0"/>
                <a:solidFill>
                  <a:schemeClr val="accent2"/>
                </a:solidFill>
                <a:effectLst>
                  <a:innerShdw blurRad="63500" dist="50800" dir="13500000">
                    <a:srgbClr val="000000">
                      <a:alpha val="50000"/>
                    </a:srgbClr>
                  </a:innerShdw>
                </a:effectLst>
                <a:sym typeface="Wingdings" pitchFamily="2" charset="2"/>
              </a:rPr>
              <a:t> Problématiques quantitatives a</a:t>
            </a:r>
            <a:r>
              <a:rPr lang="fr-FR" sz="2500" b="1" spc="50" dirty="0">
                <a:ln w="0"/>
                <a:solidFill>
                  <a:schemeClr val="accent2"/>
                </a:solidFill>
                <a:effectLst>
                  <a:innerShdw blurRad="63500" dist="50800" dir="13500000">
                    <a:srgbClr val="000000">
                      <a:alpha val="50000"/>
                    </a:srgbClr>
                  </a:innerShdw>
                </a:effectLst>
              </a:rPr>
              <a:t>ggravées par le dérèglement climatique</a:t>
            </a:r>
          </a:p>
        </p:txBody>
      </p:sp>
      <p:graphicFrame>
        <p:nvGraphicFramePr>
          <p:cNvPr id="4" name="Tableau 3">
            <a:extLst>
              <a:ext uri="{FF2B5EF4-FFF2-40B4-BE49-F238E27FC236}">
                <a16:creationId xmlns:a16="http://schemas.microsoft.com/office/drawing/2014/main" id="{35BF8C81-C5FE-634B-B1E9-6E70D2DC90F9}"/>
              </a:ext>
            </a:extLst>
          </p:cNvPr>
          <p:cNvGraphicFramePr>
            <a:graphicFrameLocks noGrp="1"/>
          </p:cNvGraphicFramePr>
          <p:nvPr>
            <p:extLst>
              <p:ext uri="{D42A27DB-BD31-4B8C-83A1-F6EECF244321}">
                <p14:modId xmlns:p14="http://schemas.microsoft.com/office/powerpoint/2010/main" val="3722018447"/>
              </p:ext>
            </p:extLst>
          </p:nvPr>
        </p:nvGraphicFramePr>
        <p:xfrm>
          <a:off x="3922543" y="2965328"/>
          <a:ext cx="4880451" cy="1468120"/>
        </p:xfrm>
        <a:graphic>
          <a:graphicData uri="http://schemas.openxmlformats.org/drawingml/2006/table">
            <a:tbl>
              <a:tblPr firstRow="1" bandRow="1">
                <a:tableStyleId>{616DA210-FB5B-4158-B5E0-FEB733F419BA}</a:tableStyleId>
              </a:tblPr>
              <a:tblGrid>
                <a:gridCol w="1495919">
                  <a:extLst>
                    <a:ext uri="{9D8B030D-6E8A-4147-A177-3AD203B41FA5}">
                      <a16:colId xmlns:a16="http://schemas.microsoft.com/office/drawing/2014/main" val="3503936126"/>
                    </a:ext>
                  </a:extLst>
                </a:gridCol>
                <a:gridCol w="1168377">
                  <a:extLst>
                    <a:ext uri="{9D8B030D-6E8A-4147-A177-3AD203B41FA5}">
                      <a16:colId xmlns:a16="http://schemas.microsoft.com/office/drawing/2014/main" val="1573106720"/>
                    </a:ext>
                  </a:extLst>
                </a:gridCol>
                <a:gridCol w="1152128">
                  <a:extLst>
                    <a:ext uri="{9D8B030D-6E8A-4147-A177-3AD203B41FA5}">
                      <a16:colId xmlns:a16="http://schemas.microsoft.com/office/drawing/2014/main" val="3278814776"/>
                    </a:ext>
                  </a:extLst>
                </a:gridCol>
                <a:gridCol w="1064027">
                  <a:extLst>
                    <a:ext uri="{9D8B030D-6E8A-4147-A177-3AD203B41FA5}">
                      <a16:colId xmlns:a16="http://schemas.microsoft.com/office/drawing/2014/main" val="1391804452"/>
                    </a:ext>
                  </a:extLst>
                </a:gridCol>
              </a:tblGrid>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500" dirty="0"/>
                        <a:t>Départements en arrêté sècheresse</a:t>
                      </a:r>
                    </a:p>
                  </a:txBody>
                  <a:tcPr>
                    <a:solidFill>
                      <a:srgbClr val="FFFFFF"/>
                    </a:solidFill>
                  </a:tcPr>
                </a:tc>
                <a:tc>
                  <a:txBody>
                    <a:bodyPr/>
                    <a:lstStyle/>
                    <a:p>
                      <a:pPr algn="ctr"/>
                      <a:r>
                        <a:rPr lang="fr-FR" sz="1500" dirty="0"/>
                        <a:t>juillet</a:t>
                      </a:r>
                    </a:p>
                  </a:txBody>
                  <a:tcPr>
                    <a:solidFill>
                      <a:srgbClr val="FFFFFF"/>
                    </a:solidFill>
                  </a:tcPr>
                </a:tc>
                <a:tc>
                  <a:txBody>
                    <a:bodyPr/>
                    <a:lstStyle/>
                    <a:p>
                      <a:pPr algn="ctr"/>
                      <a:r>
                        <a:rPr lang="fr-FR" sz="1500" dirty="0"/>
                        <a:t>aout</a:t>
                      </a:r>
                    </a:p>
                  </a:txBody>
                  <a:tcPr>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500" dirty="0"/>
                        <a:t>Sept.</a:t>
                      </a:r>
                    </a:p>
                    <a:p>
                      <a:pPr algn="ctr"/>
                      <a:endParaRPr lang="fr-FR" sz="1500" dirty="0"/>
                    </a:p>
                  </a:txBody>
                  <a:tcPr>
                    <a:solidFill>
                      <a:srgbClr val="FFFFFF"/>
                    </a:solidFill>
                  </a:tcPr>
                </a:tc>
                <a:extLst>
                  <a:ext uri="{0D108BD9-81ED-4DB2-BD59-A6C34878D82A}">
                    <a16:rowId xmlns:a16="http://schemas.microsoft.com/office/drawing/2014/main" val="1089804137"/>
                  </a:ext>
                </a:extLst>
              </a:tr>
              <a:tr h="370840">
                <a:tc>
                  <a:txBody>
                    <a:bodyPr/>
                    <a:lstStyle/>
                    <a:p>
                      <a:r>
                        <a:rPr lang="fr-FR" sz="1500" dirty="0"/>
                        <a:t>2019</a:t>
                      </a:r>
                    </a:p>
                  </a:txBody>
                  <a:tcPr>
                    <a:solidFill>
                      <a:srgbClr val="FFFFFF"/>
                    </a:solidFill>
                  </a:tcPr>
                </a:tc>
                <a:tc>
                  <a:txBody>
                    <a:bodyPr/>
                    <a:lstStyle/>
                    <a:p>
                      <a:pPr algn="ctr"/>
                      <a:r>
                        <a:rPr lang="fr-FR" sz="1500" dirty="0"/>
                        <a:t>49</a:t>
                      </a:r>
                    </a:p>
                  </a:txBody>
                  <a:tcPr>
                    <a:solidFill>
                      <a:srgbClr val="FFFFFF"/>
                    </a:solidFill>
                  </a:tcPr>
                </a:tc>
                <a:tc>
                  <a:txBody>
                    <a:bodyPr/>
                    <a:lstStyle/>
                    <a:p>
                      <a:pPr algn="ctr"/>
                      <a:r>
                        <a:rPr lang="fr-FR" sz="1500" dirty="0"/>
                        <a:t>84</a:t>
                      </a:r>
                    </a:p>
                  </a:txBody>
                  <a:tcPr>
                    <a:solidFill>
                      <a:srgbClr val="FFFFFF"/>
                    </a:solidFill>
                  </a:tcPr>
                </a:tc>
                <a:tc>
                  <a:txBody>
                    <a:bodyPr/>
                    <a:lstStyle/>
                    <a:p>
                      <a:pPr algn="ctr"/>
                      <a:r>
                        <a:rPr lang="fr-FR" sz="1500" dirty="0"/>
                        <a:t>89</a:t>
                      </a:r>
                    </a:p>
                  </a:txBody>
                  <a:tcPr>
                    <a:solidFill>
                      <a:srgbClr val="FFFFFF"/>
                    </a:solidFill>
                  </a:tcPr>
                </a:tc>
                <a:extLst>
                  <a:ext uri="{0D108BD9-81ED-4DB2-BD59-A6C34878D82A}">
                    <a16:rowId xmlns:a16="http://schemas.microsoft.com/office/drawing/2014/main" val="1944344328"/>
                  </a:ext>
                </a:extLst>
              </a:tr>
              <a:tr h="209557">
                <a:tc>
                  <a:txBody>
                    <a:bodyPr/>
                    <a:lstStyle/>
                    <a:p>
                      <a:r>
                        <a:rPr lang="fr-FR" sz="1500" dirty="0"/>
                        <a:t>2020</a:t>
                      </a:r>
                    </a:p>
                  </a:txBody>
                  <a:tcPr>
                    <a:solidFill>
                      <a:srgbClr val="FFFFFF"/>
                    </a:solidFill>
                  </a:tcPr>
                </a:tc>
                <a:tc>
                  <a:txBody>
                    <a:bodyPr/>
                    <a:lstStyle/>
                    <a:p>
                      <a:pPr algn="ctr"/>
                      <a:r>
                        <a:rPr lang="fr-FR" sz="1500" dirty="0"/>
                        <a:t>21</a:t>
                      </a:r>
                    </a:p>
                  </a:txBody>
                  <a:tcPr>
                    <a:solidFill>
                      <a:srgbClr val="FFFFFF"/>
                    </a:solidFill>
                  </a:tcPr>
                </a:tc>
                <a:tc>
                  <a:txBody>
                    <a:bodyPr/>
                    <a:lstStyle/>
                    <a:p>
                      <a:pPr algn="ctr"/>
                      <a:r>
                        <a:rPr lang="fr-FR" sz="1500" dirty="0"/>
                        <a:t>75</a:t>
                      </a:r>
                    </a:p>
                  </a:txBody>
                  <a:tcPr>
                    <a:solidFill>
                      <a:srgbClr val="FFFFFF"/>
                    </a:solidFill>
                  </a:tcPr>
                </a:tc>
                <a:tc>
                  <a:txBody>
                    <a:bodyPr/>
                    <a:lstStyle/>
                    <a:p>
                      <a:pPr algn="ctr"/>
                      <a:r>
                        <a:rPr lang="fr-FR" sz="1500" dirty="0"/>
                        <a:t>78</a:t>
                      </a:r>
                    </a:p>
                  </a:txBody>
                  <a:tcPr>
                    <a:solidFill>
                      <a:srgbClr val="FFFFFF"/>
                    </a:solidFill>
                  </a:tcPr>
                </a:tc>
                <a:extLst>
                  <a:ext uri="{0D108BD9-81ED-4DB2-BD59-A6C34878D82A}">
                    <a16:rowId xmlns:a16="http://schemas.microsoft.com/office/drawing/2014/main" val="746284041"/>
                  </a:ext>
                </a:extLst>
              </a:tr>
            </a:tbl>
          </a:graphicData>
        </a:graphic>
      </p:graphicFrame>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11" name="Rectangle 10">
            <a:extLst>
              <a:ext uri="{FF2B5EF4-FFF2-40B4-BE49-F238E27FC236}">
                <a16:creationId xmlns:a16="http://schemas.microsoft.com/office/drawing/2014/main" id="{D600CA66-FFF8-C84C-9DD5-6400B0D9CC1D}"/>
              </a:ext>
            </a:extLst>
          </p:cNvPr>
          <p:cNvSpPr/>
          <p:nvPr/>
        </p:nvSpPr>
        <p:spPr>
          <a:xfrm>
            <a:off x="3063196" y="5318585"/>
            <a:ext cx="3630723" cy="830997"/>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Ex INONDATIONS</a:t>
            </a:r>
          </a:p>
          <a:p>
            <a:pPr algn="ctr"/>
            <a:r>
              <a:rPr lang="fr-FR" sz="1600" spc="50" dirty="0">
                <a:ln w="0"/>
                <a:solidFill>
                  <a:schemeClr val="bg2"/>
                </a:solidFill>
                <a:effectLst>
                  <a:innerShdw blurRad="63500" dist="50800" dir="13500000">
                    <a:srgbClr val="000000">
                      <a:alpha val="50000"/>
                    </a:srgbClr>
                  </a:innerShdw>
                </a:effectLst>
              </a:rPr>
              <a:t>Ex: Gard 19 sept- 719 mm en 24h</a:t>
            </a:r>
          </a:p>
          <a:p>
            <a:pPr algn="ctr"/>
            <a:r>
              <a:rPr lang="fr-FR" sz="1600" spc="50" dirty="0">
                <a:ln w="0"/>
                <a:solidFill>
                  <a:schemeClr val="bg2"/>
                </a:solidFill>
                <a:effectLst>
                  <a:innerShdw blurRad="63500" dist="50800" dir="13500000">
                    <a:srgbClr val="000000">
                      <a:alpha val="50000"/>
                    </a:srgbClr>
                  </a:innerShdw>
                </a:effectLst>
              </a:rPr>
              <a:t>(</a:t>
            </a:r>
            <a:r>
              <a:rPr lang="fr-FR" sz="1600" spc="50" dirty="0" err="1">
                <a:ln w="0"/>
                <a:solidFill>
                  <a:schemeClr val="bg2"/>
                </a:solidFill>
                <a:effectLst>
                  <a:innerShdw blurRad="63500" dist="50800" dir="13500000">
                    <a:srgbClr val="000000">
                      <a:alpha val="50000"/>
                    </a:srgbClr>
                  </a:innerShdw>
                </a:effectLst>
              </a:rPr>
              <a:t>moy</a:t>
            </a:r>
            <a:r>
              <a:rPr lang="fr-FR" sz="1600" spc="50" dirty="0">
                <a:ln w="0"/>
                <a:solidFill>
                  <a:schemeClr val="bg2"/>
                </a:solidFill>
                <a:effectLst>
                  <a:innerShdw blurRad="63500" dist="50800" dir="13500000">
                    <a:srgbClr val="000000">
                      <a:alpha val="50000"/>
                    </a:srgbClr>
                  </a:innerShdw>
                </a:effectLst>
              </a:rPr>
              <a:t> en France: 800 mm/an)</a:t>
            </a:r>
          </a:p>
        </p:txBody>
      </p:sp>
      <p:sp>
        <p:nvSpPr>
          <p:cNvPr id="9" name="Rectangle 8">
            <a:extLst>
              <a:ext uri="{FF2B5EF4-FFF2-40B4-BE49-F238E27FC236}">
                <a16:creationId xmlns:a16="http://schemas.microsoft.com/office/drawing/2014/main" id="{2086B26D-2615-5B4B-875D-06AFFE359CB8}"/>
              </a:ext>
            </a:extLst>
          </p:cNvPr>
          <p:cNvSpPr/>
          <p:nvPr/>
        </p:nvSpPr>
        <p:spPr>
          <a:xfrm>
            <a:off x="1547665" y="3550017"/>
            <a:ext cx="2349956" cy="338554"/>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Ex SECHERESSES</a:t>
            </a:r>
          </a:p>
        </p:txBody>
      </p:sp>
    </p:spTree>
    <p:extLst>
      <p:ext uri="{BB962C8B-B14F-4D97-AF65-F5344CB8AC3E}">
        <p14:creationId xmlns:p14="http://schemas.microsoft.com/office/powerpoint/2010/main" val="2041035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0DDE15F9-6C0F-8D42-B2C8-F32BAC3DB234}"/>
              </a:ext>
            </a:extLst>
          </p:cNvPr>
          <p:cNvSpPr txBox="1"/>
          <p:nvPr/>
        </p:nvSpPr>
        <p:spPr>
          <a:xfrm>
            <a:off x="1267562" y="1622450"/>
            <a:ext cx="7624918" cy="4570482"/>
          </a:xfrm>
          <a:prstGeom prst="rect">
            <a:avLst/>
          </a:prstGeom>
          <a:noFill/>
        </p:spPr>
        <p:txBody>
          <a:bodyPr wrap="square" rtlCol="0">
            <a:spAutoFit/>
          </a:bodyPr>
          <a:lstStyle/>
          <a:p>
            <a:r>
              <a:rPr lang="fr-FR" sz="2500" dirty="0"/>
              <a:t>Sur le plan qualitatif, des pollutions « émergentes » des cours d’eau et des ressources souterraines :</a:t>
            </a:r>
          </a:p>
          <a:p>
            <a:endParaRPr lang="fr-FR" sz="2500" dirty="0"/>
          </a:p>
          <a:p>
            <a:pPr marL="285750" indent="-285750">
              <a:buFont typeface="Arial" panose="020B0604020202020204" pitchFamily="34" charset="0"/>
              <a:buChar char="•"/>
            </a:pPr>
            <a:r>
              <a:rPr lang="fr-FR" dirty="0">
                <a:solidFill>
                  <a:schemeClr val="bg2"/>
                </a:solidFill>
              </a:rPr>
              <a:t>venant des activités économiques (pesticides, micropolluants chimiques…) </a:t>
            </a:r>
          </a:p>
          <a:p>
            <a:pPr marL="285750" indent="-285750">
              <a:buFont typeface="Arial" panose="020B0604020202020204" pitchFamily="34" charset="0"/>
              <a:buChar char="•"/>
            </a:pPr>
            <a:r>
              <a:rPr lang="fr-FR" dirty="0">
                <a:solidFill>
                  <a:schemeClr val="bg2"/>
                </a:solidFill>
              </a:rPr>
              <a:t>mais aussi de nos pratiques du quotidien (micropolluants issus des cosmétiques et détergents, résidus médicamenteux…) </a:t>
            </a:r>
          </a:p>
          <a:p>
            <a:pPr marL="285750" indent="-285750">
              <a:buFont typeface="Arial" panose="020B0604020202020204" pitchFamily="34" charset="0"/>
              <a:buChar char="•"/>
            </a:pPr>
            <a:endParaRPr lang="fr-FR" dirty="0">
              <a:solidFill>
                <a:schemeClr val="bg2"/>
              </a:solidFill>
            </a:endParaRPr>
          </a:p>
          <a:p>
            <a:pPr marL="285750" indent="-285750">
              <a:buFont typeface="Wingdings" pitchFamily="2" charset="2"/>
              <a:buChar char="à"/>
            </a:pPr>
            <a:r>
              <a:rPr lang="fr-FR" dirty="0">
                <a:solidFill>
                  <a:schemeClr val="bg2"/>
                </a:solidFill>
                <a:sym typeface="Wingdings" pitchFamily="2" charset="2"/>
              </a:rPr>
              <a:t>Aggravation des </a:t>
            </a:r>
            <a:r>
              <a:rPr lang="fr-FR" b="1" dirty="0">
                <a:solidFill>
                  <a:schemeClr val="bg2"/>
                </a:solidFill>
                <a:sym typeface="Wingdings" pitchFamily="2" charset="2"/>
              </a:rPr>
              <a:t>tensions quantitatives </a:t>
            </a:r>
            <a:r>
              <a:rPr lang="fr-FR" dirty="0">
                <a:solidFill>
                  <a:schemeClr val="bg2"/>
                </a:solidFill>
                <a:sym typeface="Wingdings" pitchFamily="2" charset="2"/>
              </a:rPr>
              <a:t>(une ressource polluée n’est plus une ressource utilisable facilement)</a:t>
            </a:r>
          </a:p>
          <a:p>
            <a:pPr marL="285750" indent="-285750">
              <a:buFont typeface="Wingdings" pitchFamily="2" charset="2"/>
              <a:buChar char="à"/>
            </a:pPr>
            <a:r>
              <a:rPr lang="fr-FR" b="1" dirty="0">
                <a:solidFill>
                  <a:schemeClr val="bg2"/>
                </a:solidFill>
                <a:sym typeface="Wingdings" pitchFamily="2" charset="2"/>
              </a:rPr>
              <a:t>Impact financier </a:t>
            </a:r>
            <a:r>
              <a:rPr lang="fr-FR" dirty="0">
                <a:solidFill>
                  <a:schemeClr val="bg2"/>
                </a:solidFill>
                <a:sym typeface="Wingdings" pitchFamily="2" charset="2"/>
              </a:rPr>
              <a:t>sur les services publics (traitement)</a:t>
            </a:r>
          </a:p>
          <a:p>
            <a:pPr marL="285750" indent="-285750">
              <a:buFont typeface="Wingdings" pitchFamily="2" charset="2"/>
              <a:buChar char="à"/>
            </a:pPr>
            <a:r>
              <a:rPr lang="fr-FR" b="1" dirty="0">
                <a:solidFill>
                  <a:schemeClr val="bg2"/>
                </a:solidFill>
                <a:sym typeface="Wingdings" pitchFamily="2" charset="2"/>
              </a:rPr>
              <a:t>Pertes de biodiversité</a:t>
            </a:r>
          </a:p>
          <a:p>
            <a:pPr marL="285750" indent="-285750">
              <a:buFont typeface="Wingdings" pitchFamily="2" charset="2"/>
              <a:buChar char="à"/>
            </a:pPr>
            <a:r>
              <a:rPr lang="fr-FR" b="1" dirty="0">
                <a:solidFill>
                  <a:schemeClr val="bg2"/>
                </a:solidFill>
                <a:sym typeface="Wingdings" pitchFamily="2" charset="2"/>
              </a:rPr>
              <a:t>Risques sanitaires </a:t>
            </a:r>
            <a:r>
              <a:rPr lang="fr-FR" dirty="0">
                <a:solidFill>
                  <a:schemeClr val="bg2"/>
                </a:solidFill>
                <a:sym typeface="Wingdings" pitchFamily="2" charset="2"/>
              </a:rPr>
              <a:t>: maladies à facteurs environnementaux et </a:t>
            </a:r>
            <a:r>
              <a:rPr lang="fr-FR" dirty="0" err="1">
                <a:solidFill>
                  <a:schemeClr val="bg2"/>
                </a:solidFill>
                <a:sym typeface="Wingdings" pitchFamily="2" charset="2"/>
              </a:rPr>
              <a:t>antibiorésistance</a:t>
            </a:r>
            <a:endParaRPr lang="fr-FR" dirty="0">
              <a:solidFill>
                <a:schemeClr val="bg2"/>
              </a:solidFill>
              <a:sym typeface="Wingdings" pitchFamily="2" charset="2"/>
            </a:endParaRPr>
          </a:p>
          <a:p>
            <a:endParaRPr lang="fr-FR" dirty="0">
              <a:solidFill>
                <a:schemeClr val="bg2"/>
              </a:solidFill>
            </a:endParaRPr>
          </a:p>
        </p:txBody>
      </p:sp>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13" name="Espace réservé du texte 1">
            <a:extLst>
              <a:ext uri="{FF2B5EF4-FFF2-40B4-BE49-F238E27FC236}">
                <a16:creationId xmlns:a16="http://schemas.microsoft.com/office/drawing/2014/main" id="{23A1796E-4B19-BC4B-8489-D7F8450F3A71}"/>
              </a:ext>
            </a:extLst>
          </p:cNvPr>
          <p:cNvSpPr txBox="1">
            <a:spLocks/>
          </p:cNvSpPr>
          <p:nvPr/>
        </p:nvSpPr>
        <p:spPr>
          <a:xfrm>
            <a:off x="1243538" y="254298"/>
            <a:ext cx="7892422"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n°1: Un cycle naturel de l’eau perturbé par notre mode de vie</a:t>
            </a:r>
          </a:p>
        </p:txBody>
      </p:sp>
    </p:spTree>
    <p:extLst>
      <p:ext uri="{BB962C8B-B14F-4D97-AF65-F5344CB8AC3E}">
        <p14:creationId xmlns:p14="http://schemas.microsoft.com/office/powerpoint/2010/main" val="36012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115212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n°2 : Structurer, renforcer la gouvernance de l’eau </a:t>
            </a:r>
          </a:p>
        </p:txBody>
      </p:sp>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7" name="ZoneTexte 6">
            <a:extLst>
              <a:ext uri="{FF2B5EF4-FFF2-40B4-BE49-F238E27FC236}">
                <a16:creationId xmlns:a16="http://schemas.microsoft.com/office/drawing/2014/main" id="{DBF99C7C-414C-E148-9AA0-32B1F7E7F80F}"/>
              </a:ext>
            </a:extLst>
          </p:cNvPr>
          <p:cNvSpPr txBox="1"/>
          <p:nvPr/>
        </p:nvSpPr>
        <p:spPr>
          <a:xfrm>
            <a:off x="1243538" y="1622450"/>
            <a:ext cx="7680832" cy="5509200"/>
          </a:xfrm>
          <a:prstGeom prst="rect">
            <a:avLst/>
          </a:prstGeom>
          <a:noFill/>
        </p:spPr>
        <p:txBody>
          <a:bodyPr wrap="square" rtlCol="0">
            <a:spAutoFit/>
          </a:bodyPr>
          <a:lstStyle/>
          <a:p>
            <a:pPr algn="ctr"/>
            <a:r>
              <a:rPr lang="fr-FR" sz="2500" dirty="0"/>
              <a:t>Le mandat de la mise en œuvre opérationnelle de l’</a:t>
            </a:r>
            <a:r>
              <a:rPr lang="fr-FR" sz="2500" dirty="0" err="1"/>
              <a:t>intercommunalisation</a:t>
            </a:r>
            <a:r>
              <a:rPr lang="fr-FR" sz="2500" dirty="0"/>
              <a:t> des compétences eau et assainissement</a:t>
            </a:r>
          </a:p>
          <a:p>
            <a:endParaRPr lang="fr-FR" dirty="0">
              <a:solidFill>
                <a:schemeClr val="bg2"/>
              </a:solidFill>
            </a:endParaRPr>
          </a:p>
          <a:p>
            <a:pPr algn="ctr"/>
            <a:r>
              <a:rPr lang="fr-FR" dirty="0">
                <a:solidFill>
                  <a:schemeClr val="bg2"/>
                </a:solidFill>
              </a:rPr>
              <a:t>2015 Loi </a:t>
            </a:r>
            <a:r>
              <a:rPr lang="fr-FR" dirty="0" err="1">
                <a:solidFill>
                  <a:schemeClr val="bg2"/>
                </a:solidFill>
              </a:rPr>
              <a:t>NOTRe</a:t>
            </a:r>
            <a:r>
              <a:rPr lang="fr-FR" dirty="0">
                <a:solidFill>
                  <a:schemeClr val="bg2"/>
                </a:solidFill>
              </a:rPr>
              <a:t> </a:t>
            </a:r>
            <a:r>
              <a:rPr lang="fr-FR" dirty="0">
                <a:solidFill>
                  <a:schemeClr val="bg2"/>
                </a:solidFill>
                <a:sym typeface="Wingdings" pitchFamily="2" charset="2"/>
              </a:rPr>
              <a:t> … 2019 Loi Engagement et proximité</a:t>
            </a:r>
          </a:p>
          <a:p>
            <a:pPr algn="ctr"/>
            <a:r>
              <a:rPr lang="fr-FR" dirty="0">
                <a:solidFill>
                  <a:schemeClr val="bg2"/>
                </a:solidFill>
                <a:sym typeface="Wingdings" pitchFamily="2" charset="2"/>
              </a:rPr>
              <a:t> </a:t>
            </a:r>
            <a:r>
              <a:rPr lang="fr-FR" b="1" dirty="0">
                <a:solidFill>
                  <a:schemeClr val="bg2"/>
                </a:solidFill>
                <a:sym typeface="Wingdings" pitchFamily="2" charset="2"/>
              </a:rPr>
              <a:t>Compétences eau et assainissement transférées aux CC et CA </a:t>
            </a:r>
            <a:br>
              <a:rPr lang="fr-FR" b="1" dirty="0">
                <a:solidFill>
                  <a:schemeClr val="bg2"/>
                </a:solidFill>
                <a:sym typeface="Wingdings" pitchFamily="2" charset="2"/>
              </a:rPr>
            </a:br>
            <a:r>
              <a:rPr lang="fr-FR" b="1" dirty="0">
                <a:solidFill>
                  <a:schemeClr val="bg2"/>
                </a:solidFill>
                <a:sym typeface="Wingdings" pitchFamily="2" charset="2"/>
              </a:rPr>
              <a:t>au 1</a:t>
            </a:r>
            <a:r>
              <a:rPr lang="fr-FR" b="1" baseline="30000" dirty="0">
                <a:solidFill>
                  <a:schemeClr val="bg2"/>
                </a:solidFill>
                <a:sym typeface="Wingdings" pitchFamily="2" charset="2"/>
              </a:rPr>
              <a:t>er</a:t>
            </a:r>
            <a:r>
              <a:rPr lang="fr-FR" b="1" dirty="0">
                <a:solidFill>
                  <a:schemeClr val="bg2"/>
                </a:solidFill>
                <a:sym typeface="Wingdings" pitchFamily="2" charset="2"/>
              </a:rPr>
              <a:t> </a:t>
            </a:r>
            <a:r>
              <a:rPr lang="fr-FR" b="1" dirty="0" err="1">
                <a:solidFill>
                  <a:schemeClr val="bg2"/>
                </a:solidFill>
                <a:sym typeface="Wingdings" pitchFamily="2" charset="2"/>
              </a:rPr>
              <a:t>janv</a:t>
            </a:r>
            <a:r>
              <a:rPr lang="fr-FR" b="1" dirty="0">
                <a:solidFill>
                  <a:schemeClr val="bg2"/>
                </a:solidFill>
                <a:sym typeface="Wingdings" pitchFamily="2" charset="2"/>
              </a:rPr>
              <a:t> 2020 ou report au plus tard en 2026</a:t>
            </a:r>
          </a:p>
          <a:p>
            <a:pPr algn="ctr"/>
            <a:endParaRPr lang="fr-FR" dirty="0">
              <a:solidFill>
                <a:schemeClr val="bg2"/>
              </a:solidFill>
              <a:sym typeface="Wingdings" pitchFamily="2" charset="2"/>
            </a:endParaRPr>
          </a:p>
          <a:p>
            <a:pPr algn="ctr"/>
            <a:r>
              <a:rPr lang="fr-FR" sz="2500" dirty="0">
                <a:sym typeface="Wingdings" pitchFamily="2" charset="2"/>
              </a:rPr>
              <a:t>Mandat 2020 – 2026: </a:t>
            </a:r>
          </a:p>
          <a:p>
            <a:pPr marL="285750" indent="-285750">
              <a:buFont typeface="Arial" panose="020B0604020202020204" pitchFamily="34" charset="0"/>
              <a:buChar char="•"/>
            </a:pPr>
            <a:r>
              <a:rPr lang="fr-FR" dirty="0">
                <a:solidFill>
                  <a:schemeClr val="bg2"/>
                </a:solidFill>
                <a:sym typeface="Wingdings" pitchFamily="2" charset="2"/>
              </a:rPr>
              <a:t>Pour la majorité, mise en application des décisions prises sur le mandat précédent en terme de niveaux de services et d’harmonisation du prix de l’eau</a:t>
            </a:r>
          </a:p>
          <a:p>
            <a:pPr marL="285750" indent="-285750">
              <a:buFont typeface="Arial" panose="020B0604020202020204" pitchFamily="34" charset="0"/>
              <a:buChar char="•"/>
            </a:pPr>
            <a:endParaRPr lang="fr-FR" dirty="0">
              <a:solidFill>
                <a:schemeClr val="bg2"/>
              </a:solidFill>
              <a:sym typeface="Wingdings" pitchFamily="2" charset="2"/>
            </a:endParaRPr>
          </a:p>
          <a:p>
            <a:pPr marL="285750" indent="-285750">
              <a:buFont typeface="Arial" panose="020B0604020202020204" pitchFamily="34" charset="0"/>
              <a:buChar char="•"/>
            </a:pPr>
            <a:r>
              <a:rPr lang="fr-FR" dirty="0">
                <a:solidFill>
                  <a:schemeClr val="bg2"/>
                </a:solidFill>
                <a:sym typeface="Wingdings" pitchFamily="2" charset="2"/>
              </a:rPr>
              <a:t>Pour les autres, objectif de transfert au plus tard en 2026  à anticiper dès maintenant</a:t>
            </a:r>
          </a:p>
          <a:p>
            <a:pPr marL="285750" indent="-285750">
              <a:buFont typeface="Arial" panose="020B0604020202020204" pitchFamily="34" charset="0"/>
              <a:buChar char="•"/>
            </a:pPr>
            <a:endParaRPr lang="fr-FR" dirty="0">
              <a:solidFill>
                <a:schemeClr val="bg2"/>
              </a:solidFill>
              <a:sym typeface="Wingdings" pitchFamily="2" charset="2"/>
            </a:endParaRPr>
          </a:p>
          <a:p>
            <a:endParaRPr lang="fr-FR" dirty="0">
              <a:solidFill>
                <a:schemeClr val="bg2"/>
              </a:solidFill>
              <a:sym typeface="Wingdings" pitchFamily="2" charset="2"/>
            </a:endParaRPr>
          </a:p>
          <a:p>
            <a:endParaRPr lang="fr-FR" dirty="0">
              <a:solidFill>
                <a:schemeClr val="bg2"/>
              </a:solidFill>
            </a:endParaRPr>
          </a:p>
        </p:txBody>
      </p:sp>
    </p:spTree>
    <p:extLst>
      <p:ext uri="{BB962C8B-B14F-4D97-AF65-F5344CB8AC3E}">
        <p14:creationId xmlns:p14="http://schemas.microsoft.com/office/powerpoint/2010/main" val="291505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243538" y="254298"/>
            <a:ext cx="7704856" cy="115212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600" dirty="0">
                <a:solidFill>
                  <a:schemeClr val="tx1"/>
                </a:solidFill>
              </a:rPr>
              <a:t>ENJEU n°3 : Maintenir, renforcer la performance </a:t>
            </a:r>
            <a:r>
              <a:rPr lang="fr-FR" sz="3600" dirty="0">
                <a:solidFill>
                  <a:schemeClr val="tx1"/>
                </a:solidFill>
                <a:sym typeface="Wingdings" pitchFamily="2" charset="2"/>
              </a:rPr>
              <a:t> investir </a:t>
            </a:r>
            <a:r>
              <a:rPr lang="fr-FR" sz="3600" dirty="0">
                <a:solidFill>
                  <a:schemeClr val="tx1"/>
                </a:solidFill>
              </a:rPr>
              <a:t>en maîtrisant le prix du service</a:t>
            </a:r>
          </a:p>
        </p:txBody>
      </p:sp>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7" name="ZoneTexte 6">
            <a:extLst>
              <a:ext uri="{FF2B5EF4-FFF2-40B4-BE49-F238E27FC236}">
                <a16:creationId xmlns:a16="http://schemas.microsoft.com/office/drawing/2014/main" id="{DBF99C7C-414C-E148-9AA0-32B1F7E7F80F}"/>
              </a:ext>
            </a:extLst>
          </p:cNvPr>
          <p:cNvSpPr txBox="1"/>
          <p:nvPr/>
        </p:nvSpPr>
        <p:spPr>
          <a:xfrm>
            <a:off x="1237457" y="1982490"/>
            <a:ext cx="7680832" cy="5432256"/>
          </a:xfrm>
          <a:prstGeom prst="rect">
            <a:avLst/>
          </a:prstGeom>
          <a:noFill/>
        </p:spPr>
        <p:txBody>
          <a:bodyPr wrap="square" rtlCol="0">
            <a:spAutoFit/>
          </a:bodyPr>
          <a:lstStyle/>
          <a:p>
            <a:r>
              <a:rPr lang="fr-FR" sz="2500" dirty="0"/>
              <a:t>Gestion d’un patrimoine vieillissant </a:t>
            </a:r>
          </a:p>
          <a:p>
            <a:pPr marL="285750" indent="-285750">
              <a:buFont typeface="Arial" panose="020B0604020202020204" pitchFamily="34" charset="0"/>
              <a:buChar char="•"/>
            </a:pPr>
            <a:r>
              <a:rPr lang="fr-FR" dirty="0">
                <a:solidFill>
                  <a:schemeClr val="bg2"/>
                </a:solidFill>
              </a:rPr>
              <a:t>Renouvellement du patrimoine : réseau et usines/stations d’épuration</a:t>
            </a:r>
          </a:p>
          <a:p>
            <a:pPr marL="285750" indent="-285750">
              <a:buFont typeface="Arial" panose="020B0604020202020204" pitchFamily="34" charset="0"/>
              <a:buChar char="•"/>
            </a:pPr>
            <a:r>
              <a:rPr lang="fr-FR" dirty="0">
                <a:solidFill>
                  <a:schemeClr val="bg2"/>
                </a:solidFill>
              </a:rPr>
              <a:t>Lutte contre les fuites et les intrusions d’eaux parasites</a:t>
            </a:r>
          </a:p>
          <a:p>
            <a:endParaRPr lang="fr-FR" sz="1200" dirty="0"/>
          </a:p>
          <a:p>
            <a:r>
              <a:rPr lang="fr-FR" sz="2500" dirty="0"/>
              <a:t>Pression démographique – étalement urbain</a:t>
            </a:r>
          </a:p>
          <a:p>
            <a:pPr marL="285750" indent="-285750">
              <a:buFont typeface="Arial" panose="020B0604020202020204" pitchFamily="34" charset="0"/>
              <a:buChar char="•"/>
            </a:pPr>
            <a:r>
              <a:rPr lang="fr-FR" dirty="0">
                <a:solidFill>
                  <a:schemeClr val="bg2"/>
                </a:solidFill>
              </a:rPr>
              <a:t>Etendre les réseau de distribution et de collecte</a:t>
            </a:r>
          </a:p>
          <a:p>
            <a:pPr marL="285750" indent="-285750">
              <a:buFont typeface="Arial" panose="020B0604020202020204" pitchFamily="34" charset="0"/>
              <a:buChar char="•"/>
            </a:pPr>
            <a:r>
              <a:rPr lang="fr-FR" dirty="0">
                <a:solidFill>
                  <a:schemeClr val="bg2"/>
                </a:solidFill>
              </a:rPr>
              <a:t>Redimensionner / Agrandir les usines et les stations</a:t>
            </a:r>
          </a:p>
          <a:p>
            <a:endParaRPr lang="fr-FR" sz="1200" dirty="0"/>
          </a:p>
          <a:p>
            <a:r>
              <a:rPr lang="fr-FR" sz="2500" dirty="0"/>
              <a:t>Nouvelles exigences règlementaires</a:t>
            </a:r>
          </a:p>
          <a:p>
            <a:pPr marL="285750" indent="-285750">
              <a:buFont typeface="Arial" panose="020B0604020202020204" pitchFamily="34" charset="0"/>
              <a:buChar char="•"/>
            </a:pPr>
            <a:r>
              <a:rPr lang="fr-FR" dirty="0">
                <a:solidFill>
                  <a:schemeClr val="bg2"/>
                </a:solidFill>
              </a:rPr>
              <a:t>Gestion du temps de pluie en assainissement</a:t>
            </a:r>
          </a:p>
          <a:p>
            <a:pPr marL="285750" indent="-285750">
              <a:buFont typeface="Arial" panose="020B0604020202020204" pitchFamily="34" charset="0"/>
              <a:buChar char="•"/>
            </a:pPr>
            <a:r>
              <a:rPr lang="fr-FR" dirty="0">
                <a:solidFill>
                  <a:schemeClr val="bg2"/>
                </a:solidFill>
              </a:rPr>
              <a:t>Performances de traitement à la hausse</a:t>
            </a:r>
          </a:p>
          <a:p>
            <a:pPr marL="285750" indent="-285750">
              <a:buFont typeface="Arial" panose="020B0604020202020204" pitchFamily="34" charset="0"/>
              <a:buChar char="•"/>
            </a:pPr>
            <a:endParaRPr lang="fr-FR" sz="1200" dirty="0">
              <a:sym typeface="Wingdings" pitchFamily="2" charset="2"/>
            </a:endParaRPr>
          </a:p>
          <a:p>
            <a:pPr algn="r"/>
            <a:r>
              <a:rPr lang="fr-FR" sz="2500" dirty="0">
                <a:sym typeface="Wingdings" pitchFamily="2" charset="2"/>
              </a:rPr>
              <a:t> Fragilité financière</a:t>
            </a:r>
          </a:p>
          <a:p>
            <a:pPr algn="r"/>
            <a:r>
              <a:rPr lang="fr-FR" dirty="0">
                <a:solidFill>
                  <a:schemeClr val="bg2"/>
                </a:solidFill>
                <a:sym typeface="Wingdings" pitchFamily="2" charset="2"/>
              </a:rPr>
              <a:t>Service à coûts majoritairement fixes, </a:t>
            </a:r>
            <a:br>
              <a:rPr lang="fr-FR" dirty="0">
                <a:solidFill>
                  <a:schemeClr val="bg2"/>
                </a:solidFill>
                <a:sym typeface="Wingdings" pitchFamily="2" charset="2"/>
              </a:rPr>
            </a:br>
            <a:r>
              <a:rPr lang="fr-FR" dirty="0">
                <a:solidFill>
                  <a:schemeClr val="bg2"/>
                </a:solidFill>
                <a:sym typeface="Wingdings" pitchFamily="2" charset="2"/>
              </a:rPr>
              <a:t>avec une tarification indexée sur les volumes</a:t>
            </a:r>
          </a:p>
          <a:p>
            <a:pPr algn="r"/>
            <a:r>
              <a:rPr lang="fr-FR" dirty="0">
                <a:solidFill>
                  <a:schemeClr val="bg2"/>
                </a:solidFill>
                <a:sym typeface="Wingdings" pitchFamily="2" charset="2"/>
              </a:rPr>
              <a:t>Vs enjeu environnemental à promouvoir les </a:t>
            </a:r>
            <a:r>
              <a:rPr lang="fr-FR" u="sng" dirty="0">
                <a:solidFill>
                  <a:schemeClr val="bg2"/>
                </a:solidFill>
                <a:sym typeface="Wingdings" pitchFamily="2" charset="2"/>
              </a:rPr>
              <a:t>économies d’eau</a:t>
            </a:r>
          </a:p>
          <a:p>
            <a:endParaRPr lang="fr-FR" dirty="0">
              <a:solidFill>
                <a:schemeClr val="bg2"/>
              </a:solidFill>
              <a:sym typeface="Wingdings" pitchFamily="2" charset="2"/>
            </a:endParaRPr>
          </a:p>
          <a:p>
            <a:endParaRPr lang="fr-FR" dirty="0">
              <a:solidFill>
                <a:schemeClr val="bg2"/>
              </a:solidFill>
            </a:endParaRPr>
          </a:p>
        </p:txBody>
      </p:sp>
    </p:spTree>
    <p:extLst>
      <p:ext uri="{BB962C8B-B14F-4D97-AF65-F5344CB8AC3E}">
        <p14:creationId xmlns:p14="http://schemas.microsoft.com/office/powerpoint/2010/main" val="3479332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15616" y="278693"/>
            <a:ext cx="7848872" cy="115212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500" dirty="0">
                <a:solidFill>
                  <a:schemeClr val="tx1"/>
                </a:solidFill>
              </a:rPr>
              <a:t>ENJEU n°4 : Mettre l’eau au cœur des politiques du territoire - transversalité</a:t>
            </a:r>
          </a:p>
        </p:txBody>
      </p:sp>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9" name="Rectangle 8">
            <a:extLst>
              <a:ext uri="{FF2B5EF4-FFF2-40B4-BE49-F238E27FC236}">
                <a16:creationId xmlns:a16="http://schemas.microsoft.com/office/drawing/2014/main" id="{28075121-8BA6-C847-BBC3-A3AB186A37C5}"/>
              </a:ext>
            </a:extLst>
          </p:cNvPr>
          <p:cNvSpPr/>
          <p:nvPr/>
        </p:nvSpPr>
        <p:spPr>
          <a:xfrm>
            <a:off x="1231012" y="1766466"/>
            <a:ext cx="7929716" cy="4755148"/>
          </a:xfrm>
          <a:prstGeom prst="rect">
            <a:avLst/>
          </a:prstGeom>
        </p:spPr>
        <p:txBody>
          <a:bodyPr wrap="square">
            <a:spAutoFit/>
          </a:bodyPr>
          <a:lstStyle/>
          <a:p>
            <a:r>
              <a:rPr lang="fr-FR" sz="2500" dirty="0"/>
              <a:t>Les élus du cycle de l’eau en synergie :</a:t>
            </a:r>
          </a:p>
          <a:p>
            <a:endParaRPr lang="fr-FR" sz="2200" b="1" dirty="0"/>
          </a:p>
          <a:p>
            <a:pPr marL="342900" indent="-342900">
              <a:buFont typeface="Wingdings" pitchFamily="2" charset="2"/>
              <a:buChar char="à"/>
            </a:pPr>
            <a:r>
              <a:rPr lang="fr-FR" sz="2200" b="1" dirty="0">
                <a:solidFill>
                  <a:schemeClr val="bg2"/>
                </a:solidFill>
              </a:rPr>
              <a:t>avec les élus des autres compétences de leur territoire</a:t>
            </a:r>
          </a:p>
          <a:p>
            <a:pPr marL="457200" indent="-457200">
              <a:buFont typeface="Arial" panose="020B0604020202020204" pitchFamily="34" charset="0"/>
              <a:buChar char="•"/>
            </a:pPr>
            <a:r>
              <a:rPr lang="fr-FR" dirty="0">
                <a:solidFill>
                  <a:schemeClr val="bg2"/>
                </a:solidFill>
              </a:rPr>
              <a:t>Pour une politique de l’eau cohérente avec les stratégies climatiques, avec la politique de développement urbain et économique </a:t>
            </a:r>
            <a:br>
              <a:rPr lang="fr-FR" dirty="0">
                <a:solidFill>
                  <a:schemeClr val="bg2"/>
                </a:solidFill>
              </a:rPr>
            </a:br>
            <a:r>
              <a:rPr lang="fr-FR" b="1" dirty="0">
                <a:solidFill>
                  <a:schemeClr val="bg2"/>
                </a:solidFill>
              </a:rPr>
              <a:t>et vice et versa</a:t>
            </a:r>
          </a:p>
          <a:p>
            <a:pPr marL="457200" indent="-457200">
              <a:buFont typeface="Arial" panose="020B0604020202020204" pitchFamily="34" charset="0"/>
              <a:buChar char="•"/>
            </a:pPr>
            <a:r>
              <a:rPr lang="fr-FR" dirty="0">
                <a:solidFill>
                  <a:schemeClr val="bg2"/>
                </a:solidFill>
              </a:rPr>
              <a:t>Pour une utilisation durable de l’eau par  tous les services et le patrimoine public</a:t>
            </a:r>
          </a:p>
          <a:p>
            <a:pPr marL="457200" indent="-457200">
              <a:buFont typeface="Arial" panose="020B0604020202020204" pitchFamily="34" charset="0"/>
              <a:buChar char="•"/>
            </a:pPr>
            <a:endParaRPr lang="fr-FR" dirty="0">
              <a:solidFill>
                <a:schemeClr val="bg2"/>
              </a:solidFill>
            </a:endParaRPr>
          </a:p>
          <a:p>
            <a:r>
              <a:rPr lang="fr-FR" sz="2200" b="1" dirty="0">
                <a:solidFill>
                  <a:schemeClr val="bg2"/>
                </a:solidFill>
                <a:sym typeface="Wingdings" pitchFamily="2" charset="2"/>
              </a:rPr>
              <a:t> a</a:t>
            </a:r>
            <a:r>
              <a:rPr lang="fr-FR" sz="2200" b="1" dirty="0">
                <a:solidFill>
                  <a:schemeClr val="bg2"/>
                </a:solidFill>
              </a:rPr>
              <a:t>vec les autres élus « eau » des territoires voisins</a:t>
            </a:r>
          </a:p>
          <a:p>
            <a:pPr marL="457200" indent="-457200">
              <a:buFont typeface="Arial" panose="020B0604020202020204" pitchFamily="34" charset="0"/>
              <a:buChar char="•"/>
            </a:pPr>
            <a:r>
              <a:rPr lang="fr-FR" dirty="0">
                <a:solidFill>
                  <a:schemeClr val="bg2"/>
                </a:solidFill>
              </a:rPr>
              <a:t>Solidarité amont-aval</a:t>
            </a:r>
          </a:p>
          <a:p>
            <a:pPr marL="457200" indent="-457200">
              <a:buFont typeface="Arial" panose="020B0604020202020204" pitchFamily="34" charset="0"/>
              <a:buChar char="•"/>
            </a:pPr>
            <a:r>
              <a:rPr lang="fr-FR" dirty="0">
                <a:solidFill>
                  <a:schemeClr val="bg2"/>
                </a:solidFill>
              </a:rPr>
              <a:t>Logique hydrographique</a:t>
            </a:r>
          </a:p>
          <a:p>
            <a:pPr marL="457200" indent="-457200">
              <a:buFont typeface="Arial" panose="020B0604020202020204" pitchFamily="34" charset="0"/>
              <a:buChar char="•"/>
            </a:pPr>
            <a:endParaRPr lang="fr-FR" sz="2200" dirty="0"/>
          </a:p>
          <a:p>
            <a:pPr marL="342900" indent="-342900">
              <a:buFont typeface="Wingdings" pitchFamily="2" charset="2"/>
              <a:buChar char="à"/>
            </a:pPr>
            <a:endParaRPr lang="fr-FR" sz="2200" b="1" dirty="0"/>
          </a:p>
          <a:p>
            <a:endParaRPr lang="fr-FR" sz="2400" dirty="0"/>
          </a:p>
        </p:txBody>
      </p:sp>
    </p:spTree>
    <p:extLst>
      <p:ext uri="{BB962C8B-B14F-4D97-AF65-F5344CB8AC3E}">
        <p14:creationId xmlns:p14="http://schemas.microsoft.com/office/powerpoint/2010/main" val="2364802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9" name="Rectangle 8">
            <a:extLst>
              <a:ext uri="{FF2B5EF4-FFF2-40B4-BE49-F238E27FC236}">
                <a16:creationId xmlns:a16="http://schemas.microsoft.com/office/drawing/2014/main" id="{28075121-8BA6-C847-BBC3-A3AB186A37C5}"/>
              </a:ext>
            </a:extLst>
          </p:cNvPr>
          <p:cNvSpPr/>
          <p:nvPr/>
        </p:nvSpPr>
        <p:spPr>
          <a:xfrm>
            <a:off x="1259632" y="1694458"/>
            <a:ext cx="7733476" cy="5909310"/>
          </a:xfrm>
          <a:prstGeom prst="rect">
            <a:avLst/>
          </a:prstGeom>
        </p:spPr>
        <p:txBody>
          <a:bodyPr wrap="square">
            <a:spAutoFit/>
          </a:bodyPr>
          <a:lstStyle/>
          <a:p>
            <a:r>
              <a:rPr lang="fr-FR" dirty="0">
                <a:solidFill>
                  <a:schemeClr val="accent5">
                    <a:lumMod val="60000"/>
                    <a:lumOff val="40000"/>
                  </a:schemeClr>
                </a:solidFill>
              </a:rPr>
              <a:t>1 – Le cycle de l’eau et ses compétences opérationnelles </a:t>
            </a:r>
          </a:p>
          <a:p>
            <a:endParaRPr lang="fr-FR" dirty="0">
              <a:solidFill>
                <a:schemeClr val="accent5">
                  <a:lumMod val="60000"/>
                  <a:lumOff val="40000"/>
                </a:schemeClr>
              </a:solidFill>
            </a:endParaRPr>
          </a:p>
          <a:p>
            <a:r>
              <a:rPr lang="fr-FR" dirty="0">
                <a:solidFill>
                  <a:schemeClr val="accent5">
                    <a:lumMod val="60000"/>
                    <a:lumOff val="40000"/>
                  </a:schemeClr>
                </a:solidFill>
              </a:rPr>
              <a:t>2 – les grands enjeux de la gestion de l’eau dans les territoires</a:t>
            </a:r>
          </a:p>
          <a:p>
            <a:endParaRPr lang="fr-FR" dirty="0"/>
          </a:p>
          <a:p>
            <a:r>
              <a:rPr lang="fr-FR" dirty="0"/>
              <a:t>3 - Le rôle d’autorité organisatrice des élus de la gestion de l’eau</a:t>
            </a:r>
            <a:endParaRPr lang="fr-FR" b="1" dirty="0"/>
          </a:p>
          <a:p>
            <a:pPr algn="ctr"/>
            <a:r>
              <a:rPr lang="fr-FR" dirty="0">
                <a:solidFill>
                  <a:schemeClr val="bg2"/>
                </a:solidFill>
              </a:rPr>
              <a:t>&amp; Parole d’élu: le témoignage de M. DARBOIS</a:t>
            </a:r>
          </a:p>
          <a:p>
            <a:pPr marL="342900" indent="-342900">
              <a:buFont typeface="Wingdings" pitchFamily="2" charset="2"/>
              <a:buChar char="à"/>
            </a:pPr>
            <a:endParaRPr lang="fr-FR" b="1" dirty="0">
              <a:solidFill>
                <a:schemeClr val="bg2"/>
              </a:solidFill>
            </a:endParaRPr>
          </a:p>
          <a:p>
            <a:r>
              <a:rPr lang="fr-FR" dirty="0"/>
              <a:t>4 - Des services publics de gestion de l’eau acteurs de la transition écologique </a:t>
            </a:r>
          </a:p>
          <a:p>
            <a:endParaRPr lang="fr-FR" dirty="0"/>
          </a:p>
          <a:p>
            <a:r>
              <a:rPr lang="fr-FR" dirty="0"/>
              <a:t>5- L’eau au cœur de la stratégie territoriale et au service de son dynamisme</a:t>
            </a:r>
          </a:p>
          <a:p>
            <a:endParaRPr lang="fr-FR" dirty="0"/>
          </a:p>
          <a:p>
            <a:r>
              <a:rPr lang="fr-FR" dirty="0"/>
              <a:t>6 – Associer les usagers et mobiliser les citoyens autour de la politique de l’eau</a:t>
            </a:r>
          </a:p>
          <a:p>
            <a:endParaRPr lang="fr-FR" dirty="0"/>
          </a:p>
          <a:p>
            <a:pPr marL="285750" indent="-285750" algn="ctr">
              <a:buFont typeface="Wingdings" pitchFamily="2" charset="2"/>
              <a:buChar char="à"/>
            </a:pPr>
            <a:r>
              <a:rPr lang="fr-FR" b="1" dirty="0">
                <a:solidFill>
                  <a:schemeClr val="bg2"/>
                </a:solidFill>
              </a:rPr>
              <a:t>Questions/réponses: utilisez le fil de discussion au fur et à mesure</a:t>
            </a:r>
          </a:p>
          <a:p>
            <a:endParaRPr lang="fr-FR" dirty="0"/>
          </a:p>
          <a:p>
            <a:pPr marL="342900" indent="-342900">
              <a:buFont typeface="Wingdings" pitchFamily="2" charset="2"/>
              <a:buChar char="à"/>
            </a:pPr>
            <a:endParaRPr lang="fr-FR" dirty="0"/>
          </a:p>
          <a:p>
            <a:pPr marL="342900" indent="-342900">
              <a:buFont typeface="Wingdings" pitchFamily="2" charset="2"/>
              <a:buChar char="à"/>
            </a:pPr>
            <a:endParaRPr lang="fr-FR" b="1" dirty="0"/>
          </a:p>
          <a:p>
            <a:endParaRPr lang="fr-FR" dirty="0"/>
          </a:p>
        </p:txBody>
      </p:sp>
      <p:sp>
        <p:nvSpPr>
          <p:cNvPr id="5" name="Espace réservé du texte 1">
            <a:extLst>
              <a:ext uri="{FF2B5EF4-FFF2-40B4-BE49-F238E27FC236}">
                <a16:creationId xmlns:a16="http://schemas.microsoft.com/office/drawing/2014/main" id="{37F8470A-63E4-564C-A65A-19CE8F64FB02}"/>
              </a:ext>
            </a:extLst>
          </p:cNvPr>
          <p:cNvSpPr txBox="1">
            <a:spLocks/>
          </p:cNvSpPr>
          <p:nvPr/>
        </p:nvSpPr>
        <p:spPr>
          <a:xfrm>
            <a:off x="1115616" y="182290"/>
            <a:ext cx="8460814" cy="115212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400" dirty="0">
                <a:solidFill>
                  <a:schemeClr val="tx1"/>
                </a:solidFill>
              </a:rPr>
              <a:t>Séminaire AMORCE « nouveaux élus »</a:t>
            </a:r>
          </a:p>
          <a:p>
            <a:r>
              <a:rPr lang="fr-FR" sz="3400" dirty="0">
                <a:solidFill>
                  <a:schemeClr val="tx1"/>
                </a:solidFill>
              </a:rPr>
              <a:t>L’élu, l’eau &amp; la transition écologique</a:t>
            </a:r>
          </a:p>
        </p:txBody>
      </p:sp>
    </p:spTree>
    <p:extLst>
      <p:ext uri="{BB962C8B-B14F-4D97-AF65-F5344CB8AC3E}">
        <p14:creationId xmlns:p14="http://schemas.microsoft.com/office/powerpoint/2010/main" val="371481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C6DBA32-F2C3-D045-9304-045D9D87E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2486546"/>
            <a:ext cx="6120680" cy="3816424"/>
          </a:xfrm>
          <a:prstGeom prst="rect">
            <a:avLst/>
          </a:prstGeom>
        </p:spPr>
      </p:pic>
    </p:spTree>
    <p:extLst>
      <p:ext uri="{BB962C8B-B14F-4D97-AF65-F5344CB8AC3E}">
        <p14:creationId xmlns:p14="http://schemas.microsoft.com/office/powerpoint/2010/main" val="312127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960C487-0544-214E-BBD5-30D17DAE2CB0}"/>
              </a:ext>
            </a:extLst>
          </p:cNvPr>
          <p:cNvSpPr txBox="1"/>
          <p:nvPr/>
        </p:nvSpPr>
        <p:spPr>
          <a:xfrm>
            <a:off x="1259632" y="2405827"/>
            <a:ext cx="7488832" cy="584775"/>
          </a:xfrm>
          <a:prstGeom prst="rect">
            <a:avLst/>
          </a:prstGeom>
          <a:noFill/>
        </p:spPr>
        <p:txBody>
          <a:bodyPr wrap="square" rtlCol="0">
            <a:spAutoFit/>
          </a:bodyPr>
          <a:lstStyle/>
          <a:p>
            <a:pPr algn="ctr"/>
            <a:r>
              <a:rPr lang="fr-FR" sz="3200" b="1" dirty="0">
                <a:solidFill>
                  <a:schemeClr val="bg2"/>
                </a:solidFill>
                <a:latin typeface="Isidora SemiBold" pitchFamily="2" charset="77"/>
              </a:rPr>
              <a:t>Avant de commencer...</a:t>
            </a:r>
          </a:p>
        </p:txBody>
      </p:sp>
      <p:sp>
        <p:nvSpPr>
          <p:cNvPr id="7" name="ZoneTexte 6">
            <a:extLst>
              <a:ext uri="{FF2B5EF4-FFF2-40B4-BE49-F238E27FC236}">
                <a16:creationId xmlns:a16="http://schemas.microsoft.com/office/drawing/2014/main" id="{04739D68-30CC-5F42-996A-4D2288C7AA92}"/>
              </a:ext>
            </a:extLst>
          </p:cNvPr>
          <p:cNvSpPr txBox="1"/>
          <p:nvPr/>
        </p:nvSpPr>
        <p:spPr>
          <a:xfrm>
            <a:off x="1331640" y="2963307"/>
            <a:ext cx="7416422" cy="1600438"/>
          </a:xfrm>
          <a:prstGeom prst="rect">
            <a:avLst/>
          </a:prstGeom>
          <a:noFill/>
        </p:spPr>
        <p:txBody>
          <a:bodyPr wrap="square" rtlCol="0">
            <a:spAutoFit/>
          </a:bodyPr>
          <a:lstStyle/>
          <a:p>
            <a:pPr algn="ctr"/>
            <a:r>
              <a:rPr lang="fr-FR" b="1" dirty="0">
                <a:solidFill>
                  <a:schemeClr val="bg2"/>
                </a:solidFill>
              </a:rPr>
              <a:t>Avant de commencer le séminaire, </a:t>
            </a:r>
          </a:p>
          <a:p>
            <a:pPr algn="ctr"/>
            <a:r>
              <a:rPr lang="fr-FR" b="1" dirty="0">
                <a:solidFill>
                  <a:srgbClr val="1685A4"/>
                </a:solidFill>
              </a:rPr>
              <a:t>Identifiez-vous sur ZOOM avec votre fonction et votre structure</a:t>
            </a:r>
          </a:p>
          <a:p>
            <a:pPr algn="ctr"/>
            <a:r>
              <a:rPr lang="fr-FR" b="1" i="1" dirty="0">
                <a:solidFill>
                  <a:srgbClr val="1685A4"/>
                </a:solidFill>
              </a:rPr>
              <a:t>Ex: VP assainissement, CC du sud</a:t>
            </a:r>
          </a:p>
          <a:p>
            <a:pPr algn="ctr"/>
            <a:endParaRPr lang="fr-FR" sz="1200" dirty="0">
              <a:solidFill>
                <a:schemeClr val="bg2"/>
              </a:solidFill>
            </a:endParaRPr>
          </a:p>
          <a:p>
            <a:pPr algn="ctr"/>
            <a:r>
              <a:rPr lang="fr-FR" sz="1600" dirty="0">
                <a:solidFill>
                  <a:schemeClr val="bg2"/>
                </a:solidFill>
              </a:rPr>
              <a:t>1 – cliquer sur participants dans la barre d’état en bas de la fenêtre ZOOM, </a:t>
            </a:r>
          </a:p>
          <a:p>
            <a:pPr algn="ctr"/>
            <a:r>
              <a:rPr lang="fr-FR" sz="1600" dirty="0">
                <a:solidFill>
                  <a:schemeClr val="bg2"/>
                </a:solidFill>
              </a:rPr>
              <a:t>la liste des participants s’ouvre sur la droite</a:t>
            </a:r>
          </a:p>
        </p:txBody>
      </p:sp>
      <p:pic>
        <p:nvPicPr>
          <p:cNvPr id="8" name="Image 7">
            <a:extLst>
              <a:ext uri="{FF2B5EF4-FFF2-40B4-BE49-F238E27FC236}">
                <a16:creationId xmlns:a16="http://schemas.microsoft.com/office/drawing/2014/main" id="{8AA251D2-87E1-794E-AB15-D93762274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5665669"/>
            <a:ext cx="2952328" cy="793266"/>
          </a:xfrm>
          <a:prstGeom prst="rect">
            <a:avLst/>
          </a:prstGeom>
        </p:spPr>
      </p:pic>
      <p:pic>
        <p:nvPicPr>
          <p:cNvPr id="9" name="Image 8">
            <a:extLst>
              <a:ext uri="{FF2B5EF4-FFF2-40B4-BE49-F238E27FC236}">
                <a16:creationId xmlns:a16="http://schemas.microsoft.com/office/drawing/2014/main" id="{74A657C5-2B6A-6845-BF75-9E2B2E661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478" y="4695721"/>
            <a:ext cx="5290746" cy="486607"/>
          </a:xfrm>
          <a:prstGeom prst="rect">
            <a:avLst/>
          </a:prstGeom>
        </p:spPr>
      </p:pic>
      <p:sp>
        <p:nvSpPr>
          <p:cNvPr id="10" name="Rectangle 9">
            <a:extLst>
              <a:ext uri="{FF2B5EF4-FFF2-40B4-BE49-F238E27FC236}">
                <a16:creationId xmlns:a16="http://schemas.microsoft.com/office/drawing/2014/main" id="{B42E900F-C8F2-B44E-9F88-2BA7A09DB3BA}"/>
              </a:ext>
            </a:extLst>
          </p:cNvPr>
          <p:cNvSpPr/>
          <p:nvPr/>
        </p:nvSpPr>
        <p:spPr>
          <a:xfrm>
            <a:off x="1194211" y="5314304"/>
            <a:ext cx="7488430" cy="338554"/>
          </a:xfrm>
          <a:prstGeom prst="rect">
            <a:avLst/>
          </a:prstGeom>
        </p:spPr>
        <p:txBody>
          <a:bodyPr wrap="square">
            <a:spAutoFit/>
          </a:bodyPr>
          <a:lstStyle/>
          <a:p>
            <a:pPr algn="ctr"/>
            <a:r>
              <a:rPr lang="fr-FR" sz="1600" dirty="0">
                <a:solidFill>
                  <a:schemeClr val="bg2"/>
                </a:solidFill>
              </a:rPr>
              <a:t>2 – puis cliquer sur votre nom pour afficher « plus » puis « renommer »  </a:t>
            </a:r>
          </a:p>
        </p:txBody>
      </p:sp>
      <p:sp>
        <p:nvSpPr>
          <p:cNvPr id="11" name="Rectangle 10">
            <a:extLst>
              <a:ext uri="{FF2B5EF4-FFF2-40B4-BE49-F238E27FC236}">
                <a16:creationId xmlns:a16="http://schemas.microsoft.com/office/drawing/2014/main" id="{8CAB2F5D-0B87-3745-BFE6-32C72A115095}"/>
              </a:ext>
            </a:extLst>
          </p:cNvPr>
          <p:cNvSpPr/>
          <p:nvPr/>
        </p:nvSpPr>
        <p:spPr>
          <a:xfrm>
            <a:off x="3059832" y="4635691"/>
            <a:ext cx="766448" cy="606667"/>
          </a:xfrm>
          <a:prstGeom prst="rect">
            <a:avLst/>
          </a:prstGeom>
          <a:noFill/>
          <a:ln w="38100">
            <a:solidFill>
              <a:srgbClr val="1685A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9A004D1-B05C-5A45-98C9-AA8AF6BD1D6A}"/>
              </a:ext>
            </a:extLst>
          </p:cNvPr>
          <p:cNvSpPr/>
          <p:nvPr/>
        </p:nvSpPr>
        <p:spPr>
          <a:xfrm>
            <a:off x="4186309" y="5938174"/>
            <a:ext cx="1296144" cy="248256"/>
          </a:xfrm>
          <a:prstGeom prst="rect">
            <a:avLst/>
          </a:prstGeom>
          <a:solidFill>
            <a:srgbClr val="ECECEC"/>
          </a:solidFill>
          <a:ln>
            <a:noFill/>
          </a:ln>
        </p:spPr>
        <p:style>
          <a:lnRef idx="0">
            <a:scrgbClr r="0" g="0" b="0"/>
          </a:lnRef>
          <a:fillRef idx="0">
            <a:scrgbClr r="0" g="0" b="0"/>
          </a:fillRef>
          <a:effectRef idx="0">
            <a:scrgbClr r="0" g="0" b="0"/>
          </a:effectRef>
          <a:fontRef idx="minor">
            <a:schemeClr val="accent2"/>
          </a:fontRef>
        </p:style>
        <p:txBody>
          <a:bodyPr rtlCol="0" anchor="ctr"/>
          <a:lstStyle/>
          <a:p>
            <a:r>
              <a:rPr lang="fr-FR" sz="800" dirty="0">
                <a:solidFill>
                  <a:srgbClr val="000000"/>
                </a:solidFill>
              </a:rPr>
              <a:t>Association AMORCE</a:t>
            </a:r>
          </a:p>
        </p:txBody>
      </p:sp>
    </p:spTree>
    <p:extLst>
      <p:ext uri="{BB962C8B-B14F-4D97-AF65-F5344CB8AC3E}">
        <p14:creationId xmlns:p14="http://schemas.microsoft.com/office/powerpoint/2010/main" val="2315608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p:txBody>
          <a:bodyPr/>
          <a:lstStyle/>
          <a:p>
            <a:r>
              <a:rPr lang="fr-FR" sz="3600" dirty="0"/>
              <a:t>Élus du petit cycle de l’eau :</a:t>
            </a:r>
          </a:p>
          <a:p>
            <a:r>
              <a:rPr lang="fr-FR" sz="3600" dirty="0"/>
              <a:t>Le rôle d’autorité organisatrice</a:t>
            </a:r>
          </a:p>
        </p:txBody>
      </p:sp>
    </p:spTree>
    <p:extLst>
      <p:ext uri="{BB962C8B-B14F-4D97-AF65-F5344CB8AC3E}">
        <p14:creationId xmlns:p14="http://schemas.microsoft.com/office/powerpoint/2010/main" val="2205549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des autorités organisatrices du petit cycle de l’eau</a:t>
            </a:r>
          </a:p>
        </p:txBody>
      </p:sp>
      <p:graphicFrame>
        <p:nvGraphicFramePr>
          <p:cNvPr id="2" name="Diagramme 1">
            <a:extLst>
              <a:ext uri="{FF2B5EF4-FFF2-40B4-BE49-F238E27FC236}">
                <a16:creationId xmlns:a16="http://schemas.microsoft.com/office/drawing/2014/main" id="{8C684FA1-812F-4F1E-9830-28ECF7CC21C4}"/>
              </a:ext>
            </a:extLst>
          </p:cNvPr>
          <p:cNvGraphicFramePr/>
          <p:nvPr/>
        </p:nvGraphicFramePr>
        <p:xfrm>
          <a:off x="1016000" y="1550442"/>
          <a:ext cx="7876480"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382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des autorités organisatrices du petit cycle de l’eau</a:t>
            </a:r>
          </a:p>
        </p:txBody>
      </p:sp>
      <p:graphicFrame>
        <p:nvGraphicFramePr>
          <p:cNvPr id="2" name="Diagramme 1">
            <a:extLst>
              <a:ext uri="{FF2B5EF4-FFF2-40B4-BE49-F238E27FC236}">
                <a16:creationId xmlns:a16="http://schemas.microsoft.com/office/drawing/2014/main" id="{8C684FA1-812F-4F1E-9830-28ECF7CC21C4}"/>
              </a:ext>
            </a:extLst>
          </p:cNvPr>
          <p:cNvGraphicFramePr/>
          <p:nvPr>
            <p:extLst>
              <p:ext uri="{D42A27DB-BD31-4B8C-83A1-F6EECF244321}">
                <p14:modId xmlns:p14="http://schemas.microsoft.com/office/powerpoint/2010/main" val="4249511261"/>
              </p:ext>
            </p:extLst>
          </p:nvPr>
        </p:nvGraphicFramePr>
        <p:xfrm>
          <a:off x="1016000" y="1550442"/>
          <a:ext cx="7876480"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798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86D21B57-3C3E-8C4E-B73D-2757CA6B0290}"/>
              </a:ext>
            </a:extLst>
          </p:cNvPr>
          <p:cNvSpPr txBox="1">
            <a:spLocks/>
          </p:cNvSpPr>
          <p:nvPr/>
        </p:nvSpPr>
        <p:spPr>
          <a:xfrm>
            <a:off x="1235320" y="128569"/>
            <a:ext cx="7704856" cy="102884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instances de gouvernance de la politique de l’eau</a:t>
            </a:r>
          </a:p>
        </p:txBody>
      </p:sp>
      <p:sp>
        <p:nvSpPr>
          <p:cNvPr id="28" name="ZoneTexte 27">
            <a:extLst>
              <a:ext uri="{FF2B5EF4-FFF2-40B4-BE49-F238E27FC236}">
                <a16:creationId xmlns:a16="http://schemas.microsoft.com/office/drawing/2014/main" id="{0E7F43EE-C412-814C-B7C4-2FCE8117E0D9}"/>
              </a:ext>
            </a:extLst>
          </p:cNvPr>
          <p:cNvSpPr txBox="1"/>
          <p:nvPr/>
        </p:nvSpPr>
        <p:spPr>
          <a:xfrm>
            <a:off x="1946578" y="2303677"/>
            <a:ext cx="1952779" cy="307777"/>
          </a:xfrm>
          <a:prstGeom prst="rect">
            <a:avLst/>
          </a:prstGeom>
          <a:solidFill>
            <a:schemeClr val="tx1"/>
          </a:solidFill>
        </p:spPr>
        <p:txBody>
          <a:bodyPr wrap="none" rtlCol="0">
            <a:spAutoFit/>
          </a:bodyPr>
          <a:lstStyle/>
          <a:p>
            <a:r>
              <a:rPr lang="fr-FR" sz="1400" dirty="0">
                <a:solidFill>
                  <a:srgbClr val="FFFFFF"/>
                </a:solidFill>
              </a:rPr>
              <a:t>UNION EUROPENNE</a:t>
            </a:r>
          </a:p>
        </p:txBody>
      </p:sp>
      <p:sp>
        <p:nvSpPr>
          <p:cNvPr id="29" name="ZoneTexte 28">
            <a:extLst>
              <a:ext uri="{FF2B5EF4-FFF2-40B4-BE49-F238E27FC236}">
                <a16:creationId xmlns:a16="http://schemas.microsoft.com/office/drawing/2014/main" id="{9EB25981-FB02-F942-ADF6-75AE0C445933}"/>
              </a:ext>
            </a:extLst>
          </p:cNvPr>
          <p:cNvSpPr txBox="1"/>
          <p:nvPr/>
        </p:nvSpPr>
        <p:spPr>
          <a:xfrm>
            <a:off x="2531205" y="3206626"/>
            <a:ext cx="616451" cy="307777"/>
          </a:xfrm>
          <a:prstGeom prst="rect">
            <a:avLst/>
          </a:prstGeom>
          <a:solidFill>
            <a:schemeClr val="tx1"/>
          </a:solidFill>
        </p:spPr>
        <p:txBody>
          <a:bodyPr wrap="none" rtlCol="0">
            <a:spAutoFit/>
          </a:bodyPr>
          <a:lstStyle/>
          <a:p>
            <a:r>
              <a:rPr lang="fr-FR" sz="1400" dirty="0">
                <a:solidFill>
                  <a:srgbClr val="FFFFFF"/>
                </a:solidFill>
              </a:rPr>
              <a:t>ETAT</a:t>
            </a:r>
          </a:p>
        </p:txBody>
      </p:sp>
      <p:sp>
        <p:nvSpPr>
          <p:cNvPr id="30" name="ZoneTexte 29">
            <a:extLst>
              <a:ext uri="{FF2B5EF4-FFF2-40B4-BE49-F238E27FC236}">
                <a16:creationId xmlns:a16="http://schemas.microsoft.com/office/drawing/2014/main" id="{D7ECA54A-8193-D947-944F-89FA8060803D}"/>
              </a:ext>
            </a:extLst>
          </p:cNvPr>
          <p:cNvSpPr txBox="1"/>
          <p:nvPr/>
        </p:nvSpPr>
        <p:spPr>
          <a:xfrm>
            <a:off x="1584857" y="4081596"/>
            <a:ext cx="2650021" cy="307777"/>
          </a:xfrm>
          <a:prstGeom prst="rect">
            <a:avLst/>
          </a:prstGeom>
          <a:solidFill>
            <a:schemeClr val="tx1"/>
          </a:solidFill>
        </p:spPr>
        <p:txBody>
          <a:bodyPr wrap="none" rtlCol="0">
            <a:spAutoFit/>
          </a:bodyPr>
          <a:lstStyle/>
          <a:p>
            <a:r>
              <a:rPr lang="fr-FR" sz="1400" dirty="0">
                <a:solidFill>
                  <a:srgbClr val="FFFFFF"/>
                </a:solidFill>
              </a:rPr>
              <a:t>SERVICES DECONCENTRES</a:t>
            </a:r>
          </a:p>
        </p:txBody>
      </p:sp>
      <p:sp>
        <p:nvSpPr>
          <p:cNvPr id="31" name="ZoneTexte 30">
            <a:extLst>
              <a:ext uri="{FF2B5EF4-FFF2-40B4-BE49-F238E27FC236}">
                <a16:creationId xmlns:a16="http://schemas.microsoft.com/office/drawing/2014/main" id="{DEF014DB-EF13-9345-AA39-63F6E73FD7BE}"/>
              </a:ext>
            </a:extLst>
          </p:cNvPr>
          <p:cNvSpPr txBox="1"/>
          <p:nvPr/>
        </p:nvSpPr>
        <p:spPr>
          <a:xfrm>
            <a:off x="5896983" y="2225812"/>
            <a:ext cx="1891865" cy="307777"/>
          </a:xfrm>
          <a:prstGeom prst="rect">
            <a:avLst/>
          </a:prstGeom>
          <a:solidFill>
            <a:schemeClr val="tx1"/>
          </a:solidFill>
        </p:spPr>
        <p:txBody>
          <a:bodyPr wrap="none" rtlCol="0">
            <a:spAutoFit/>
          </a:bodyPr>
          <a:lstStyle/>
          <a:p>
            <a:r>
              <a:rPr lang="fr-FR" sz="1400" dirty="0">
                <a:solidFill>
                  <a:srgbClr val="FFFFFF"/>
                </a:solidFill>
              </a:rPr>
              <a:t>COMITE DE BASSIN</a:t>
            </a:r>
          </a:p>
        </p:txBody>
      </p:sp>
      <p:sp>
        <p:nvSpPr>
          <p:cNvPr id="32" name="ZoneTexte 31">
            <a:extLst>
              <a:ext uri="{FF2B5EF4-FFF2-40B4-BE49-F238E27FC236}">
                <a16:creationId xmlns:a16="http://schemas.microsoft.com/office/drawing/2014/main" id="{C75F6835-5100-CD49-ABDC-29B2AA4BB75E}"/>
              </a:ext>
            </a:extLst>
          </p:cNvPr>
          <p:cNvSpPr txBox="1"/>
          <p:nvPr/>
        </p:nvSpPr>
        <p:spPr>
          <a:xfrm>
            <a:off x="5836870" y="3047293"/>
            <a:ext cx="2169185" cy="523220"/>
          </a:xfrm>
          <a:prstGeom prst="rect">
            <a:avLst/>
          </a:prstGeom>
          <a:solidFill>
            <a:schemeClr val="tx1"/>
          </a:solidFill>
        </p:spPr>
        <p:txBody>
          <a:bodyPr wrap="none" rtlCol="0">
            <a:spAutoFit/>
          </a:bodyPr>
          <a:lstStyle/>
          <a:p>
            <a:pPr algn="ctr"/>
            <a:r>
              <a:rPr lang="fr-FR" sz="1400" dirty="0">
                <a:solidFill>
                  <a:srgbClr val="FFFFFF"/>
                </a:solidFill>
              </a:rPr>
              <a:t>COMMISSION LOCALE </a:t>
            </a:r>
          </a:p>
          <a:p>
            <a:pPr algn="ctr"/>
            <a:r>
              <a:rPr lang="fr-FR" sz="1400" dirty="0">
                <a:solidFill>
                  <a:srgbClr val="FFFFFF"/>
                </a:solidFill>
              </a:rPr>
              <a:t>DE L’EAU (CLE)</a:t>
            </a:r>
          </a:p>
        </p:txBody>
      </p:sp>
      <p:sp>
        <p:nvSpPr>
          <p:cNvPr id="34" name="ZoneTexte 33">
            <a:extLst>
              <a:ext uri="{FF2B5EF4-FFF2-40B4-BE49-F238E27FC236}">
                <a16:creationId xmlns:a16="http://schemas.microsoft.com/office/drawing/2014/main" id="{6AEAAA52-19EB-EE4C-A9E6-D3FEDE4D8342}"/>
              </a:ext>
            </a:extLst>
          </p:cNvPr>
          <p:cNvSpPr txBox="1"/>
          <p:nvPr/>
        </p:nvSpPr>
        <p:spPr>
          <a:xfrm>
            <a:off x="1517786" y="4862811"/>
            <a:ext cx="1013419" cy="307777"/>
          </a:xfrm>
          <a:prstGeom prst="rect">
            <a:avLst/>
          </a:prstGeom>
          <a:solidFill>
            <a:schemeClr val="tx1"/>
          </a:solidFill>
        </p:spPr>
        <p:txBody>
          <a:bodyPr wrap="none" rtlCol="0">
            <a:spAutoFit/>
          </a:bodyPr>
          <a:lstStyle/>
          <a:p>
            <a:r>
              <a:rPr lang="fr-FR" sz="1400" dirty="0">
                <a:solidFill>
                  <a:srgbClr val="FFFFFF"/>
                </a:solidFill>
              </a:rPr>
              <a:t>REGIONS</a:t>
            </a:r>
          </a:p>
        </p:txBody>
      </p:sp>
      <p:sp>
        <p:nvSpPr>
          <p:cNvPr id="35" name="ZoneTexte 34">
            <a:extLst>
              <a:ext uri="{FF2B5EF4-FFF2-40B4-BE49-F238E27FC236}">
                <a16:creationId xmlns:a16="http://schemas.microsoft.com/office/drawing/2014/main" id="{0E0D00BB-23A3-C84C-8245-75D9056BC95F}"/>
              </a:ext>
            </a:extLst>
          </p:cNvPr>
          <p:cNvSpPr txBox="1"/>
          <p:nvPr/>
        </p:nvSpPr>
        <p:spPr>
          <a:xfrm>
            <a:off x="3022406" y="4862810"/>
            <a:ext cx="1646028" cy="307777"/>
          </a:xfrm>
          <a:prstGeom prst="rect">
            <a:avLst/>
          </a:prstGeom>
          <a:solidFill>
            <a:schemeClr val="tx1"/>
          </a:solidFill>
        </p:spPr>
        <p:txBody>
          <a:bodyPr wrap="none" rtlCol="0">
            <a:spAutoFit/>
          </a:bodyPr>
          <a:lstStyle/>
          <a:p>
            <a:pPr algn="ctr"/>
            <a:r>
              <a:rPr lang="fr-FR" sz="1400" dirty="0">
                <a:solidFill>
                  <a:srgbClr val="FFFFFF"/>
                </a:solidFill>
              </a:rPr>
              <a:t>DEPARTEMENTS</a:t>
            </a:r>
          </a:p>
        </p:txBody>
      </p:sp>
      <p:sp>
        <p:nvSpPr>
          <p:cNvPr id="36" name="ZoneTexte 35">
            <a:extLst>
              <a:ext uri="{FF2B5EF4-FFF2-40B4-BE49-F238E27FC236}">
                <a16:creationId xmlns:a16="http://schemas.microsoft.com/office/drawing/2014/main" id="{D9357E06-57C4-924F-8924-B3934B38B4FD}"/>
              </a:ext>
            </a:extLst>
          </p:cNvPr>
          <p:cNvSpPr txBox="1"/>
          <p:nvPr/>
        </p:nvSpPr>
        <p:spPr>
          <a:xfrm>
            <a:off x="5391723" y="4102099"/>
            <a:ext cx="3053528" cy="307777"/>
          </a:xfrm>
          <a:prstGeom prst="rect">
            <a:avLst/>
          </a:prstGeom>
          <a:solidFill>
            <a:schemeClr val="tx1"/>
          </a:solidFill>
        </p:spPr>
        <p:txBody>
          <a:bodyPr wrap="none" rtlCol="0">
            <a:spAutoFit/>
          </a:bodyPr>
          <a:lstStyle/>
          <a:p>
            <a:pPr algn="ctr"/>
            <a:r>
              <a:rPr lang="fr-FR" sz="1400" dirty="0">
                <a:solidFill>
                  <a:srgbClr val="FFFFFF"/>
                </a:solidFill>
              </a:rPr>
              <a:t>EPTB / EPAGE / Syndicats rivière…</a:t>
            </a:r>
          </a:p>
        </p:txBody>
      </p:sp>
      <p:sp>
        <p:nvSpPr>
          <p:cNvPr id="38" name="ZoneTexte 37">
            <a:extLst>
              <a:ext uri="{FF2B5EF4-FFF2-40B4-BE49-F238E27FC236}">
                <a16:creationId xmlns:a16="http://schemas.microsoft.com/office/drawing/2014/main" id="{A18A02D1-EBB9-6847-91EA-3592BF0D22ED}"/>
              </a:ext>
            </a:extLst>
          </p:cNvPr>
          <p:cNvSpPr txBox="1"/>
          <p:nvPr/>
        </p:nvSpPr>
        <p:spPr>
          <a:xfrm>
            <a:off x="2020298" y="2661192"/>
            <a:ext cx="1779141" cy="523220"/>
          </a:xfrm>
          <a:prstGeom prst="rect">
            <a:avLst/>
          </a:prstGeom>
          <a:noFill/>
        </p:spPr>
        <p:txBody>
          <a:bodyPr wrap="none" rtlCol="0">
            <a:spAutoFit/>
          </a:bodyPr>
          <a:lstStyle/>
          <a:p>
            <a:pPr algn="ctr"/>
            <a:r>
              <a:rPr lang="fr-FR" sz="1400" dirty="0"/>
              <a:t>DERU/DCE/</a:t>
            </a:r>
            <a:br>
              <a:rPr lang="fr-FR" sz="1400" dirty="0"/>
            </a:br>
            <a:r>
              <a:rPr lang="fr-FR" sz="1400" dirty="0"/>
              <a:t>DIR EAU POTABLE</a:t>
            </a:r>
          </a:p>
        </p:txBody>
      </p:sp>
      <p:sp>
        <p:nvSpPr>
          <p:cNvPr id="39" name="ZoneTexte 38">
            <a:extLst>
              <a:ext uri="{FF2B5EF4-FFF2-40B4-BE49-F238E27FC236}">
                <a16:creationId xmlns:a16="http://schemas.microsoft.com/office/drawing/2014/main" id="{63963CC4-8547-144C-A4F0-A1B64B3A0DB3}"/>
              </a:ext>
            </a:extLst>
          </p:cNvPr>
          <p:cNvSpPr txBox="1"/>
          <p:nvPr/>
        </p:nvSpPr>
        <p:spPr>
          <a:xfrm>
            <a:off x="2190997" y="3513942"/>
            <a:ext cx="1438214" cy="523220"/>
          </a:xfrm>
          <a:prstGeom prst="rect">
            <a:avLst/>
          </a:prstGeom>
          <a:noFill/>
        </p:spPr>
        <p:txBody>
          <a:bodyPr wrap="none" rtlCol="0">
            <a:spAutoFit/>
          </a:bodyPr>
          <a:lstStyle/>
          <a:p>
            <a:pPr algn="ctr"/>
            <a:r>
              <a:rPr lang="fr-FR" sz="1400" dirty="0"/>
              <a:t>Réglementation</a:t>
            </a:r>
          </a:p>
          <a:p>
            <a:pPr algn="ctr"/>
            <a:r>
              <a:rPr lang="fr-FR" sz="1400" dirty="0"/>
              <a:t>Ministères</a:t>
            </a:r>
          </a:p>
        </p:txBody>
      </p:sp>
      <p:sp>
        <p:nvSpPr>
          <p:cNvPr id="40" name="ZoneTexte 39">
            <a:extLst>
              <a:ext uri="{FF2B5EF4-FFF2-40B4-BE49-F238E27FC236}">
                <a16:creationId xmlns:a16="http://schemas.microsoft.com/office/drawing/2014/main" id="{4F733C9C-1FCA-344D-8DB2-10626BD5AA91}"/>
              </a:ext>
            </a:extLst>
          </p:cNvPr>
          <p:cNvSpPr txBox="1"/>
          <p:nvPr/>
        </p:nvSpPr>
        <p:spPr>
          <a:xfrm>
            <a:off x="1993685" y="4411017"/>
            <a:ext cx="1953868" cy="307777"/>
          </a:xfrm>
          <a:prstGeom prst="rect">
            <a:avLst/>
          </a:prstGeom>
          <a:noFill/>
        </p:spPr>
        <p:txBody>
          <a:bodyPr wrap="none" rtlCol="0">
            <a:spAutoFit/>
          </a:bodyPr>
          <a:lstStyle/>
          <a:p>
            <a:pPr algn="ctr"/>
            <a:r>
              <a:rPr lang="fr-FR" sz="1400" dirty="0"/>
              <a:t>DREAL / DDTM / ARS</a:t>
            </a:r>
          </a:p>
        </p:txBody>
      </p:sp>
      <p:sp>
        <p:nvSpPr>
          <p:cNvPr id="41" name="ZoneTexte 40">
            <a:extLst>
              <a:ext uri="{FF2B5EF4-FFF2-40B4-BE49-F238E27FC236}">
                <a16:creationId xmlns:a16="http://schemas.microsoft.com/office/drawing/2014/main" id="{83BD0200-B3CA-5741-B4E8-6A4FB5441C9F}"/>
              </a:ext>
            </a:extLst>
          </p:cNvPr>
          <p:cNvSpPr txBox="1"/>
          <p:nvPr/>
        </p:nvSpPr>
        <p:spPr>
          <a:xfrm>
            <a:off x="6428576" y="2571469"/>
            <a:ext cx="814647" cy="307777"/>
          </a:xfrm>
          <a:prstGeom prst="rect">
            <a:avLst/>
          </a:prstGeom>
          <a:noFill/>
        </p:spPr>
        <p:txBody>
          <a:bodyPr wrap="none" rtlCol="0">
            <a:spAutoFit/>
          </a:bodyPr>
          <a:lstStyle/>
          <a:p>
            <a:pPr algn="ctr"/>
            <a:r>
              <a:rPr lang="fr-FR" sz="1400" dirty="0"/>
              <a:t>SDAGE</a:t>
            </a:r>
          </a:p>
        </p:txBody>
      </p:sp>
      <p:sp>
        <p:nvSpPr>
          <p:cNvPr id="42" name="Ellipse 41">
            <a:extLst>
              <a:ext uri="{FF2B5EF4-FFF2-40B4-BE49-F238E27FC236}">
                <a16:creationId xmlns:a16="http://schemas.microsoft.com/office/drawing/2014/main" id="{9D4FA014-68DC-664B-B93E-96C68AA2E6E0}"/>
              </a:ext>
            </a:extLst>
          </p:cNvPr>
          <p:cNvSpPr/>
          <p:nvPr/>
        </p:nvSpPr>
        <p:spPr>
          <a:xfrm>
            <a:off x="1554399" y="1336743"/>
            <a:ext cx="2503597" cy="75278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bg2"/>
                </a:solidFill>
              </a:rPr>
              <a:t>Logique administrative</a:t>
            </a:r>
          </a:p>
        </p:txBody>
      </p:sp>
      <p:sp>
        <p:nvSpPr>
          <p:cNvPr id="43" name="Ellipse 42">
            <a:extLst>
              <a:ext uri="{FF2B5EF4-FFF2-40B4-BE49-F238E27FC236}">
                <a16:creationId xmlns:a16="http://schemas.microsoft.com/office/drawing/2014/main" id="{A778C2D0-5140-7849-869C-B1E3FCF7F6FA}"/>
              </a:ext>
            </a:extLst>
          </p:cNvPr>
          <p:cNvSpPr/>
          <p:nvPr/>
        </p:nvSpPr>
        <p:spPr>
          <a:xfrm>
            <a:off x="5453040" y="1319241"/>
            <a:ext cx="2931810" cy="720642"/>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bg2"/>
                </a:solidFill>
              </a:rPr>
              <a:t>Logique hydrographique</a:t>
            </a:r>
          </a:p>
        </p:txBody>
      </p:sp>
      <p:sp>
        <p:nvSpPr>
          <p:cNvPr id="44" name="ZoneTexte 43">
            <a:extLst>
              <a:ext uri="{FF2B5EF4-FFF2-40B4-BE49-F238E27FC236}">
                <a16:creationId xmlns:a16="http://schemas.microsoft.com/office/drawing/2014/main" id="{C3F0BA94-F366-9048-B806-D3EDFDE231A9}"/>
              </a:ext>
            </a:extLst>
          </p:cNvPr>
          <p:cNvSpPr txBox="1"/>
          <p:nvPr/>
        </p:nvSpPr>
        <p:spPr>
          <a:xfrm>
            <a:off x="1475656" y="5249262"/>
            <a:ext cx="1043877" cy="307777"/>
          </a:xfrm>
          <a:prstGeom prst="rect">
            <a:avLst/>
          </a:prstGeom>
          <a:noFill/>
        </p:spPr>
        <p:txBody>
          <a:bodyPr wrap="none" rtlCol="0">
            <a:spAutoFit/>
          </a:bodyPr>
          <a:lstStyle/>
          <a:p>
            <a:pPr algn="ctr"/>
            <a:r>
              <a:rPr lang="fr-FR" sz="1400" dirty="0"/>
              <a:t>SRADDET</a:t>
            </a:r>
          </a:p>
        </p:txBody>
      </p:sp>
      <p:sp>
        <p:nvSpPr>
          <p:cNvPr id="45" name="ZoneTexte 44">
            <a:extLst>
              <a:ext uri="{FF2B5EF4-FFF2-40B4-BE49-F238E27FC236}">
                <a16:creationId xmlns:a16="http://schemas.microsoft.com/office/drawing/2014/main" id="{4BB51ADF-2BE9-554B-9B43-C7235432DC4B}"/>
              </a:ext>
            </a:extLst>
          </p:cNvPr>
          <p:cNvSpPr txBox="1"/>
          <p:nvPr/>
        </p:nvSpPr>
        <p:spPr>
          <a:xfrm>
            <a:off x="2712637" y="5160301"/>
            <a:ext cx="2194832" cy="523220"/>
          </a:xfrm>
          <a:prstGeom prst="rect">
            <a:avLst/>
          </a:prstGeom>
          <a:noFill/>
        </p:spPr>
        <p:txBody>
          <a:bodyPr wrap="none" rtlCol="0">
            <a:spAutoFit/>
          </a:bodyPr>
          <a:lstStyle/>
          <a:p>
            <a:pPr algn="ctr"/>
            <a:r>
              <a:rPr lang="fr-FR" sz="1400" dirty="0"/>
              <a:t>Appui technique/financier</a:t>
            </a:r>
          </a:p>
          <a:p>
            <a:pPr algn="ctr"/>
            <a:r>
              <a:rPr lang="fr-FR" sz="1400" dirty="0"/>
              <a:t>Schémas directeurs</a:t>
            </a:r>
          </a:p>
        </p:txBody>
      </p:sp>
      <p:sp>
        <p:nvSpPr>
          <p:cNvPr id="46" name="ZoneTexte 45">
            <a:extLst>
              <a:ext uri="{FF2B5EF4-FFF2-40B4-BE49-F238E27FC236}">
                <a16:creationId xmlns:a16="http://schemas.microsoft.com/office/drawing/2014/main" id="{C3EB5116-200B-0244-BFAD-6D8BFB18AC11}"/>
              </a:ext>
            </a:extLst>
          </p:cNvPr>
          <p:cNvSpPr txBox="1"/>
          <p:nvPr/>
        </p:nvSpPr>
        <p:spPr>
          <a:xfrm>
            <a:off x="6500512" y="3630064"/>
            <a:ext cx="684803" cy="307777"/>
          </a:xfrm>
          <a:prstGeom prst="rect">
            <a:avLst/>
          </a:prstGeom>
          <a:noFill/>
        </p:spPr>
        <p:txBody>
          <a:bodyPr wrap="none" rtlCol="0">
            <a:spAutoFit/>
          </a:bodyPr>
          <a:lstStyle/>
          <a:p>
            <a:pPr algn="ctr"/>
            <a:r>
              <a:rPr lang="fr-FR" sz="1400" dirty="0"/>
              <a:t>SAGE</a:t>
            </a:r>
          </a:p>
        </p:txBody>
      </p:sp>
      <p:sp>
        <p:nvSpPr>
          <p:cNvPr id="47" name="ZoneTexte 46">
            <a:extLst>
              <a:ext uri="{FF2B5EF4-FFF2-40B4-BE49-F238E27FC236}">
                <a16:creationId xmlns:a16="http://schemas.microsoft.com/office/drawing/2014/main" id="{CDEC74B1-16C5-A04A-B272-5A9D01FD16CB}"/>
              </a:ext>
            </a:extLst>
          </p:cNvPr>
          <p:cNvSpPr txBox="1"/>
          <p:nvPr/>
        </p:nvSpPr>
        <p:spPr>
          <a:xfrm>
            <a:off x="1910065" y="5919750"/>
            <a:ext cx="1770036" cy="307777"/>
          </a:xfrm>
          <a:prstGeom prst="rect">
            <a:avLst/>
          </a:prstGeom>
          <a:solidFill>
            <a:schemeClr val="tx1"/>
          </a:solidFill>
        </p:spPr>
        <p:txBody>
          <a:bodyPr wrap="none" rtlCol="0">
            <a:spAutoFit/>
          </a:bodyPr>
          <a:lstStyle/>
          <a:p>
            <a:r>
              <a:rPr lang="fr-FR" sz="1400" dirty="0">
                <a:solidFill>
                  <a:srgbClr val="FFFFFF"/>
                </a:solidFill>
              </a:rPr>
              <a:t>BLOC COMMUNAL</a:t>
            </a:r>
          </a:p>
        </p:txBody>
      </p:sp>
      <p:sp>
        <p:nvSpPr>
          <p:cNvPr id="48" name="ZoneTexte 47">
            <a:extLst>
              <a:ext uri="{FF2B5EF4-FFF2-40B4-BE49-F238E27FC236}">
                <a16:creationId xmlns:a16="http://schemas.microsoft.com/office/drawing/2014/main" id="{D7C0E12A-8654-BA41-A6DD-DB2DA8E0AEBF}"/>
              </a:ext>
            </a:extLst>
          </p:cNvPr>
          <p:cNvSpPr txBox="1"/>
          <p:nvPr/>
        </p:nvSpPr>
        <p:spPr>
          <a:xfrm>
            <a:off x="1043608" y="6283225"/>
            <a:ext cx="3932637" cy="307777"/>
          </a:xfrm>
          <a:prstGeom prst="rect">
            <a:avLst/>
          </a:prstGeom>
          <a:noFill/>
        </p:spPr>
        <p:txBody>
          <a:bodyPr wrap="square" rtlCol="0">
            <a:spAutoFit/>
          </a:bodyPr>
          <a:lstStyle/>
          <a:p>
            <a:pPr algn="ctr"/>
            <a:r>
              <a:rPr lang="fr-FR" sz="1400" dirty="0"/>
              <a:t>SCOT / PCAET / PLUi / GEMAPI / Petit cycle</a:t>
            </a:r>
          </a:p>
        </p:txBody>
      </p:sp>
      <p:sp>
        <p:nvSpPr>
          <p:cNvPr id="55" name="ZoneTexte 54">
            <a:extLst>
              <a:ext uri="{FF2B5EF4-FFF2-40B4-BE49-F238E27FC236}">
                <a16:creationId xmlns:a16="http://schemas.microsoft.com/office/drawing/2014/main" id="{CEBE2A3C-F84A-B642-9F75-6E71100DE632}"/>
              </a:ext>
            </a:extLst>
          </p:cNvPr>
          <p:cNvSpPr txBox="1"/>
          <p:nvPr/>
        </p:nvSpPr>
        <p:spPr>
          <a:xfrm>
            <a:off x="5197743" y="4416062"/>
            <a:ext cx="3442405" cy="738664"/>
          </a:xfrm>
          <a:prstGeom prst="rect">
            <a:avLst/>
          </a:prstGeom>
          <a:noFill/>
        </p:spPr>
        <p:txBody>
          <a:bodyPr wrap="square" rtlCol="0">
            <a:spAutoFit/>
          </a:bodyPr>
          <a:lstStyle/>
          <a:p>
            <a:pPr algn="ctr"/>
            <a:r>
              <a:rPr lang="fr-FR" sz="1400" dirty="0"/>
              <a:t>SLGRI</a:t>
            </a:r>
          </a:p>
          <a:p>
            <a:pPr algn="ctr"/>
            <a:r>
              <a:rPr lang="fr-FR" sz="1400" dirty="0"/>
              <a:t>PAPI</a:t>
            </a:r>
          </a:p>
          <a:p>
            <a:pPr algn="ctr"/>
            <a:r>
              <a:rPr lang="fr-FR" sz="1400" dirty="0"/>
              <a:t>Contrats</a:t>
            </a:r>
          </a:p>
        </p:txBody>
      </p:sp>
      <p:pic>
        <p:nvPicPr>
          <p:cNvPr id="3" name="Image 2">
            <a:extLst>
              <a:ext uri="{FF2B5EF4-FFF2-40B4-BE49-F238E27FC236}">
                <a16:creationId xmlns:a16="http://schemas.microsoft.com/office/drawing/2014/main" id="{DE7CF383-3F2D-4C9C-9216-00818A0E8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056" y="5737466"/>
            <a:ext cx="487091" cy="487091"/>
          </a:xfrm>
          <a:prstGeom prst="rect">
            <a:avLst/>
          </a:prstGeom>
        </p:spPr>
      </p:pic>
      <p:cxnSp>
        <p:nvCxnSpPr>
          <p:cNvPr id="4" name="Connecteur droit 3">
            <a:extLst>
              <a:ext uri="{FF2B5EF4-FFF2-40B4-BE49-F238E27FC236}">
                <a16:creationId xmlns:a16="http://schemas.microsoft.com/office/drawing/2014/main" id="{7F4F96FA-5FC3-A148-97AF-80FE21F6DF0C}"/>
              </a:ext>
            </a:extLst>
          </p:cNvPr>
          <p:cNvCxnSpPr>
            <a:cxnSpLocks/>
          </p:cNvCxnSpPr>
          <p:nvPr/>
        </p:nvCxnSpPr>
        <p:spPr>
          <a:xfrm>
            <a:off x="5170903" y="1694458"/>
            <a:ext cx="0" cy="45887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D8A1A1C5-92BE-0049-915C-E2DA3E3DBD00}"/>
              </a:ext>
            </a:extLst>
          </p:cNvPr>
          <p:cNvCxnSpPr>
            <a:cxnSpLocks/>
          </p:cNvCxnSpPr>
          <p:nvPr/>
        </p:nvCxnSpPr>
        <p:spPr>
          <a:xfrm>
            <a:off x="5148064" y="1694458"/>
            <a:ext cx="0" cy="458876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409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86D21B57-3C3E-8C4E-B73D-2757CA6B0290}"/>
              </a:ext>
            </a:extLst>
          </p:cNvPr>
          <p:cNvSpPr txBox="1">
            <a:spLocks/>
          </p:cNvSpPr>
          <p:nvPr/>
        </p:nvSpPr>
        <p:spPr>
          <a:xfrm>
            <a:off x="1235320" y="233562"/>
            <a:ext cx="7704856" cy="102884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Un système politique de solidarité à l’échelle des bassins hydrographiques</a:t>
            </a:r>
          </a:p>
        </p:txBody>
      </p:sp>
      <p:pic>
        <p:nvPicPr>
          <p:cNvPr id="3" name="Image 2">
            <a:extLst>
              <a:ext uri="{FF2B5EF4-FFF2-40B4-BE49-F238E27FC236}">
                <a16:creationId xmlns:a16="http://schemas.microsoft.com/office/drawing/2014/main" id="{E6FF38E7-CD36-484D-AD8B-BBA033CDC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427" y="2662503"/>
            <a:ext cx="2789946" cy="1881592"/>
          </a:xfrm>
          <a:prstGeom prst="rect">
            <a:avLst/>
          </a:prstGeom>
        </p:spPr>
      </p:pic>
      <p:grpSp>
        <p:nvGrpSpPr>
          <p:cNvPr id="15" name="Groupe 14">
            <a:extLst>
              <a:ext uri="{FF2B5EF4-FFF2-40B4-BE49-F238E27FC236}">
                <a16:creationId xmlns:a16="http://schemas.microsoft.com/office/drawing/2014/main" id="{4BB0AE87-0077-489D-B484-C29B2D96C821}"/>
              </a:ext>
            </a:extLst>
          </p:cNvPr>
          <p:cNvGrpSpPr/>
          <p:nvPr/>
        </p:nvGrpSpPr>
        <p:grpSpPr>
          <a:xfrm>
            <a:off x="1259632" y="1550442"/>
            <a:ext cx="3264781" cy="1874724"/>
            <a:chOff x="1524000" y="1550443"/>
            <a:chExt cx="3780420" cy="2520280"/>
          </a:xfrm>
        </p:grpSpPr>
        <p:graphicFrame>
          <p:nvGraphicFramePr>
            <p:cNvPr id="13" name="Diagramme 12">
              <a:extLst>
                <a:ext uri="{FF2B5EF4-FFF2-40B4-BE49-F238E27FC236}">
                  <a16:creationId xmlns:a16="http://schemas.microsoft.com/office/drawing/2014/main" id="{752A8D0C-8BDF-4FEE-9855-01759CE40A3E}"/>
                </a:ext>
              </a:extLst>
            </p:cNvPr>
            <p:cNvGraphicFramePr/>
            <p:nvPr/>
          </p:nvGraphicFramePr>
          <p:xfrm>
            <a:off x="1524000" y="1550443"/>
            <a:ext cx="3780420"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 7">
              <a:extLst>
                <a:ext uri="{FF2B5EF4-FFF2-40B4-BE49-F238E27FC236}">
                  <a16:creationId xmlns:a16="http://schemas.microsoft.com/office/drawing/2014/main" id="{B66989D3-9E9C-4CF3-9EA9-6CEF735BB4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8305" y="1838475"/>
              <a:ext cx="360039" cy="360039"/>
            </a:xfrm>
            <a:prstGeom prst="rect">
              <a:avLst/>
            </a:prstGeom>
          </p:spPr>
        </p:pic>
      </p:grpSp>
      <p:sp>
        <p:nvSpPr>
          <p:cNvPr id="16" name="Rectangle 15">
            <a:extLst>
              <a:ext uri="{FF2B5EF4-FFF2-40B4-BE49-F238E27FC236}">
                <a16:creationId xmlns:a16="http://schemas.microsoft.com/office/drawing/2014/main" id="{16BA55E4-8A8B-4F84-8AE6-7004C8EE4E38}"/>
              </a:ext>
            </a:extLst>
          </p:cNvPr>
          <p:cNvSpPr/>
          <p:nvPr/>
        </p:nvSpPr>
        <p:spPr>
          <a:xfrm>
            <a:off x="6876256" y="1532583"/>
            <a:ext cx="1872208" cy="95921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FFFF"/>
                </a:solidFill>
              </a:rPr>
              <a:t>SDAGE</a:t>
            </a:r>
          </a:p>
          <a:p>
            <a:pPr algn="ctr"/>
            <a:r>
              <a:rPr lang="fr-FR" sz="1000" dirty="0">
                <a:solidFill>
                  <a:srgbClr val="FFFFFF"/>
                </a:solidFill>
              </a:rPr>
              <a:t>Schéma</a:t>
            </a:r>
            <a:r>
              <a:rPr lang="fr-FR" dirty="0">
                <a:solidFill>
                  <a:srgbClr val="FFFFFF"/>
                </a:solidFill>
              </a:rPr>
              <a:t> </a:t>
            </a:r>
            <a:r>
              <a:rPr lang="fr-FR" sz="1000" dirty="0">
                <a:solidFill>
                  <a:srgbClr val="FFFFFF"/>
                </a:solidFill>
              </a:rPr>
              <a:t>directeur d’aménagement et de gestion des eaux </a:t>
            </a:r>
          </a:p>
        </p:txBody>
      </p:sp>
      <p:cxnSp>
        <p:nvCxnSpPr>
          <p:cNvPr id="18" name="Connecteur droit avec flèche 17">
            <a:extLst>
              <a:ext uri="{FF2B5EF4-FFF2-40B4-BE49-F238E27FC236}">
                <a16:creationId xmlns:a16="http://schemas.microsoft.com/office/drawing/2014/main" id="{2032B385-FFB2-488A-8BE6-8CBA501D7C38}"/>
              </a:ext>
            </a:extLst>
          </p:cNvPr>
          <p:cNvCxnSpPr/>
          <p:nvPr/>
        </p:nvCxnSpPr>
        <p:spPr>
          <a:xfrm>
            <a:off x="4860032" y="2065657"/>
            <a:ext cx="1571964" cy="0"/>
          </a:xfrm>
          <a:prstGeom prst="straightConnector1">
            <a:avLst/>
          </a:prstGeom>
          <a:ln w="38100">
            <a:solidFill>
              <a:schemeClr val="bg2"/>
            </a:solidFill>
            <a:tailEnd type="triangle"/>
          </a:ln>
          <a:effectLst/>
        </p:spPr>
        <p:style>
          <a:lnRef idx="2">
            <a:schemeClr val="accent5"/>
          </a:lnRef>
          <a:fillRef idx="0">
            <a:schemeClr val="accent5"/>
          </a:fillRef>
          <a:effectRef idx="1">
            <a:schemeClr val="accent5"/>
          </a:effectRef>
          <a:fontRef idx="minor">
            <a:schemeClr val="tx1"/>
          </a:fontRef>
        </p:style>
      </p:cxnSp>
      <p:sp>
        <p:nvSpPr>
          <p:cNvPr id="19" name="ZoneTexte 18">
            <a:extLst>
              <a:ext uri="{FF2B5EF4-FFF2-40B4-BE49-F238E27FC236}">
                <a16:creationId xmlns:a16="http://schemas.microsoft.com/office/drawing/2014/main" id="{3CF33846-4588-4B4D-BE1C-81135EE2DF5A}"/>
              </a:ext>
            </a:extLst>
          </p:cNvPr>
          <p:cNvSpPr txBox="1"/>
          <p:nvPr/>
        </p:nvSpPr>
        <p:spPr>
          <a:xfrm>
            <a:off x="4538980" y="1681194"/>
            <a:ext cx="2214068" cy="338554"/>
          </a:xfrm>
          <a:prstGeom prst="rect">
            <a:avLst/>
          </a:prstGeom>
          <a:noFill/>
        </p:spPr>
        <p:txBody>
          <a:bodyPr wrap="none" rtlCol="0">
            <a:spAutoFit/>
          </a:bodyPr>
          <a:lstStyle/>
          <a:p>
            <a:r>
              <a:rPr lang="fr-FR" sz="1600" i="1" dirty="0">
                <a:solidFill>
                  <a:schemeClr val="bg2"/>
                </a:solidFill>
              </a:rPr>
              <a:t>Elabore tous les 6 ans</a:t>
            </a:r>
          </a:p>
        </p:txBody>
      </p:sp>
      <p:cxnSp>
        <p:nvCxnSpPr>
          <p:cNvPr id="53" name="Connecteur droit avec flèche 52">
            <a:extLst>
              <a:ext uri="{FF2B5EF4-FFF2-40B4-BE49-F238E27FC236}">
                <a16:creationId xmlns:a16="http://schemas.microsoft.com/office/drawing/2014/main" id="{9CBE532B-2CF3-4609-913B-DB581CF1E916}"/>
              </a:ext>
            </a:extLst>
          </p:cNvPr>
          <p:cNvCxnSpPr>
            <a:cxnSpLocks/>
          </p:cNvCxnSpPr>
          <p:nvPr/>
        </p:nvCxnSpPr>
        <p:spPr>
          <a:xfrm flipV="1">
            <a:off x="7884368" y="2491797"/>
            <a:ext cx="0" cy="2226997"/>
          </a:xfrm>
          <a:prstGeom prst="straightConnector1">
            <a:avLst/>
          </a:prstGeom>
          <a:ln w="38100">
            <a:solidFill>
              <a:schemeClr val="bg2"/>
            </a:solidFill>
            <a:tailEnd type="triangle"/>
          </a:ln>
          <a:effectLst/>
        </p:spPr>
        <p:style>
          <a:lnRef idx="2">
            <a:schemeClr val="accent5"/>
          </a:lnRef>
          <a:fillRef idx="0">
            <a:schemeClr val="accent5"/>
          </a:fillRef>
          <a:effectRef idx="1">
            <a:schemeClr val="accent5"/>
          </a:effectRef>
          <a:fontRef idx="minor">
            <a:schemeClr val="tx1"/>
          </a:fontRef>
        </p:style>
      </p:cxnSp>
      <p:sp>
        <p:nvSpPr>
          <p:cNvPr id="24" name="ZoneTexte 23">
            <a:extLst>
              <a:ext uri="{FF2B5EF4-FFF2-40B4-BE49-F238E27FC236}">
                <a16:creationId xmlns:a16="http://schemas.microsoft.com/office/drawing/2014/main" id="{31C6C970-1DFC-4AE6-877E-47CCD7701A5D}"/>
              </a:ext>
            </a:extLst>
          </p:cNvPr>
          <p:cNvSpPr txBox="1"/>
          <p:nvPr/>
        </p:nvSpPr>
        <p:spPr>
          <a:xfrm>
            <a:off x="8028391" y="3312604"/>
            <a:ext cx="1008105" cy="584775"/>
          </a:xfrm>
          <a:prstGeom prst="rect">
            <a:avLst/>
          </a:prstGeom>
          <a:noFill/>
        </p:spPr>
        <p:txBody>
          <a:bodyPr wrap="square" rtlCol="0">
            <a:spAutoFit/>
          </a:bodyPr>
          <a:lstStyle/>
          <a:p>
            <a:r>
              <a:rPr lang="fr-FR" sz="1600" i="1" dirty="0">
                <a:solidFill>
                  <a:schemeClr val="bg2"/>
                </a:solidFill>
              </a:rPr>
              <a:t>Met en œuvre</a:t>
            </a:r>
          </a:p>
        </p:txBody>
      </p:sp>
      <p:sp>
        <p:nvSpPr>
          <p:cNvPr id="26" name="Rectangle : coins arrondis 25">
            <a:extLst>
              <a:ext uri="{FF2B5EF4-FFF2-40B4-BE49-F238E27FC236}">
                <a16:creationId xmlns:a16="http://schemas.microsoft.com/office/drawing/2014/main" id="{064999A6-A734-420F-A033-1286C4253764}"/>
              </a:ext>
            </a:extLst>
          </p:cNvPr>
          <p:cNvSpPr/>
          <p:nvPr/>
        </p:nvSpPr>
        <p:spPr>
          <a:xfrm>
            <a:off x="6732234" y="4988967"/>
            <a:ext cx="1872208" cy="792088"/>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FFFF"/>
                </a:solidFill>
              </a:rPr>
              <a:t>Agence de l’eau</a:t>
            </a:r>
          </a:p>
        </p:txBody>
      </p:sp>
      <p:sp>
        <p:nvSpPr>
          <p:cNvPr id="27" name="Légende : flèche vers la droite 26">
            <a:extLst>
              <a:ext uri="{FF2B5EF4-FFF2-40B4-BE49-F238E27FC236}">
                <a16:creationId xmlns:a16="http://schemas.microsoft.com/office/drawing/2014/main" id="{BCDE9605-6093-469E-B699-8C840EE0CAB5}"/>
              </a:ext>
            </a:extLst>
          </p:cNvPr>
          <p:cNvSpPr/>
          <p:nvPr/>
        </p:nvSpPr>
        <p:spPr>
          <a:xfrm>
            <a:off x="1259632" y="4214738"/>
            <a:ext cx="5112568" cy="2304248"/>
          </a:xfrm>
          <a:prstGeom prst="rightArrowCallout">
            <a:avLst/>
          </a:prstGeom>
          <a:solidFill>
            <a:srgbClr val="FF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9" name="ZoneTexte 58">
            <a:extLst>
              <a:ext uri="{FF2B5EF4-FFF2-40B4-BE49-F238E27FC236}">
                <a16:creationId xmlns:a16="http://schemas.microsoft.com/office/drawing/2014/main" id="{AA2FF31C-B9E9-4705-831F-FD94CDD662ED}"/>
              </a:ext>
            </a:extLst>
          </p:cNvPr>
          <p:cNvSpPr txBox="1"/>
          <p:nvPr/>
        </p:nvSpPr>
        <p:spPr>
          <a:xfrm>
            <a:off x="1436617" y="5088557"/>
            <a:ext cx="1561280" cy="738664"/>
          </a:xfrm>
          <a:prstGeom prst="rect">
            <a:avLst/>
          </a:prstGeom>
          <a:noFill/>
        </p:spPr>
        <p:txBody>
          <a:bodyPr wrap="square" rtlCol="0">
            <a:spAutoFit/>
          </a:bodyPr>
          <a:lstStyle/>
          <a:p>
            <a:pPr algn="ctr"/>
            <a:r>
              <a:rPr lang="fr-FR" sz="1400" i="1" dirty="0">
                <a:solidFill>
                  <a:schemeClr val="bg2"/>
                </a:solidFill>
              </a:rPr>
              <a:t>Perçoit des </a:t>
            </a:r>
            <a:r>
              <a:rPr lang="fr-FR" sz="1400" b="1" i="1" dirty="0">
                <a:solidFill>
                  <a:schemeClr val="bg2"/>
                </a:solidFill>
              </a:rPr>
              <a:t>redevances </a:t>
            </a:r>
            <a:r>
              <a:rPr lang="fr-FR" sz="1400" i="1" dirty="0">
                <a:solidFill>
                  <a:schemeClr val="bg2"/>
                </a:solidFill>
              </a:rPr>
              <a:t>de tous les usagers </a:t>
            </a:r>
          </a:p>
        </p:txBody>
      </p:sp>
      <p:sp>
        <p:nvSpPr>
          <p:cNvPr id="57" name="Flèche : courbe vers le bas 56">
            <a:extLst>
              <a:ext uri="{FF2B5EF4-FFF2-40B4-BE49-F238E27FC236}">
                <a16:creationId xmlns:a16="http://schemas.microsoft.com/office/drawing/2014/main" id="{0D387E41-3C0C-4654-823D-3CA4ABD07C25}"/>
              </a:ext>
            </a:extLst>
          </p:cNvPr>
          <p:cNvSpPr/>
          <p:nvPr/>
        </p:nvSpPr>
        <p:spPr>
          <a:xfrm>
            <a:off x="1343352" y="4475398"/>
            <a:ext cx="906598" cy="486197"/>
          </a:xfrm>
          <a:prstGeom prst="curvedDown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2" name="Flèche : courbe vers le haut 61">
            <a:extLst>
              <a:ext uri="{FF2B5EF4-FFF2-40B4-BE49-F238E27FC236}">
                <a16:creationId xmlns:a16="http://schemas.microsoft.com/office/drawing/2014/main" id="{37741A96-2F8F-4F61-AA71-8073FBF323B6}"/>
              </a:ext>
            </a:extLst>
          </p:cNvPr>
          <p:cNvSpPr/>
          <p:nvPr/>
        </p:nvSpPr>
        <p:spPr>
          <a:xfrm>
            <a:off x="2467462" y="5818361"/>
            <a:ext cx="1368152" cy="523220"/>
          </a:xfrm>
          <a:prstGeom prst="curvedUp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3" name="ZoneTexte 62">
            <a:extLst>
              <a:ext uri="{FF2B5EF4-FFF2-40B4-BE49-F238E27FC236}">
                <a16:creationId xmlns:a16="http://schemas.microsoft.com/office/drawing/2014/main" id="{E4B4982E-CBAD-4349-A6C1-786BDB9763DF}"/>
              </a:ext>
            </a:extLst>
          </p:cNvPr>
          <p:cNvSpPr txBox="1"/>
          <p:nvPr/>
        </p:nvSpPr>
        <p:spPr>
          <a:xfrm>
            <a:off x="3357931" y="4396060"/>
            <a:ext cx="1122622" cy="1384995"/>
          </a:xfrm>
          <a:prstGeom prst="rect">
            <a:avLst/>
          </a:prstGeom>
          <a:noFill/>
        </p:spPr>
        <p:txBody>
          <a:bodyPr wrap="square" rtlCol="0">
            <a:spAutoFit/>
          </a:bodyPr>
          <a:lstStyle/>
          <a:p>
            <a:r>
              <a:rPr lang="fr-FR" sz="1400" i="1" dirty="0">
                <a:solidFill>
                  <a:schemeClr val="bg2"/>
                </a:solidFill>
              </a:rPr>
              <a:t>Attribue des </a:t>
            </a:r>
            <a:r>
              <a:rPr lang="fr-FR" sz="1400" b="1" i="1" dirty="0">
                <a:solidFill>
                  <a:schemeClr val="bg2"/>
                </a:solidFill>
              </a:rPr>
              <a:t>aides</a:t>
            </a:r>
            <a:r>
              <a:rPr lang="fr-FR" sz="1400" i="1" dirty="0">
                <a:solidFill>
                  <a:schemeClr val="bg2"/>
                </a:solidFill>
              </a:rPr>
              <a:t> pour atteindre le « bon état des eaux »</a:t>
            </a:r>
          </a:p>
        </p:txBody>
      </p:sp>
      <p:sp>
        <p:nvSpPr>
          <p:cNvPr id="20" name="Rectangle 19">
            <a:extLst>
              <a:ext uri="{FF2B5EF4-FFF2-40B4-BE49-F238E27FC236}">
                <a16:creationId xmlns:a16="http://schemas.microsoft.com/office/drawing/2014/main" id="{D871A086-ABB7-3147-9474-2C2181D97FD6}"/>
              </a:ext>
            </a:extLst>
          </p:cNvPr>
          <p:cNvSpPr/>
          <p:nvPr/>
        </p:nvSpPr>
        <p:spPr>
          <a:xfrm>
            <a:off x="1547664" y="3550017"/>
            <a:ext cx="2736303" cy="338554"/>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 Parlement de l’eau »</a:t>
            </a:r>
          </a:p>
        </p:txBody>
      </p:sp>
    </p:spTree>
    <p:extLst>
      <p:ext uri="{BB962C8B-B14F-4D97-AF65-F5344CB8AC3E}">
        <p14:creationId xmlns:p14="http://schemas.microsoft.com/office/powerpoint/2010/main" val="1379123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86D21B57-3C3E-8C4E-B73D-2757CA6B0290}"/>
              </a:ext>
            </a:extLst>
          </p:cNvPr>
          <p:cNvSpPr txBox="1">
            <a:spLocks/>
          </p:cNvSpPr>
          <p:nvPr/>
        </p:nvSpPr>
        <p:spPr>
          <a:xfrm>
            <a:off x="1187624" y="233562"/>
            <a:ext cx="7704856" cy="102884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Une déclinaison locale des enjeux du SDAGE sur une masse d’eau</a:t>
            </a:r>
          </a:p>
        </p:txBody>
      </p:sp>
      <p:sp>
        <p:nvSpPr>
          <p:cNvPr id="2" name="Rectangle 1">
            <a:extLst>
              <a:ext uri="{FF2B5EF4-FFF2-40B4-BE49-F238E27FC236}">
                <a16:creationId xmlns:a16="http://schemas.microsoft.com/office/drawing/2014/main" id="{EE29D341-CDA6-4ABE-AAB0-C1C37CA34AF0}"/>
              </a:ext>
            </a:extLst>
          </p:cNvPr>
          <p:cNvSpPr/>
          <p:nvPr/>
        </p:nvSpPr>
        <p:spPr>
          <a:xfrm>
            <a:off x="1547664" y="5758047"/>
            <a:ext cx="1872208" cy="6455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FFFF"/>
                </a:solidFill>
              </a:rPr>
              <a:t>SAGE</a:t>
            </a:r>
          </a:p>
          <a:p>
            <a:pPr algn="ctr"/>
            <a:r>
              <a:rPr lang="fr-FR" sz="1000" dirty="0">
                <a:solidFill>
                  <a:srgbClr val="FFFFFF"/>
                </a:solidFill>
              </a:rPr>
              <a:t> (schéma d'aménagement et de gestion des eaux)</a:t>
            </a:r>
          </a:p>
        </p:txBody>
      </p:sp>
      <p:grpSp>
        <p:nvGrpSpPr>
          <p:cNvPr id="25" name="Groupe 24">
            <a:extLst>
              <a:ext uri="{FF2B5EF4-FFF2-40B4-BE49-F238E27FC236}">
                <a16:creationId xmlns:a16="http://schemas.microsoft.com/office/drawing/2014/main" id="{D83BB4BC-4EEC-4556-9C67-838AB167267E}"/>
              </a:ext>
            </a:extLst>
          </p:cNvPr>
          <p:cNvGrpSpPr/>
          <p:nvPr/>
        </p:nvGrpSpPr>
        <p:grpSpPr>
          <a:xfrm>
            <a:off x="3921562" y="4028452"/>
            <a:ext cx="3456956" cy="1113295"/>
            <a:chOff x="1349070" y="1588953"/>
            <a:chExt cx="5599194" cy="1617673"/>
          </a:xfrm>
        </p:grpSpPr>
        <p:sp>
          <p:nvSpPr>
            <p:cNvPr id="17" name="Rectangle 16">
              <a:extLst>
                <a:ext uri="{FF2B5EF4-FFF2-40B4-BE49-F238E27FC236}">
                  <a16:creationId xmlns:a16="http://schemas.microsoft.com/office/drawing/2014/main" id="{D3CB5CA4-6C54-4163-A8F6-0877F0A685A3}"/>
                </a:ext>
              </a:extLst>
            </p:cNvPr>
            <p:cNvSpPr/>
            <p:nvPr/>
          </p:nvSpPr>
          <p:spPr>
            <a:xfrm>
              <a:off x="1349070" y="1588953"/>
              <a:ext cx="5599194" cy="645564"/>
            </a:xfrm>
            <a:prstGeom prst="rect">
              <a:avLst/>
            </a:prstGeom>
            <a:solidFill>
              <a:schemeClr val="tx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FFFFFF"/>
                  </a:solidFill>
                </a:rPr>
                <a:t>Commission locale de l’eau (CLE)</a:t>
              </a:r>
            </a:p>
          </p:txBody>
        </p:sp>
        <p:sp>
          <p:nvSpPr>
            <p:cNvPr id="19" name="Rectangle 18">
              <a:extLst>
                <a:ext uri="{FF2B5EF4-FFF2-40B4-BE49-F238E27FC236}">
                  <a16:creationId xmlns:a16="http://schemas.microsoft.com/office/drawing/2014/main" id="{0BC19F20-D987-4630-B4A1-410F5C7E1460}"/>
                </a:ext>
              </a:extLst>
            </p:cNvPr>
            <p:cNvSpPr/>
            <p:nvPr/>
          </p:nvSpPr>
          <p:spPr>
            <a:xfrm>
              <a:off x="1349070" y="2234518"/>
              <a:ext cx="1872208" cy="972108"/>
            </a:xfrm>
            <a:prstGeom prst="rect">
              <a:avLst/>
            </a:prstGeom>
            <a:solidFill>
              <a:srgbClr val="FF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bg2"/>
                  </a:solidFill>
                </a:rPr>
                <a:t>Collectivités territoriales</a:t>
              </a:r>
            </a:p>
            <a:p>
              <a:pPr algn="ctr"/>
              <a:r>
                <a:rPr lang="fr-FR" sz="1200" dirty="0">
                  <a:solidFill>
                    <a:schemeClr val="bg2"/>
                  </a:solidFill>
                </a:rPr>
                <a:t>(&gt; 50%)</a:t>
              </a:r>
            </a:p>
          </p:txBody>
        </p:sp>
        <p:sp>
          <p:nvSpPr>
            <p:cNvPr id="21" name="Rectangle 20">
              <a:extLst>
                <a:ext uri="{FF2B5EF4-FFF2-40B4-BE49-F238E27FC236}">
                  <a16:creationId xmlns:a16="http://schemas.microsoft.com/office/drawing/2014/main" id="{1B928E54-709B-4C42-97E1-23F1455CE6DD}"/>
                </a:ext>
              </a:extLst>
            </p:cNvPr>
            <p:cNvSpPr/>
            <p:nvPr/>
          </p:nvSpPr>
          <p:spPr>
            <a:xfrm>
              <a:off x="3203848" y="2234518"/>
              <a:ext cx="1872208" cy="972108"/>
            </a:xfrm>
            <a:prstGeom prst="rect">
              <a:avLst/>
            </a:prstGeom>
            <a:solidFill>
              <a:srgbClr val="FF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bg2"/>
                  </a:solidFill>
                </a:rPr>
                <a:t>Etat et représentants</a:t>
              </a:r>
            </a:p>
            <a:p>
              <a:pPr algn="ctr"/>
              <a:r>
                <a:rPr lang="fr-FR" sz="1200" dirty="0">
                  <a:solidFill>
                    <a:schemeClr val="bg2"/>
                  </a:solidFill>
                </a:rPr>
                <a:t>(&lt; 25%)</a:t>
              </a:r>
            </a:p>
          </p:txBody>
        </p:sp>
        <p:sp>
          <p:nvSpPr>
            <p:cNvPr id="23" name="Rectangle 22">
              <a:extLst>
                <a:ext uri="{FF2B5EF4-FFF2-40B4-BE49-F238E27FC236}">
                  <a16:creationId xmlns:a16="http://schemas.microsoft.com/office/drawing/2014/main" id="{5C8F32FF-2CBF-4805-88DD-D9FC4B936EA1}"/>
                </a:ext>
              </a:extLst>
            </p:cNvPr>
            <p:cNvSpPr/>
            <p:nvPr/>
          </p:nvSpPr>
          <p:spPr>
            <a:xfrm>
              <a:off x="5076056" y="2231008"/>
              <a:ext cx="1872208" cy="972108"/>
            </a:xfrm>
            <a:prstGeom prst="rect">
              <a:avLst/>
            </a:prstGeom>
            <a:solidFill>
              <a:srgbClr val="FF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bg2"/>
                  </a:solidFill>
                </a:rPr>
                <a:t>Usagers</a:t>
              </a:r>
            </a:p>
            <a:p>
              <a:pPr algn="ctr"/>
              <a:r>
                <a:rPr lang="fr-FR" sz="1200" dirty="0">
                  <a:solidFill>
                    <a:schemeClr val="bg2"/>
                  </a:solidFill>
                </a:rPr>
                <a:t>(&gt; 25%)</a:t>
              </a:r>
            </a:p>
          </p:txBody>
        </p:sp>
      </p:grpSp>
      <p:sp>
        <p:nvSpPr>
          <p:cNvPr id="26" name="Rectangle 25">
            <a:extLst>
              <a:ext uri="{FF2B5EF4-FFF2-40B4-BE49-F238E27FC236}">
                <a16:creationId xmlns:a16="http://schemas.microsoft.com/office/drawing/2014/main" id="{1714D5F8-FE17-4826-ABA1-0BC51B717EEF}"/>
              </a:ext>
            </a:extLst>
          </p:cNvPr>
          <p:cNvSpPr/>
          <p:nvPr/>
        </p:nvSpPr>
        <p:spPr>
          <a:xfrm>
            <a:off x="1259632" y="2163764"/>
            <a:ext cx="2448272" cy="6455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FFFFFF"/>
                </a:solidFill>
              </a:rPr>
              <a:t>Structure porteuse</a:t>
            </a:r>
          </a:p>
          <a:p>
            <a:pPr algn="ctr"/>
            <a:r>
              <a:rPr lang="fr-FR" sz="1600" dirty="0">
                <a:solidFill>
                  <a:srgbClr val="FFFFFF"/>
                </a:solidFill>
              </a:rPr>
              <a:t>(EPTB, département…)</a:t>
            </a:r>
          </a:p>
        </p:txBody>
      </p:sp>
      <p:cxnSp>
        <p:nvCxnSpPr>
          <p:cNvPr id="31" name="Connecteur droit avec flèche 30">
            <a:extLst>
              <a:ext uri="{FF2B5EF4-FFF2-40B4-BE49-F238E27FC236}">
                <a16:creationId xmlns:a16="http://schemas.microsoft.com/office/drawing/2014/main" id="{6F67BCBD-D035-4699-BB44-21799F3C4576}"/>
              </a:ext>
            </a:extLst>
          </p:cNvPr>
          <p:cNvCxnSpPr>
            <a:cxnSpLocks/>
            <a:stCxn id="26" idx="2"/>
            <a:endCxn id="2" idx="0"/>
          </p:cNvCxnSpPr>
          <p:nvPr/>
        </p:nvCxnSpPr>
        <p:spPr>
          <a:xfrm>
            <a:off x="2483768" y="2809328"/>
            <a:ext cx="0" cy="2948719"/>
          </a:xfrm>
          <a:prstGeom prst="straightConnector1">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29" name="ZoneTexte 1028">
            <a:extLst>
              <a:ext uri="{FF2B5EF4-FFF2-40B4-BE49-F238E27FC236}">
                <a16:creationId xmlns:a16="http://schemas.microsoft.com/office/drawing/2014/main" id="{0E4AFE66-5F58-4729-8E7B-3982D1E1A656}"/>
              </a:ext>
            </a:extLst>
          </p:cNvPr>
          <p:cNvSpPr txBox="1"/>
          <p:nvPr/>
        </p:nvSpPr>
        <p:spPr>
          <a:xfrm>
            <a:off x="1047953" y="3824602"/>
            <a:ext cx="1463862" cy="338554"/>
          </a:xfrm>
          <a:prstGeom prst="rect">
            <a:avLst/>
          </a:prstGeom>
          <a:noFill/>
        </p:spPr>
        <p:txBody>
          <a:bodyPr wrap="none" rtlCol="0">
            <a:spAutoFit/>
          </a:bodyPr>
          <a:lstStyle/>
          <a:p>
            <a:r>
              <a:rPr lang="fr-FR" sz="1600" i="1" dirty="0">
                <a:solidFill>
                  <a:schemeClr val="bg2"/>
                </a:solidFill>
              </a:rPr>
              <a:t>Met en œuvre</a:t>
            </a:r>
          </a:p>
        </p:txBody>
      </p:sp>
      <p:cxnSp>
        <p:nvCxnSpPr>
          <p:cNvPr id="1031" name="Connecteur : en angle 1030">
            <a:extLst>
              <a:ext uri="{FF2B5EF4-FFF2-40B4-BE49-F238E27FC236}">
                <a16:creationId xmlns:a16="http://schemas.microsoft.com/office/drawing/2014/main" id="{1C98D4FA-2EB5-45EE-8F36-9960D2C4FC82}"/>
              </a:ext>
            </a:extLst>
          </p:cNvPr>
          <p:cNvCxnSpPr>
            <a:stCxn id="21" idx="2"/>
            <a:endCxn id="2" idx="3"/>
          </p:cNvCxnSpPr>
          <p:nvPr/>
        </p:nvCxnSpPr>
        <p:spPr>
          <a:xfrm rot="5400000">
            <a:off x="4062725" y="4498895"/>
            <a:ext cx="939082" cy="2224787"/>
          </a:xfrm>
          <a:prstGeom prst="bentConnector2">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34" name="ZoneTexte 1033">
            <a:extLst>
              <a:ext uri="{FF2B5EF4-FFF2-40B4-BE49-F238E27FC236}">
                <a16:creationId xmlns:a16="http://schemas.microsoft.com/office/drawing/2014/main" id="{4E804AD4-0EA5-4E4E-ABB4-A45FC9CB0CB1}"/>
              </a:ext>
            </a:extLst>
          </p:cNvPr>
          <p:cNvSpPr txBox="1"/>
          <p:nvPr/>
        </p:nvSpPr>
        <p:spPr>
          <a:xfrm>
            <a:off x="4176719" y="5707525"/>
            <a:ext cx="889987" cy="338554"/>
          </a:xfrm>
          <a:prstGeom prst="rect">
            <a:avLst/>
          </a:prstGeom>
          <a:noFill/>
        </p:spPr>
        <p:txBody>
          <a:bodyPr wrap="none" rtlCol="0">
            <a:spAutoFit/>
          </a:bodyPr>
          <a:lstStyle/>
          <a:p>
            <a:r>
              <a:rPr lang="fr-FR" sz="1600" i="1" dirty="0">
                <a:solidFill>
                  <a:schemeClr val="bg2"/>
                </a:solidFill>
              </a:rPr>
              <a:t>Elabore</a:t>
            </a:r>
          </a:p>
        </p:txBody>
      </p:sp>
      <p:cxnSp>
        <p:nvCxnSpPr>
          <p:cNvPr id="45" name="Connecteur : en angle 44">
            <a:extLst>
              <a:ext uri="{FF2B5EF4-FFF2-40B4-BE49-F238E27FC236}">
                <a16:creationId xmlns:a16="http://schemas.microsoft.com/office/drawing/2014/main" id="{6ED46D75-4B71-430C-AE9B-3EE7D3BFC39D}"/>
              </a:ext>
            </a:extLst>
          </p:cNvPr>
          <p:cNvCxnSpPr>
            <a:cxnSpLocks/>
            <a:stCxn id="26" idx="3"/>
            <a:endCxn id="17" idx="0"/>
          </p:cNvCxnSpPr>
          <p:nvPr/>
        </p:nvCxnSpPr>
        <p:spPr>
          <a:xfrm>
            <a:off x="3707904" y="2486546"/>
            <a:ext cx="1942136" cy="1541906"/>
          </a:xfrm>
          <a:prstGeom prst="bentConnector2">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40" name="ZoneTexte 1039">
            <a:extLst>
              <a:ext uri="{FF2B5EF4-FFF2-40B4-BE49-F238E27FC236}">
                <a16:creationId xmlns:a16="http://schemas.microsoft.com/office/drawing/2014/main" id="{1E541CE8-1BA1-446B-9A59-501CBB8A649B}"/>
              </a:ext>
            </a:extLst>
          </p:cNvPr>
          <p:cNvSpPr txBox="1"/>
          <p:nvPr/>
        </p:nvSpPr>
        <p:spPr>
          <a:xfrm>
            <a:off x="4364314" y="2140773"/>
            <a:ext cx="617477" cy="338554"/>
          </a:xfrm>
          <a:prstGeom prst="rect">
            <a:avLst/>
          </a:prstGeom>
          <a:noFill/>
        </p:spPr>
        <p:txBody>
          <a:bodyPr wrap="none" rtlCol="0">
            <a:spAutoFit/>
          </a:bodyPr>
          <a:lstStyle/>
          <a:p>
            <a:r>
              <a:rPr lang="fr-FR" sz="1600" i="1" dirty="0">
                <a:solidFill>
                  <a:schemeClr val="bg2"/>
                </a:solidFill>
              </a:rPr>
              <a:t>Initie</a:t>
            </a:r>
          </a:p>
        </p:txBody>
      </p:sp>
      <p:pic>
        <p:nvPicPr>
          <p:cNvPr id="3" name="Image 2">
            <a:extLst>
              <a:ext uri="{FF2B5EF4-FFF2-40B4-BE49-F238E27FC236}">
                <a16:creationId xmlns:a16="http://schemas.microsoft.com/office/drawing/2014/main" id="{9837DB36-B591-400A-99B4-904CE52D0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7240" y="1738697"/>
            <a:ext cx="393055" cy="338554"/>
          </a:xfrm>
          <a:prstGeom prst="rect">
            <a:avLst/>
          </a:prstGeom>
        </p:spPr>
      </p:pic>
      <p:sp>
        <p:nvSpPr>
          <p:cNvPr id="18" name="Rectangle 17">
            <a:extLst>
              <a:ext uri="{FF2B5EF4-FFF2-40B4-BE49-F238E27FC236}">
                <a16:creationId xmlns:a16="http://schemas.microsoft.com/office/drawing/2014/main" id="{9CA08A2D-A62F-4542-B938-974042B673F4}"/>
              </a:ext>
            </a:extLst>
          </p:cNvPr>
          <p:cNvSpPr/>
          <p:nvPr/>
        </p:nvSpPr>
        <p:spPr>
          <a:xfrm>
            <a:off x="6203540" y="5411921"/>
            <a:ext cx="2349956" cy="338554"/>
          </a:xfrm>
          <a:prstGeom prst="rect">
            <a:avLst/>
          </a:prstGeom>
          <a:solidFill>
            <a:srgbClr val="FFFFFF"/>
          </a:solidFill>
        </p:spPr>
        <p:txBody>
          <a:bodyPr wrap="square" lIns="91440" tIns="45720" rIns="91440" bIns="45720">
            <a:spAutoFit/>
          </a:bodyPr>
          <a:lstStyle/>
          <a:p>
            <a:pPr algn="ctr"/>
            <a:r>
              <a:rPr lang="fr-FR" sz="1600" b="1" spc="50" dirty="0">
                <a:ln w="0"/>
                <a:solidFill>
                  <a:schemeClr val="bg2"/>
                </a:solidFill>
                <a:effectLst>
                  <a:innerShdw blurRad="63500" dist="50800" dir="13500000">
                    <a:srgbClr val="000000">
                      <a:alpha val="50000"/>
                    </a:srgbClr>
                  </a:innerShdw>
                </a:effectLst>
              </a:rPr>
              <a:t>Assemblée locale</a:t>
            </a:r>
          </a:p>
        </p:txBody>
      </p:sp>
      <p:pic>
        <p:nvPicPr>
          <p:cNvPr id="20" name="Image 19">
            <a:extLst>
              <a:ext uri="{FF2B5EF4-FFF2-40B4-BE49-F238E27FC236}">
                <a16:creationId xmlns:a16="http://schemas.microsoft.com/office/drawing/2014/main" id="{C215DC99-2B73-394F-8699-D7440D98B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415" y="4603774"/>
            <a:ext cx="393055" cy="338554"/>
          </a:xfrm>
          <a:prstGeom prst="rect">
            <a:avLst/>
          </a:prstGeom>
        </p:spPr>
      </p:pic>
      <p:pic>
        <p:nvPicPr>
          <p:cNvPr id="4" name="Picture 2" descr="https://www.gesteau.fr/sites/default/files/cartes/sage/Gesteau_CarteSAGE_20191115.png">
            <a:extLst>
              <a:ext uri="{FF2B5EF4-FFF2-40B4-BE49-F238E27FC236}">
                <a16:creationId xmlns:a16="http://schemas.microsoft.com/office/drawing/2014/main" id="{87DEEB60-7854-1C47-8268-61FF20D8B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1022" r="46054" b="15559"/>
          <a:stretch/>
        </p:blipFill>
        <p:spPr bwMode="auto">
          <a:xfrm>
            <a:off x="5981132" y="1226433"/>
            <a:ext cx="2802740" cy="267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214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des autorités organisatrices du petit cycle de l’eau</a:t>
            </a:r>
          </a:p>
        </p:txBody>
      </p:sp>
      <p:graphicFrame>
        <p:nvGraphicFramePr>
          <p:cNvPr id="2" name="Diagramme 1">
            <a:extLst>
              <a:ext uri="{FF2B5EF4-FFF2-40B4-BE49-F238E27FC236}">
                <a16:creationId xmlns:a16="http://schemas.microsoft.com/office/drawing/2014/main" id="{8C684FA1-812F-4F1E-9830-28ECF7CC21C4}"/>
              </a:ext>
            </a:extLst>
          </p:cNvPr>
          <p:cNvGraphicFramePr/>
          <p:nvPr>
            <p:extLst>
              <p:ext uri="{D42A27DB-BD31-4B8C-83A1-F6EECF244321}">
                <p14:modId xmlns:p14="http://schemas.microsoft.com/office/powerpoint/2010/main" val="2616288625"/>
              </p:ext>
            </p:extLst>
          </p:nvPr>
        </p:nvGraphicFramePr>
        <p:xfrm>
          <a:off x="1016000" y="1550442"/>
          <a:ext cx="7876480"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2360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Comment est construit le prix des services d’eau et d’assainissement ?</a:t>
            </a:r>
          </a:p>
        </p:txBody>
      </p:sp>
      <p:sp>
        <p:nvSpPr>
          <p:cNvPr id="5" name="Rectangle 4">
            <a:extLst>
              <a:ext uri="{FF2B5EF4-FFF2-40B4-BE49-F238E27FC236}">
                <a16:creationId xmlns:a16="http://schemas.microsoft.com/office/drawing/2014/main" id="{9763189F-60F5-5842-9455-1BFCA0D1AC49}"/>
              </a:ext>
            </a:extLst>
          </p:cNvPr>
          <p:cNvSpPr/>
          <p:nvPr/>
        </p:nvSpPr>
        <p:spPr>
          <a:xfrm>
            <a:off x="1226983" y="1449757"/>
            <a:ext cx="7449473" cy="1015663"/>
          </a:xfrm>
          <a:prstGeom prst="rect">
            <a:avLst/>
          </a:prstGeom>
        </p:spPr>
        <p:txBody>
          <a:bodyPr wrap="square">
            <a:spAutoFit/>
          </a:bodyPr>
          <a:lstStyle/>
          <a:p>
            <a:r>
              <a:rPr lang="fr-FR" sz="2000" dirty="0">
                <a:solidFill>
                  <a:schemeClr val="bg2"/>
                </a:solidFill>
              </a:rPr>
              <a:t>Les services d’eau et d’assainissement sont de nature industrielle et commerciale : financement par les usagers via le paiement d’un prix.</a:t>
            </a:r>
          </a:p>
        </p:txBody>
      </p:sp>
      <p:sp>
        <p:nvSpPr>
          <p:cNvPr id="7" name="Rectangle 6">
            <a:extLst>
              <a:ext uri="{FF2B5EF4-FFF2-40B4-BE49-F238E27FC236}">
                <a16:creationId xmlns:a16="http://schemas.microsoft.com/office/drawing/2014/main" id="{AB11D8B8-C0F3-6941-A697-C6A206F00F36}"/>
              </a:ext>
            </a:extLst>
          </p:cNvPr>
          <p:cNvSpPr/>
          <p:nvPr/>
        </p:nvSpPr>
        <p:spPr>
          <a:xfrm>
            <a:off x="1370998" y="2558554"/>
            <a:ext cx="7161442" cy="1015663"/>
          </a:xfrm>
          <a:prstGeom prst="rect">
            <a:avLst/>
          </a:prstGeom>
          <a:ln w="28575">
            <a:solidFill>
              <a:schemeClr val="bg2"/>
            </a:solidFill>
          </a:ln>
        </p:spPr>
        <p:txBody>
          <a:bodyPr wrap="square">
            <a:spAutoFit/>
          </a:bodyPr>
          <a:lstStyle/>
          <a:p>
            <a:pPr algn="ctr"/>
            <a:r>
              <a:rPr lang="fr-FR" sz="2000" b="1" spc="50" dirty="0">
                <a:ln w="0"/>
                <a:solidFill>
                  <a:schemeClr val="bg2"/>
                </a:solidFill>
              </a:rPr>
              <a:t>Le prix moyen est de 3,98 €/m3,</a:t>
            </a:r>
            <a:endParaRPr lang="fr-FR" sz="2000" b="1" spc="50" dirty="0">
              <a:ln w="0"/>
              <a:solidFill>
                <a:schemeClr val="bg2"/>
              </a:solidFill>
              <a:sym typeface="Wingdings" pitchFamily="2" charset="2"/>
            </a:endParaRPr>
          </a:p>
          <a:p>
            <a:pPr algn="ctr"/>
            <a:r>
              <a:rPr lang="fr-FR" sz="2000" b="1" spc="50" dirty="0">
                <a:ln w="0"/>
                <a:solidFill>
                  <a:schemeClr val="bg2"/>
                </a:solidFill>
                <a:sym typeface="Wingdings" pitchFamily="2" charset="2"/>
              </a:rPr>
              <a:t>soit environ 500</a:t>
            </a:r>
            <a:r>
              <a:rPr lang="fr-FR" sz="2000" b="1" spc="50" dirty="0">
                <a:ln w="0"/>
                <a:solidFill>
                  <a:schemeClr val="bg2"/>
                </a:solidFill>
              </a:rPr>
              <a:t> €/ an pour une famille de 4 personnes soit 120m3</a:t>
            </a:r>
          </a:p>
        </p:txBody>
      </p:sp>
      <p:pic>
        <p:nvPicPr>
          <p:cNvPr id="9" name="Image 8">
            <a:extLst>
              <a:ext uri="{FF2B5EF4-FFF2-40B4-BE49-F238E27FC236}">
                <a16:creationId xmlns:a16="http://schemas.microsoft.com/office/drawing/2014/main" id="{19904BF5-86B2-460D-B759-60A746408498}"/>
              </a:ext>
            </a:extLst>
          </p:cNvPr>
          <p:cNvPicPr/>
          <p:nvPr/>
        </p:nvPicPr>
        <p:blipFill>
          <a:blip r:embed="rId3"/>
          <a:stretch>
            <a:fillRect/>
          </a:stretch>
        </p:blipFill>
        <p:spPr>
          <a:xfrm>
            <a:off x="2077582" y="3638674"/>
            <a:ext cx="5590762" cy="3014176"/>
          </a:xfrm>
          <a:prstGeom prst="rect">
            <a:avLst/>
          </a:prstGeom>
        </p:spPr>
      </p:pic>
    </p:spTree>
    <p:extLst>
      <p:ext uri="{BB962C8B-B14F-4D97-AF65-F5344CB8AC3E}">
        <p14:creationId xmlns:p14="http://schemas.microsoft.com/office/powerpoint/2010/main" val="641352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BD1E20E8-A425-4DFA-ABFA-2192713F6A89}"/>
              </a:ext>
            </a:extLst>
          </p:cNvPr>
          <p:cNvGraphicFramePr/>
          <p:nvPr/>
        </p:nvGraphicFramePr>
        <p:xfrm>
          <a:off x="611560" y="1478434"/>
          <a:ext cx="871296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texte 1">
            <a:extLst>
              <a:ext uri="{FF2B5EF4-FFF2-40B4-BE49-F238E27FC236}">
                <a16:creationId xmlns:a16="http://schemas.microsoft.com/office/drawing/2014/main" id="{0B891628-443E-5741-AF8F-333DB7287EA6}"/>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Construire la stratégie tarifaire de ses services d’eau et d’assainissement</a:t>
            </a:r>
          </a:p>
        </p:txBody>
      </p:sp>
    </p:spTree>
    <p:extLst>
      <p:ext uri="{BB962C8B-B14F-4D97-AF65-F5344CB8AC3E}">
        <p14:creationId xmlns:p14="http://schemas.microsoft.com/office/powerpoint/2010/main" val="3136829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Services d’eau et d’assainissement : des coûts liés au territoire</a:t>
            </a:r>
          </a:p>
        </p:txBody>
      </p:sp>
      <p:sp>
        <p:nvSpPr>
          <p:cNvPr id="6" name="ZoneTexte 5">
            <a:extLst>
              <a:ext uri="{FF2B5EF4-FFF2-40B4-BE49-F238E27FC236}">
                <a16:creationId xmlns:a16="http://schemas.microsoft.com/office/drawing/2014/main" id="{8FF91B56-8612-5944-BF32-148797AFC0F8}"/>
              </a:ext>
            </a:extLst>
          </p:cNvPr>
          <p:cNvSpPr txBox="1"/>
          <p:nvPr/>
        </p:nvSpPr>
        <p:spPr>
          <a:xfrm>
            <a:off x="1233972" y="1308284"/>
            <a:ext cx="7226460" cy="2031325"/>
          </a:xfrm>
          <a:prstGeom prst="rect">
            <a:avLst/>
          </a:prstGeom>
          <a:noFill/>
        </p:spPr>
        <p:txBody>
          <a:bodyPr wrap="square" rtlCol="0">
            <a:spAutoFit/>
          </a:bodyPr>
          <a:lstStyle/>
          <a:p>
            <a:r>
              <a:rPr lang="fr-FR" dirty="0">
                <a:solidFill>
                  <a:schemeClr val="bg2"/>
                </a:solidFill>
              </a:rPr>
              <a:t>Les coûts des services d’eau et d’assainissement sont très </a:t>
            </a:r>
            <a:r>
              <a:rPr lang="fr-FR" b="1" dirty="0">
                <a:solidFill>
                  <a:schemeClr val="bg2"/>
                </a:solidFill>
              </a:rPr>
              <a:t>majoritairement fixes (80%)</a:t>
            </a:r>
            <a:r>
              <a:rPr lang="fr-FR" dirty="0">
                <a:solidFill>
                  <a:schemeClr val="bg2"/>
                </a:solidFill>
              </a:rPr>
              <a:t> et intimement </a:t>
            </a:r>
            <a:r>
              <a:rPr lang="fr-FR" b="1" dirty="0">
                <a:solidFill>
                  <a:schemeClr val="bg2"/>
                </a:solidFill>
              </a:rPr>
              <a:t>liés au territoire</a:t>
            </a:r>
            <a:r>
              <a:rPr lang="fr-FR" dirty="0">
                <a:solidFill>
                  <a:schemeClr val="bg2"/>
                </a:solidFill>
              </a:rPr>
              <a:t>.</a:t>
            </a:r>
          </a:p>
          <a:p>
            <a:endParaRPr lang="fr-FR" dirty="0">
              <a:solidFill>
                <a:schemeClr val="bg2"/>
              </a:solidFill>
            </a:endParaRPr>
          </a:p>
          <a:p>
            <a:r>
              <a:rPr lang="fr-FR" dirty="0">
                <a:solidFill>
                  <a:schemeClr val="bg2"/>
                </a:solidFill>
              </a:rPr>
              <a:t>Selon l’origine de l’eau (souterraine ou superficielle), la topographie du territoire ou encore la densité des usagers, les charges des services d’eau et d’assainissement peuvent varier </a:t>
            </a:r>
            <a:r>
              <a:rPr lang="fr-FR" b="1" dirty="0">
                <a:solidFill>
                  <a:schemeClr val="bg2"/>
                </a:solidFill>
              </a:rPr>
              <a:t>de 2 à 5,2 € HT par m</a:t>
            </a:r>
            <a:r>
              <a:rPr lang="fr-FR" b="1" baseline="30000" dirty="0">
                <a:solidFill>
                  <a:schemeClr val="bg2"/>
                </a:solidFill>
              </a:rPr>
              <a:t>3</a:t>
            </a:r>
            <a:r>
              <a:rPr lang="fr-FR" dirty="0">
                <a:solidFill>
                  <a:schemeClr val="bg2"/>
                </a:solidFill>
              </a:rPr>
              <a:t>.</a:t>
            </a:r>
          </a:p>
        </p:txBody>
      </p:sp>
      <p:pic>
        <p:nvPicPr>
          <p:cNvPr id="11" name="Image 10">
            <a:extLst>
              <a:ext uri="{FF2B5EF4-FFF2-40B4-BE49-F238E27FC236}">
                <a16:creationId xmlns:a16="http://schemas.microsoft.com/office/drawing/2014/main" id="{3E917A50-C257-8740-82C0-439FF90AF598}"/>
              </a:ext>
            </a:extLst>
          </p:cNvPr>
          <p:cNvPicPr>
            <a:picLocks noChangeAspect="1"/>
          </p:cNvPicPr>
          <p:nvPr/>
        </p:nvPicPr>
        <p:blipFill rotWithShape="1">
          <a:blip r:embed="rId3">
            <a:extLst>
              <a:ext uri="{28A0092B-C50C-407E-A947-70E740481C1C}">
                <a14:useLocalDpi xmlns:a14="http://schemas.microsoft.com/office/drawing/2010/main" val="0"/>
              </a:ext>
            </a:extLst>
          </a:blip>
          <a:srcRect t="2754" b="2069"/>
          <a:stretch/>
        </p:blipFill>
        <p:spPr>
          <a:xfrm>
            <a:off x="1462867" y="3278634"/>
            <a:ext cx="7069573" cy="3312368"/>
          </a:xfrm>
          <a:prstGeom prst="rect">
            <a:avLst/>
          </a:prstGeom>
        </p:spPr>
      </p:pic>
    </p:spTree>
    <p:extLst>
      <p:ext uri="{BB962C8B-B14F-4D97-AF65-F5344CB8AC3E}">
        <p14:creationId xmlns:p14="http://schemas.microsoft.com/office/powerpoint/2010/main" val="138552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960C487-0544-214E-BBD5-30D17DAE2CB0}"/>
              </a:ext>
            </a:extLst>
          </p:cNvPr>
          <p:cNvSpPr txBox="1"/>
          <p:nvPr/>
        </p:nvSpPr>
        <p:spPr>
          <a:xfrm>
            <a:off x="1259632" y="2486546"/>
            <a:ext cx="7488832" cy="584775"/>
          </a:xfrm>
          <a:prstGeom prst="rect">
            <a:avLst/>
          </a:prstGeom>
          <a:noFill/>
        </p:spPr>
        <p:txBody>
          <a:bodyPr wrap="square" rtlCol="0">
            <a:spAutoFit/>
          </a:bodyPr>
          <a:lstStyle/>
          <a:p>
            <a:pPr algn="ctr"/>
            <a:r>
              <a:rPr lang="fr-FR" sz="3200" b="1" dirty="0">
                <a:solidFill>
                  <a:schemeClr val="bg2"/>
                </a:solidFill>
                <a:latin typeface="Isidora SemiBold" pitchFamily="2" charset="77"/>
              </a:rPr>
              <a:t>Avant de commencer...</a:t>
            </a:r>
          </a:p>
        </p:txBody>
      </p:sp>
      <p:sp>
        <p:nvSpPr>
          <p:cNvPr id="13" name="ZoneTexte 12">
            <a:extLst>
              <a:ext uri="{FF2B5EF4-FFF2-40B4-BE49-F238E27FC236}">
                <a16:creationId xmlns:a16="http://schemas.microsoft.com/office/drawing/2014/main" id="{ED83FF2E-4893-8046-AD60-B0D5A092994D}"/>
              </a:ext>
            </a:extLst>
          </p:cNvPr>
          <p:cNvSpPr txBox="1"/>
          <p:nvPr/>
        </p:nvSpPr>
        <p:spPr>
          <a:xfrm>
            <a:off x="1547664" y="3785086"/>
            <a:ext cx="3312368" cy="1483996"/>
          </a:xfrm>
          <a:prstGeom prst="rect">
            <a:avLst/>
          </a:prstGeom>
          <a:noFill/>
          <a:ln w="19050">
            <a:solidFill>
              <a:srgbClr val="1685A4"/>
            </a:solidFill>
          </a:ln>
        </p:spPr>
        <p:txBody>
          <a:bodyPr wrap="square" rtlCol="0">
            <a:spAutoFit/>
          </a:bodyPr>
          <a:lstStyle/>
          <a:p>
            <a:pPr lvl="0" algn="ctr">
              <a:lnSpc>
                <a:spcPct val="115000"/>
              </a:lnSpc>
              <a:buClr>
                <a:srgbClr val="000000"/>
              </a:buClr>
              <a:buSzPts val="1600"/>
            </a:pPr>
            <a:r>
              <a:rPr lang="fr-FR" sz="1600" b="1" dirty="0">
                <a:solidFill>
                  <a:srgbClr val="6E6E6E"/>
                </a:solidFill>
                <a:cs typeface="Arial"/>
                <a:sym typeface="Arial"/>
              </a:rPr>
              <a:t>Pour une meilleure écoute,</a:t>
            </a:r>
          </a:p>
          <a:p>
            <a:pPr lvl="0" algn="ctr">
              <a:lnSpc>
                <a:spcPct val="115000"/>
              </a:lnSpc>
              <a:buClr>
                <a:srgbClr val="000000"/>
              </a:buClr>
              <a:buSzPts val="1600"/>
            </a:pPr>
            <a:r>
              <a:rPr lang="fr-FR" sz="1600" b="1" dirty="0">
                <a:solidFill>
                  <a:srgbClr val="6E6E6E"/>
                </a:solidFill>
                <a:cs typeface="Arial"/>
                <a:sym typeface="Arial"/>
              </a:rPr>
              <a:t>vos micros seront automatiquement coupés :</a:t>
            </a:r>
          </a:p>
          <a:p>
            <a:pPr lvl="0" algn="ctr">
              <a:lnSpc>
                <a:spcPct val="115000"/>
              </a:lnSpc>
              <a:buClr>
                <a:srgbClr val="000000"/>
              </a:buClr>
              <a:buSzPts val="1600"/>
            </a:pPr>
            <a:endParaRPr lang="fr-FR" sz="1600" b="1" dirty="0">
              <a:solidFill>
                <a:srgbClr val="6E6E6E"/>
              </a:solidFill>
              <a:ea typeface="Arial"/>
              <a:cs typeface="Arial"/>
              <a:sym typeface="Arial"/>
            </a:endParaRPr>
          </a:p>
          <a:p>
            <a:pPr lvl="0" algn="ctr">
              <a:lnSpc>
                <a:spcPct val="115000"/>
              </a:lnSpc>
              <a:buClr>
                <a:srgbClr val="000000"/>
              </a:buClr>
              <a:buSzPts val="1600"/>
            </a:pPr>
            <a:r>
              <a:rPr lang="fr-FR" sz="1600" b="1" dirty="0">
                <a:ea typeface="Arial"/>
                <a:cs typeface="Arial"/>
                <a:sym typeface="Arial"/>
              </a:rPr>
              <a:t>merci de ne pas les activer</a:t>
            </a:r>
            <a:endParaRPr lang="fr-FR" sz="1200" dirty="0">
              <a:ea typeface="Arial"/>
              <a:cs typeface="Arial"/>
              <a:sym typeface="Arial"/>
            </a:endParaRPr>
          </a:p>
        </p:txBody>
      </p:sp>
      <p:sp>
        <p:nvSpPr>
          <p:cNvPr id="15" name="ZoneTexte 14">
            <a:extLst>
              <a:ext uri="{FF2B5EF4-FFF2-40B4-BE49-F238E27FC236}">
                <a16:creationId xmlns:a16="http://schemas.microsoft.com/office/drawing/2014/main" id="{F11FD8BB-417D-D94D-B405-7384F163193F}"/>
              </a:ext>
            </a:extLst>
          </p:cNvPr>
          <p:cNvSpPr txBox="1"/>
          <p:nvPr/>
        </p:nvSpPr>
        <p:spPr>
          <a:xfrm>
            <a:off x="5148064" y="3501931"/>
            <a:ext cx="3312368" cy="2050305"/>
          </a:xfrm>
          <a:prstGeom prst="rect">
            <a:avLst/>
          </a:prstGeom>
          <a:noFill/>
          <a:ln w="19050">
            <a:solidFill>
              <a:srgbClr val="1685A4"/>
            </a:solidFill>
          </a:ln>
        </p:spPr>
        <p:txBody>
          <a:bodyPr wrap="square" rtlCol="0">
            <a:spAutoFit/>
          </a:bodyPr>
          <a:lstStyle/>
          <a:p>
            <a:pPr lvl="0" algn="ctr">
              <a:lnSpc>
                <a:spcPct val="115000"/>
              </a:lnSpc>
              <a:buClr>
                <a:srgbClr val="000000"/>
              </a:buClr>
              <a:buSzPts val="1600"/>
            </a:pPr>
            <a:r>
              <a:rPr lang="fr-FR" sz="1600" b="1" dirty="0">
                <a:solidFill>
                  <a:schemeClr val="lt2"/>
                </a:solidFill>
                <a:ea typeface="Arial"/>
                <a:cs typeface="Arial"/>
                <a:sym typeface="Arial"/>
              </a:rPr>
              <a:t>Le webinaire est enregistré</a:t>
            </a:r>
          </a:p>
          <a:p>
            <a:pPr lvl="0" algn="ctr">
              <a:lnSpc>
                <a:spcPct val="115000"/>
              </a:lnSpc>
              <a:buClr>
                <a:srgbClr val="000000"/>
              </a:buClr>
              <a:buSzPts val="1600"/>
            </a:pPr>
            <a:r>
              <a:rPr lang="fr-FR" sz="1600" b="1" dirty="0">
                <a:solidFill>
                  <a:schemeClr val="lt2"/>
                </a:solidFill>
                <a:ea typeface="Arial"/>
                <a:cs typeface="Arial"/>
                <a:sym typeface="Arial"/>
              </a:rPr>
              <a:t>et sera disponible en </a:t>
            </a:r>
            <a:r>
              <a:rPr lang="fr-FR" sz="1600" b="1" dirty="0" err="1">
                <a:solidFill>
                  <a:schemeClr val="lt2"/>
                </a:solidFill>
                <a:ea typeface="Arial"/>
                <a:cs typeface="Arial"/>
                <a:sym typeface="Arial"/>
              </a:rPr>
              <a:t>replay</a:t>
            </a:r>
            <a:r>
              <a:rPr lang="fr-FR" sz="1600" b="1" dirty="0">
                <a:solidFill>
                  <a:schemeClr val="lt2"/>
                </a:solidFill>
                <a:ea typeface="Arial"/>
                <a:cs typeface="Arial"/>
                <a:sym typeface="Arial"/>
              </a:rPr>
              <a:t>. </a:t>
            </a:r>
            <a:endParaRPr lang="fr-FR" sz="1600" b="1" dirty="0">
              <a:ea typeface="Arial"/>
              <a:cs typeface="Arial"/>
              <a:sym typeface="Arial"/>
            </a:endParaRPr>
          </a:p>
          <a:p>
            <a:pPr lvl="0" algn="ctr">
              <a:lnSpc>
                <a:spcPct val="115000"/>
              </a:lnSpc>
              <a:buClr>
                <a:srgbClr val="000000"/>
              </a:buClr>
              <a:buSzPts val="1600"/>
            </a:pPr>
            <a:r>
              <a:rPr lang="fr-FR" sz="1600" dirty="0">
                <a:ea typeface="Arial"/>
                <a:cs typeface="Arial"/>
                <a:sym typeface="Arial"/>
              </a:rPr>
              <a:t>Si vous ne souhaitez pas </a:t>
            </a:r>
          </a:p>
          <a:p>
            <a:pPr lvl="0" algn="ctr">
              <a:lnSpc>
                <a:spcPct val="115000"/>
              </a:lnSpc>
              <a:buClr>
                <a:srgbClr val="000000"/>
              </a:buClr>
              <a:buSzPts val="1600"/>
            </a:pPr>
            <a:r>
              <a:rPr lang="fr-FR" sz="1600" dirty="0">
                <a:ea typeface="Arial"/>
                <a:cs typeface="Arial"/>
                <a:sym typeface="Arial"/>
              </a:rPr>
              <a:t>figurer sur la vidéo, vous pouvez couper vos caméras : </a:t>
            </a:r>
          </a:p>
          <a:p>
            <a:pPr lvl="0" algn="ctr">
              <a:lnSpc>
                <a:spcPct val="115000"/>
              </a:lnSpc>
              <a:buClr>
                <a:srgbClr val="000000"/>
              </a:buClr>
              <a:buSzPts val="1600"/>
            </a:pPr>
            <a:r>
              <a:rPr lang="fr-FR" sz="1600" b="1" dirty="0">
                <a:solidFill>
                  <a:srgbClr val="6E6E6E"/>
                </a:solidFill>
                <a:ea typeface="Arial"/>
                <a:cs typeface="Arial"/>
                <a:sym typeface="Arial"/>
              </a:rPr>
              <a:t>cliquez sur la caméra en bas </a:t>
            </a:r>
          </a:p>
          <a:p>
            <a:pPr lvl="0" algn="ctr">
              <a:lnSpc>
                <a:spcPct val="115000"/>
              </a:lnSpc>
              <a:buClr>
                <a:srgbClr val="000000"/>
              </a:buClr>
              <a:buSzPts val="1600"/>
            </a:pPr>
            <a:r>
              <a:rPr lang="fr-FR" sz="1600" b="1" dirty="0">
                <a:solidFill>
                  <a:srgbClr val="6E6E6E"/>
                </a:solidFill>
                <a:ea typeface="Arial"/>
                <a:cs typeface="Arial"/>
                <a:sym typeface="Arial"/>
              </a:rPr>
              <a:t>à gauche de votre page zoom</a:t>
            </a:r>
            <a:r>
              <a:rPr lang="fr-FR" sz="900" dirty="0">
                <a:solidFill>
                  <a:srgbClr val="000000"/>
                </a:solidFill>
                <a:ea typeface="Arial"/>
                <a:cs typeface="Arial"/>
                <a:sym typeface="Arial"/>
              </a:rPr>
              <a:t> </a:t>
            </a:r>
            <a:endParaRPr lang="fr-FR" sz="1200" dirty="0">
              <a:solidFill>
                <a:srgbClr val="000000"/>
              </a:solidFill>
              <a:ea typeface="Arial"/>
              <a:cs typeface="Arial"/>
              <a:sym typeface="Arial"/>
            </a:endParaRPr>
          </a:p>
        </p:txBody>
      </p:sp>
    </p:spTree>
    <p:extLst>
      <p:ext uri="{BB962C8B-B14F-4D97-AF65-F5344CB8AC3E}">
        <p14:creationId xmlns:p14="http://schemas.microsoft.com/office/powerpoint/2010/main" val="3321686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a:extLst>
              <a:ext uri="{FF2B5EF4-FFF2-40B4-BE49-F238E27FC236}">
                <a16:creationId xmlns:a16="http://schemas.microsoft.com/office/drawing/2014/main" id="{41CB39C0-4B7F-4780-A473-431B2945DBF8}"/>
              </a:ext>
            </a:extLst>
          </p:cNvPr>
          <p:cNvGraphicFramePr>
            <a:graphicFrameLocks noGrp="1"/>
          </p:cNvGraphicFramePr>
          <p:nvPr/>
        </p:nvGraphicFramePr>
        <p:xfrm>
          <a:off x="1384499" y="2630562"/>
          <a:ext cx="5995813" cy="2501510"/>
        </p:xfrm>
        <a:graphic>
          <a:graphicData uri="http://schemas.openxmlformats.org/drawingml/2006/table">
            <a:tbl>
              <a:tblPr firstRow="1" firstCol="1" bandRow="1"/>
              <a:tblGrid>
                <a:gridCol w="2997599">
                  <a:extLst>
                    <a:ext uri="{9D8B030D-6E8A-4147-A177-3AD203B41FA5}">
                      <a16:colId xmlns:a16="http://schemas.microsoft.com/office/drawing/2014/main" val="691363203"/>
                    </a:ext>
                  </a:extLst>
                </a:gridCol>
                <a:gridCol w="2998214">
                  <a:extLst>
                    <a:ext uri="{9D8B030D-6E8A-4147-A177-3AD203B41FA5}">
                      <a16:colId xmlns:a16="http://schemas.microsoft.com/office/drawing/2014/main" val="1151461560"/>
                    </a:ext>
                  </a:extLst>
                </a:gridCol>
              </a:tblGrid>
              <a:tr h="432048">
                <a:tc gridSpan="2">
                  <a:txBody>
                    <a:bodyPr/>
                    <a:lstStyle/>
                    <a:p>
                      <a:pPr algn="ctr">
                        <a:spcAft>
                          <a:spcPts val="900"/>
                        </a:spcAft>
                      </a:pPr>
                      <a:r>
                        <a:rPr lang="fr-FR" sz="1600" b="1" dirty="0">
                          <a:solidFill>
                            <a:srgbClr val="FFFFFF"/>
                          </a:solidFill>
                          <a:effectLst/>
                          <a:latin typeface="Arial" panose="020B0604020202020204" pitchFamily="34" charset="0"/>
                          <a:ea typeface="Arial" panose="020B0604020202020204" pitchFamily="34" charset="0"/>
                          <a:cs typeface="Arial" panose="020B0604020202020204" pitchFamily="34" charset="0"/>
                        </a:rPr>
                        <a:t>Avantages et inconvénients d’une part fixe élevée</a:t>
                      </a:r>
                      <a:endParaRPr lang="fr-FR" sz="1600" dirty="0">
                        <a:solidFill>
                          <a:srgbClr val="6E6E6E"/>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429CBE"/>
                      </a:solidFill>
                      <a:prstDash val="solid"/>
                      <a:round/>
                      <a:headEnd type="none" w="med" len="med"/>
                      <a:tailEnd type="none" w="med" len="med"/>
                    </a:lnL>
                    <a:lnR w="12700" cap="flat" cmpd="sng" algn="ctr">
                      <a:solidFill>
                        <a:srgbClr val="429CBE"/>
                      </a:solidFill>
                      <a:prstDash val="solid"/>
                      <a:round/>
                      <a:headEnd type="none" w="med" len="med"/>
                      <a:tailEnd type="none" w="med" len="med"/>
                    </a:lnR>
                    <a:lnT w="12700" cap="flat" cmpd="sng" algn="ctr">
                      <a:solidFill>
                        <a:srgbClr val="429CBE"/>
                      </a:solidFill>
                      <a:prstDash val="solid"/>
                      <a:round/>
                      <a:headEnd type="none" w="med" len="med"/>
                      <a:tailEnd type="none" w="med" len="med"/>
                    </a:lnT>
                    <a:lnB w="12700" cap="flat" cmpd="sng" algn="ctr">
                      <a:solidFill>
                        <a:srgbClr val="429CBE"/>
                      </a:solidFill>
                      <a:prstDash val="solid"/>
                      <a:round/>
                      <a:headEnd type="none" w="med" len="med"/>
                      <a:tailEnd type="none" w="med" len="med"/>
                    </a:lnB>
                    <a:solidFill>
                      <a:srgbClr val="159EC1"/>
                    </a:solidFill>
                  </a:tcPr>
                </a:tc>
                <a:tc hMerge="1">
                  <a:txBody>
                    <a:bodyPr/>
                    <a:lstStyle/>
                    <a:p>
                      <a:endParaRPr lang="fr-FR"/>
                    </a:p>
                  </a:txBody>
                  <a:tcPr/>
                </a:tc>
                <a:extLst>
                  <a:ext uri="{0D108BD9-81ED-4DB2-BD59-A6C34878D82A}">
                    <a16:rowId xmlns:a16="http://schemas.microsoft.com/office/drawing/2014/main" val="1792955286"/>
                  </a:ext>
                </a:extLst>
              </a:tr>
              <a:tr h="399907">
                <a:tc>
                  <a:txBody>
                    <a:bodyPr/>
                    <a:lstStyle/>
                    <a:p>
                      <a:pPr algn="ctr">
                        <a:spcAft>
                          <a:spcPts val="900"/>
                        </a:spcAft>
                      </a:pPr>
                      <a:r>
                        <a:rPr lang="fr-FR" sz="1300" b="1" dirty="0">
                          <a:solidFill>
                            <a:srgbClr val="6E6E6E"/>
                          </a:solidFill>
                          <a:effectLst/>
                          <a:latin typeface="Arial" panose="020B0604020202020204" pitchFamily="34" charset="0"/>
                          <a:ea typeface="Arial" panose="020B0604020202020204" pitchFamily="34" charset="0"/>
                          <a:cs typeface="Arial" panose="020B0604020202020204" pitchFamily="34" charset="0"/>
                        </a:rPr>
                        <a:t>Avantages</a:t>
                      </a:r>
                      <a:endParaRPr lang="fr-FR" sz="1300" dirty="0">
                        <a:solidFill>
                          <a:srgbClr val="6E6E6E"/>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429CBE"/>
                      </a:solidFill>
                      <a:prstDash val="solid"/>
                      <a:round/>
                      <a:headEnd type="none" w="med" len="med"/>
                      <a:tailEnd type="none" w="med" len="med"/>
                    </a:lnL>
                    <a:lnR w="12700" cap="flat" cmpd="sng" algn="ctr">
                      <a:solidFill>
                        <a:srgbClr val="159EC1"/>
                      </a:solidFill>
                      <a:prstDash val="solid"/>
                      <a:round/>
                      <a:headEnd type="none" w="med" len="med"/>
                      <a:tailEnd type="none" w="med" len="med"/>
                    </a:lnR>
                    <a:lnT w="12700" cap="flat" cmpd="sng" algn="ctr">
                      <a:solidFill>
                        <a:srgbClr val="429CBE"/>
                      </a:solidFill>
                      <a:prstDash val="solid"/>
                      <a:round/>
                      <a:headEnd type="none" w="med" len="med"/>
                      <a:tailEnd type="none" w="med" len="med"/>
                    </a:lnT>
                    <a:lnB w="12700" cap="flat" cmpd="sng" algn="ctr">
                      <a:solidFill>
                        <a:srgbClr val="159EC1"/>
                      </a:solidFill>
                      <a:prstDash val="solid"/>
                      <a:round/>
                      <a:headEnd type="none" w="med" len="med"/>
                      <a:tailEnd type="none" w="med" len="med"/>
                    </a:lnB>
                    <a:solidFill>
                      <a:srgbClr val="C9EFF9"/>
                    </a:solidFill>
                  </a:tcPr>
                </a:tc>
                <a:tc>
                  <a:txBody>
                    <a:bodyPr/>
                    <a:lstStyle/>
                    <a:p>
                      <a:pPr algn="ctr">
                        <a:spcAft>
                          <a:spcPts val="900"/>
                        </a:spcAft>
                      </a:pPr>
                      <a:r>
                        <a:rPr lang="fr-FR" sz="1300" b="1" dirty="0">
                          <a:solidFill>
                            <a:srgbClr val="6E6E6E"/>
                          </a:solidFill>
                          <a:effectLst/>
                          <a:latin typeface="Arial" panose="020B0604020202020204" pitchFamily="34" charset="0"/>
                          <a:ea typeface="Arial" panose="020B0604020202020204" pitchFamily="34" charset="0"/>
                          <a:cs typeface="Arial" panose="020B0604020202020204" pitchFamily="34" charset="0"/>
                        </a:rPr>
                        <a:t>Inconvénients</a:t>
                      </a:r>
                      <a:endParaRPr lang="fr-FR" sz="1300" dirty="0">
                        <a:solidFill>
                          <a:srgbClr val="6E6E6E"/>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159EC1"/>
                      </a:solidFill>
                      <a:prstDash val="solid"/>
                      <a:round/>
                      <a:headEnd type="none" w="med" len="med"/>
                      <a:tailEnd type="none" w="med" len="med"/>
                    </a:lnL>
                    <a:lnR w="12700" cap="flat" cmpd="sng" algn="ctr">
                      <a:solidFill>
                        <a:srgbClr val="429CBE"/>
                      </a:solidFill>
                      <a:prstDash val="solid"/>
                      <a:round/>
                      <a:headEnd type="none" w="med" len="med"/>
                      <a:tailEnd type="none" w="med" len="med"/>
                    </a:lnR>
                    <a:lnT w="12700" cap="flat" cmpd="sng" algn="ctr">
                      <a:solidFill>
                        <a:srgbClr val="429CBE"/>
                      </a:solidFill>
                      <a:prstDash val="solid"/>
                      <a:round/>
                      <a:headEnd type="none" w="med" len="med"/>
                      <a:tailEnd type="none" w="med" len="med"/>
                    </a:lnT>
                    <a:lnB w="12700" cap="flat" cmpd="sng" algn="ctr">
                      <a:solidFill>
                        <a:srgbClr val="159EC1"/>
                      </a:solidFill>
                      <a:prstDash val="solid"/>
                      <a:round/>
                      <a:headEnd type="none" w="med" len="med"/>
                      <a:tailEnd type="none" w="med" len="med"/>
                    </a:lnB>
                    <a:solidFill>
                      <a:srgbClr val="C9EFF9"/>
                    </a:solidFill>
                  </a:tcPr>
                </a:tc>
                <a:extLst>
                  <a:ext uri="{0D108BD9-81ED-4DB2-BD59-A6C34878D82A}">
                    <a16:rowId xmlns:a16="http://schemas.microsoft.com/office/drawing/2014/main" val="6241273"/>
                  </a:ext>
                </a:extLst>
              </a:tr>
              <a:tr h="824229">
                <a:tc>
                  <a:txBody>
                    <a:bodyPr/>
                    <a:lstStyle/>
                    <a:p>
                      <a:pPr algn="l">
                        <a:spcAft>
                          <a:spcPts val="900"/>
                        </a:spcAft>
                      </a:pPr>
                      <a:r>
                        <a:rPr lang="fr-FR" sz="1300" b="0" kern="1200" dirty="0">
                          <a:solidFill>
                            <a:srgbClr val="6E6E6E"/>
                          </a:solidFill>
                          <a:effectLst/>
                          <a:latin typeface="Arial" panose="020B0604020202020204" pitchFamily="34" charset="0"/>
                          <a:ea typeface="Arial" panose="020B0604020202020204" pitchFamily="34" charset="0"/>
                          <a:cs typeface="Arial" panose="020B0604020202020204" pitchFamily="34" charset="0"/>
                        </a:rPr>
                        <a:t>Correspond mieux à la structure des charges du service (80% des coûts sont fixes)</a:t>
                      </a:r>
                    </a:p>
                  </a:txBody>
                  <a:tcPr marL="68580" marR="68580" marT="0" marB="0" anchor="ctr">
                    <a:lnL w="12700" cap="flat" cmpd="sng" algn="ctr">
                      <a:solidFill>
                        <a:srgbClr val="429CBE"/>
                      </a:solidFill>
                      <a:prstDash val="solid"/>
                      <a:round/>
                      <a:headEnd type="none" w="med" len="med"/>
                      <a:tailEnd type="none" w="med" len="med"/>
                    </a:lnL>
                    <a:lnR w="12700" cap="flat" cmpd="sng" algn="ctr">
                      <a:solidFill>
                        <a:srgbClr val="159EC1"/>
                      </a:solidFill>
                      <a:prstDash val="solid"/>
                      <a:round/>
                      <a:headEnd type="none" w="med" len="med"/>
                      <a:tailEnd type="none" w="med" len="med"/>
                    </a:lnR>
                    <a:lnT w="12700" cap="flat" cmpd="sng" algn="ctr">
                      <a:solidFill>
                        <a:srgbClr val="159EC1"/>
                      </a:solidFill>
                      <a:prstDash val="solid"/>
                      <a:round/>
                      <a:headEnd type="none" w="med" len="med"/>
                      <a:tailEnd type="none" w="med" len="med"/>
                    </a:lnT>
                    <a:lnB w="12700" cap="flat" cmpd="sng" algn="ctr">
                      <a:solidFill>
                        <a:srgbClr val="159EC1"/>
                      </a:solidFill>
                      <a:prstDash val="solid"/>
                      <a:round/>
                      <a:headEnd type="none" w="med" len="med"/>
                      <a:tailEnd type="none" w="med" len="med"/>
                    </a:lnB>
                  </a:tcPr>
                </a:tc>
                <a:tc>
                  <a:txBody>
                    <a:bodyPr/>
                    <a:lstStyle/>
                    <a:p>
                      <a:pPr algn="l">
                        <a:spcAft>
                          <a:spcPts val="900"/>
                        </a:spcAft>
                      </a:pPr>
                      <a:r>
                        <a:rPr lang="fr-FR" sz="1300" b="0" dirty="0">
                          <a:solidFill>
                            <a:srgbClr val="6E6E6E"/>
                          </a:solidFill>
                          <a:effectLst/>
                          <a:latin typeface="Arial" panose="020B0604020202020204" pitchFamily="34" charset="0"/>
                          <a:ea typeface="Arial" panose="020B0604020202020204" pitchFamily="34" charset="0"/>
                          <a:cs typeface="Arial" panose="020B0604020202020204" pitchFamily="34" charset="0"/>
                        </a:rPr>
                        <a:t>Peu incitatif </a:t>
                      </a:r>
                      <a:r>
                        <a:rPr lang="fr-FR" sz="1300" b="0" kern="1200" dirty="0">
                          <a:solidFill>
                            <a:srgbClr val="6E6E6E"/>
                          </a:solidFill>
                          <a:effectLst/>
                          <a:latin typeface="Arial" panose="020B0604020202020204" pitchFamily="34" charset="0"/>
                          <a:ea typeface="Arial" panose="020B0604020202020204" pitchFamily="34" charset="0"/>
                          <a:cs typeface="Arial" panose="020B0604020202020204" pitchFamily="34" charset="0"/>
                        </a:rPr>
                        <a:t>aux économies d’eau</a:t>
                      </a:r>
                    </a:p>
                  </a:txBody>
                  <a:tcPr marL="68580" marR="68580" marT="0" marB="0" anchor="ctr">
                    <a:lnL w="12700" cap="flat" cmpd="sng" algn="ctr">
                      <a:solidFill>
                        <a:srgbClr val="159EC1"/>
                      </a:solidFill>
                      <a:prstDash val="solid"/>
                      <a:round/>
                      <a:headEnd type="none" w="med" len="med"/>
                      <a:tailEnd type="none" w="med" len="med"/>
                    </a:lnL>
                    <a:lnR w="12700" cap="flat" cmpd="sng" algn="ctr">
                      <a:solidFill>
                        <a:srgbClr val="429CBE"/>
                      </a:solidFill>
                      <a:prstDash val="solid"/>
                      <a:round/>
                      <a:headEnd type="none" w="med" len="med"/>
                      <a:tailEnd type="none" w="med" len="med"/>
                    </a:lnR>
                    <a:lnT w="12700" cap="flat" cmpd="sng" algn="ctr">
                      <a:solidFill>
                        <a:srgbClr val="159EC1"/>
                      </a:solidFill>
                      <a:prstDash val="solid"/>
                      <a:round/>
                      <a:headEnd type="none" w="med" len="med"/>
                      <a:tailEnd type="none" w="med" len="med"/>
                    </a:lnT>
                    <a:lnB w="12700" cap="flat" cmpd="sng" algn="ctr">
                      <a:solidFill>
                        <a:srgbClr val="159EC1"/>
                      </a:solidFill>
                      <a:prstDash val="solid"/>
                      <a:round/>
                      <a:headEnd type="none" w="med" len="med"/>
                      <a:tailEnd type="none" w="med" len="med"/>
                    </a:lnB>
                  </a:tcPr>
                </a:tc>
                <a:extLst>
                  <a:ext uri="{0D108BD9-81ED-4DB2-BD59-A6C34878D82A}">
                    <a16:rowId xmlns:a16="http://schemas.microsoft.com/office/drawing/2014/main" val="1206065659"/>
                  </a:ext>
                </a:extLst>
              </a:tr>
              <a:tr h="845326">
                <a:tc>
                  <a:txBody>
                    <a:bodyPr/>
                    <a:lstStyle/>
                    <a:p>
                      <a:pPr algn="l">
                        <a:spcAft>
                          <a:spcPts val="900"/>
                        </a:spcAft>
                      </a:pPr>
                      <a:r>
                        <a:rPr lang="fr-FR" sz="1300" b="0" dirty="0">
                          <a:solidFill>
                            <a:srgbClr val="6E6E6E"/>
                          </a:solidFill>
                          <a:effectLst/>
                          <a:latin typeface="Arial" panose="020B0604020202020204" pitchFamily="34" charset="0"/>
                          <a:ea typeface="Arial" panose="020B0604020202020204" pitchFamily="34" charset="0"/>
                          <a:cs typeface="Arial" panose="020B0604020202020204" pitchFamily="34" charset="0"/>
                        </a:rPr>
                        <a:t>Fait mieux participer les résidents secondaires et les touristes aux charges du service</a:t>
                      </a:r>
                    </a:p>
                  </a:txBody>
                  <a:tcPr marL="68580" marR="68580" marT="0" marB="0" anchor="ctr">
                    <a:lnL w="12700" cap="flat" cmpd="sng" algn="ctr">
                      <a:solidFill>
                        <a:srgbClr val="429CBE"/>
                      </a:solidFill>
                      <a:prstDash val="solid"/>
                      <a:round/>
                      <a:headEnd type="none" w="med" len="med"/>
                      <a:tailEnd type="none" w="med" len="med"/>
                    </a:lnL>
                    <a:lnR w="12700" cap="flat" cmpd="sng" algn="ctr">
                      <a:solidFill>
                        <a:srgbClr val="159EC1"/>
                      </a:solidFill>
                      <a:prstDash val="solid"/>
                      <a:round/>
                      <a:headEnd type="none" w="med" len="med"/>
                      <a:tailEnd type="none" w="med" len="med"/>
                    </a:lnR>
                    <a:lnT w="12700" cap="flat" cmpd="sng" algn="ctr">
                      <a:solidFill>
                        <a:srgbClr val="159EC1"/>
                      </a:solidFill>
                      <a:prstDash val="solid"/>
                      <a:round/>
                      <a:headEnd type="none" w="med" len="med"/>
                      <a:tailEnd type="none" w="med" len="med"/>
                    </a:lnT>
                    <a:lnB w="12700" cap="flat" cmpd="sng" algn="ctr">
                      <a:solidFill>
                        <a:srgbClr val="429CBE"/>
                      </a:solidFill>
                      <a:prstDash val="solid"/>
                      <a:round/>
                      <a:headEnd type="none" w="med" len="med"/>
                      <a:tailEnd type="none" w="med" len="med"/>
                    </a:lnB>
                  </a:tcPr>
                </a:tc>
                <a:tc>
                  <a:txBody>
                    <a:bodyPr/>
                    <a:lstStyle/>
                    <a:p>
                      <a:pPr algn="l">
                        <a:spcAft>
                          <a:spcPts val="900"/>
                        </a:spcAft>
                      </a:pPr>
                      <a:r>
                        <a:rPr lang="fr-FR" sz="1300" b="0" dirty="0">
                          <a:solidFill>
                            <a:srgbClr val="6E6E6E"/>
                          </a:solidFill>
                          <a:effectLst/>
                          <a:latin typeface="Arial" panose="020B0604020202020204" pitchFamily="34" charset="0"/>
                          <a:ea typeface="Arial" panose="020B0604020202020204" pitchFamily="34" charset="0"/>
                          <a:cs typeface="Arial" panose="020B0604020202020204" pitchFamily="34" charset="0"/>
                        </a:rPr>
                        <a:t>Défavorise les petits consommateurs</a:t>
                      </a:r>
                    </a:p>
                  </a:txBody>
                  <a:tcPr marL="68580" marR="68580" marT="0" marB="0" anchor="ctr">
                    <a:lnL w="12700" cap="flat" cmpd="sng" algn="ctr">
                      <a:solidFill>
                        <a:srgbClr val="159EC1"/>
                      </a:solidFill>
                      <a:prstDash val="solid"/>
                      <a:round/>
                      <a:headEnd type="none" w="med" len="med"/>
                      <a:tailEnd type="none" w="med" len="med"/>
                    </a:lnL>
                    <a:lnR w="12700" cap="flat" cmpd="sng" algn="ctr">
                      <a:solidFill>
                        <a:srgbClr val="429CBE"/>
                      </a:solidFill>
                      <a:prstDash val="solid"/>
                      <a:round/>
                      <a:headEnd type="none" w="med" len="med"/>
                      <a:tailEnd type="none" w="med" len="med"/>
                    </a:lnR>
                    <a:lnT w="12700" cap="flat" cmpd="sng" algn="ctr">
                      <a:solidFill>
                        <a:srgbClr val="159EC1"/>
                      </a:solidFill>
                      <a:prstDash val="solid"/>
                      <a:round/>
                      <a:headEnd type="none" w="med" len="med"/>
                      <a:tailEnd type="none" w="med" len="med"/>
                    </a:lnT>
                    <a:lnB w="12700" cap="flat" cmpd="sng" algn="ctr">
                      <a:solidFill>
                        <a:srgbClr val="429CBE"/>
                      </a:solidFill>
                      <a:prstDash val="solid"/>
                      <a:round/>
                      <a:headEnd type="none" w="med" len="med"/>
                      <a:tailEnd type="none" w="med" len="med"/>
                    </a:lnB>
                  </a:tcPr>
                </a:tc>
                <a:extLst>
                  <a:ext uri="{0D108BD9-81ED-4DB2-BD59-A6C34878D82A}">
                    <a16:rowId xmlns:a16="http://schemas.microsoft.com/office/drawing/2014/main" val="4021449913"/>
                  </a:ext>
                </a:extLst>
              </a:tr>
            </a:tbl>
          </a:graphicData>
        </a:graphic>
      </p:graphicFrame>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Trouver un équilibre entre part fixe et part variable</a:t>
            </a:r>
          </a:p>
        </p:txBody>
      </p:sp>
      <p:pic>
        <p:nvPicPr>
          <p:cNvPr id="6" name="Image 5">
            <a:extLst>
              <a:ext uri="{FF2B5EF4-FFF2-40B4-BE49-F238E27FC236}">
                <a16:creationId xmlns:a16="http://schemas.microsoft.com/office/drawing/2014/main" id="{D9D04D4C-3EC8-40B2-9F2E-DAA513393EC2}"/>
              </a:ext>
            </a:extLst>
          </p:cNvPr>
          <p:cNvPicPr>
            <a:picLocks noChangeAspect="1"/>
          </p:cNvPicPr>
          <p:nvPr/>
        </p:nvPicPr>
        <p:blipFill>
          <a:blip r:embed="rId3"/>
          <a:stretch>
            <a:fillRect/>
          </a:stretch>
        </p:blipFill>
        <p:spPr>
          <a:xfrm>
            <a:off x="7596336" y="1334418"/>
            <a:ext cx="1163407" cy="5250061"/>
          </a:xfrm>
          <a:prstGeom prst="rect">
            <a:avLst/>
          </a:prstGeom>
        </p:spPr>
      </p:pic>
    </p:spTree>
    <p:extLst>
      <p:ext uri="{BB962C8B-B14F-4D97-AF65-F5344CB8AC3E}">
        <p14:creationId xmlns:p14="http://schemas.microsoft.com/office/powerpoint/2010/main" val="1505692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0601383A-27CE-B94F-A042-32F3E635D04F}"/>
              </a:ext>
            </a:extLst>
          </p:cNvPr>
          <p:cNvGrpSpPr/>
          <p:nvPr/>
        </p:nvGrpSpPr>
        <p:grpSpPr>
          <a:xfrm>
            <a:off x="1187624" y="1924905"/>
            <a:ext cx="1989136" cy="1065696"/>
            <a:chOff x="110775" y="9244738"/>
            <a:chExt cx="1989136" cy="1065696"/>
          </a:xfrm>
        </p:grpSpPr>
        <p:sp>
          <p:nvSpPr>
            <p:cNvPr id="9" name="Rectangle 8">
              <a:extLst>
                <a:ext uri="{FF2B5EF4-FFF2-40B4-BE49-F238E27FC236}">
                  <a16:creationId xmlns:a16="http://schemas.microsoft.com/office/drawing/2014/main" id="{183EC36A-D74D-2845-A255-48CE19582E08}"/>
                </a:ext>
              </a:extLst>
            </p:cNvPr>
            <p:cNvSpPr/>
            <p:nvPr/>
          </p:nvSpPr>
          <p:spPr>
            <a:xfrm>
              <a:off x="479479" y="9701219"/>
              <a:ext cx="1516806" cy="4163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grpSp>
          <p:nvGrpSpPr>
            <p:cNvPr id="10" name="Groupe 9">
              <a:extLst>
                <a:ext uri="{FF2B5EF4-FFF2-40B4-BE49-F238E27FC236}">
                  <a16:creationId xmlns:a16="http://schemas.microsoft.com/office/drawing/2014/main" id="{74A24083-7071-8F49-903A-3FE25A692192}"/>
                </a:ext>
              </a:extLst>
            </p:cNvPr>
            <p:cNvGrpSpPr/>
            <p:nvPr/>
          </p:nvGrpSpPr>
          <p:grpSpPr>
            <a:xfrm>
              <a:off x="110775" y="9244738"/>
              <a:ext cx="1989136" cy="1065696"/>
              <a:chOff x="7869933" y="2228206"/>
              <a:chExt cx="1922325" cy="1029903"/>
            </a:xfrm>
          </p:grpSpPr>
          <p:cxnSp>
            <p:nvCxnSpPr>
              <p:cNvPr id="11" name="Connecteur droit avec flèche 10">
                <a:extLst>
                  <a:ext uri="{FF2B5EF4-FFF2-40B4-BE49-F238E27FC236}">
                    <a16:creationId xmlns:a16="http://schemas.microsoft.com/office/drawing/2014/main" id="{FE60AA28-E41D-3748-B162-F89D965A9E69}"/>
                  </a:ext>
                </a:extLst>
              </p:cNvPr>
              <p:cNvCxnSpPr>
                <a:cxnSpLocks/>
              </p:cNvCxnSpPr>
              <p:nvPr/>
            </p:nvCxnSpPr>
            <p:spPr>
              <a:xfrm>
                <a:off x="8222867" y="3066984"/>
                <a:ext cx="156003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CCA4E97-2B8A-5948-902E-3A43B8684BC4}"/>
                  </a:ext>
                </a:extLst>
              </p:cNvPr>
              <p:cNvSpPr/>
              <p:nvPr/>
            </p:nvSpPr>
            <p:spPr>
              <a:xfrm>
                <a:off x="8983366" y="3064773"/>
                <a:ext cx="808892" cy="193336"/>
              </a:xfrm>
              <a:prstGeom prst="rect">
                <a:avLst/>
              </a:prstGeom>
            </p:spPr>
            <p:txBody>
              <a:bodyPr wrap="square">
                <a:spAutoFit/>
              </a:bodyPr>
              <a:lstStyle/>
              <a:p>
                <a:r>
                  <a:rPr lang="fr-FR" sz="700" b="1" dirty="0">
                    <a:solidFill>
                      <a:schemeClr val="bg2"/>
                    </a:solidFill>
                    <a:latin typeface="Arial" panose="020B0604020202020204" pitchFamily="34" charset="0"/>
                    <a:cs typeface="Arial" panose="020B0604020202020204" pitchFamily="34" charset="0"/>
                  </a:rPr>
                  <a:t>Consommation</a:t>
                </a:r>
                <a:endParaRPr lang="fr-FR" sz="700" b="1" dirty="0">
                  <a:solidFill>
                    <a:schemeClr val="bg2"/>
                  </a:solidFill>
                </a:endParaRPr>
              </a:p>
            </p:txBody>
          </p:sp>
          <p:sp>
            <p:nvSpPr>
              <p:cNvPr id="13" name="Rectangle 12">
                <a:extLst>
                  <a:ext uri="{FF2B5EF4-FFF2-40B4-BE49-F238E27FC236}">
                    <a16:creationId xmlns:a16="http://schemas.microsoft.com/office/drawing/2014/main" id="{727F1FE3-3574-0646-AAB3-CA84837EF5F6}"/>
                  </a:ext>
                </a:extLst>
              </p:cNvPr>
              <p:cNvSpPr/>
              <p:nvPr/>
            </p:nvSpPr>
            <p:spPr>
              <a:xfrm>
                <a:off x="7869933" y="2297865"/>
                <a:ext cx="413439" cy="297440"/>
              </a:xfrm>
              <a:prstGeom prst="rect">
                <a:avLst/>
              </a:prstGeom>
            </p:spPr>
            <p:txBody>
              <a:bodyPr wrap="square">
                <a:spAutoFit/>
              </a:bodyPr>
              <a:lstStyle/>
              <a:p>
                <a:pPr algn="ctr"/>
                <a:r>
                  <a:rPr lang="fr-FR" sz="700" b="1" dirty="0">
                    <a:solidFill>
                      <a:schemeClr val="bg2"/>
                    </a:solidFill>
                    <a:latin typeface="Arial" panose="020B0604020202020204" pitchFamily="34" charset="0"/>
                    <a:cs typeface="Arial" panose="020B0604020202020204" pitchFamily="34" charset="0"/>
                  </a:rPr>
                  <a:t>Tarif au m</a:t>
                </a:r>
                <a:r>
                  <a:rPr lang="fr-FR" sz="700" b="1" baseline="30000" dirty="0">
                    <a:solidFill>
                      <a:schemeClr val="bg2"/>
                    </a:solidFill>
                    <a:latin typeface="Arial" panose="020B0604020202020204" pitchFamily="34" charset="0"/>
                    <a:cs typeface="Arial" panose="020B0604020202020204" pitchFamily="34" charset="0"/>
                  </a:rPr>
                  <a:t>3</a:t>
                </a:r>
                <a:endParaRPr lang="fr-FR" sz="700" b="1" baseline="30000" dirty="0">
                  <a:solidFill>
                    <a:schemeClr val="bg2"/>
                  </a:solidFill>
                </a:endParaRPr>
              </a:p>
            </p:txBody>
          </p:sp>
          <p:cxnSp>
            <p:nvCxnSpPr>
              <p:cNvPr id="14" name="Connecteur droit avec flèche 13">
                <a:extLst>
                  <a:ext uri="{FF2B5EF4-FFF2-40B4-BE49-F238E27FC236}">
                    <a16:creationId xmlns:a16="http://schemas.microsoft.com/office/drawing/2014/main" id="{0D78CC91-6D3F-234C-A295-F851CB86E160}"/>
                  </a:ext>
                </a:extLst>
              </p:cNvPr>
              <p:cNvCxnSpPr>
                <a:cxnSpLocks/>
              </p:cNvCxnSpPr>
              <p:nvPr/>
            </p:nvCxnSpPr>
            <p:spPr>
              <a:xfrm flipV="1">
                <a:off x="8222459" y="2228206"/>
                <a:ext cx="1" cy="83877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 name="Groupe 15">
            <a:extLst>
              <a:ext uri="{FF2B5EF4-FFF2-40B4-BE49-F238E27FC236}">
                <a16:creationId xmlns:a16="http://schemas.microsoft.com/office/drawing/2014/main" id="{9F683471-FD8B-604A-9DEE-946E9D9B650C}"/>
              </a:ext>
            </a:extLst>
          </p:cNvPr>
          <p:cNvGrpSpPr/>
          <p:nvPr/>
        </p:nvGrpSpPr>
        <p:grpSpPr>
          <a:xfrm>
            <a:off x="1187706" y="3422650"/>
            <a:ext cx="2013193" cy="1111540"/>
            <a:chOff x="86872" y="9505121"/>
            <a:chExt cx="2013193" cy="1111540"/>
          </a:xfrm>
        </p:grpSpPr>
        <p:sp>
          <p:nvSpPr>
            <p:cNvPr id="18" name="Rectangle 17">
              <a:extLst>
                <a:ext uri="{FF2B5EF4-FFF2-40B4-BE49-F238E27FC236}">
                  <a16:creationId xmlns:a16="http://schemas.microsoft.com/office/drawing/2014/main" id="{B4B5AE8E-1FF8-3641-89CB-DC509925EA3C}"/>
                </a:ext>
              </a:extLst>
            </p:cNvPr>
            <p:cNvSpPr/>
            <p:nvPr/>
          </p:nvSpPr>
          <p:spPr>
            <a:xfrm>
              <a:off x="477409" y="10247069"/>
              <a:ext cx="468709" cy="1437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9" name="Rectangle 18">
              <a:extLst>
                <a:ext uri="{FF2B5EF4-FFF2-40B4-BE49-F238E27FC236}">
                  <a16:creationId xmlns:a16="http://schemas.microsoft.com/office/drawing/2014/main" id="{DC05BF07-AA2C-2B4B-A566-8660C0E563B0}"/>
                </a:ext>
              </a:extLst>
            </p:cNvPr>
            <p:cNvSpPr/>
            <p:nvPr/>
          </p:nvSpPr>
          <p:spPr>
            <a:xfrm>
              <a:off x="946119" y="9985361"/>
              <a:ext cx="609788" cy="4054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20" name="Rectangle 19">
              <a:extLst>
                <a:ext uri="{FF2B5EF4-FFF2-40B4-BE49-F238E27FC236}">
                  <a16:creationId xmlns:a16="http://schemas.microsoft.com/office/drawing/2014/main" id="{03347567-72E4-4D42-BCD6-5FCFBF1231C7}"/>
                </a:ext>
              </a:extLst>
            </p:cNvPr>
            <p:cNvSpPr/>
            <p:nvPr/>
          </p:nvSpPr>
          <p:spPr>
            <a:xfrm>
              <a:off x="1555908" y="9703229"/>
              <a:ext cx="425431" cy="6876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grpSp>
          <p:nvGrpSpPr>
            <p:cNvPr id="21" name="Groupe 20">
              <a:extLst>
                <a:ext uri="{FF2B5EF4-FFF2-40B4-BE49-F238E27FC236}">
                  <a16:creationId xmlns:a16="http://schemas.microsoft.com/office/drawing/2014/main" id="{50A83454-4D5F-E94D-95E0-611C747E1BA1}"/>
                </a:ext>
              </a:extLst>
            </p:cNvPr>
            <p:cNvGrpSpPr/>
            <p:nvPr/>
          </p:nvGrpSpPr>
          <p:grpSpPr>
            <a:xfrm>
              <a:off x="86872" y="9505121"/>
              <a:ext cx="2013193" cy="1111540"/>
              <a:chOff x="7848173" y="2217727"/>
              <a:chExt cx="1934733" cy="1068220"/>
            </a:xfrm>
          </p:grpSpPr>
          <p:cxnSp>
            <p:nvCxnSpPr>
              <p:cNvPr id="22" name="Connecteur droit avec flèche 21">
                <a:extLst>
                  <a:ext uri="{FF2B5EF4-FFF2-40B4-BE49-F238E27FC236}">
                    <a16:creationId xmlns:a16="http://schemas.microsoft.com/office/drawing/2014/main" id="{F0CC1DB3-54B4-3D45-B5BF-76DA2F149DEB}"/>
                  </a:ext>
                </a:extLst>
              </p:cNvPr>
              <p:cNvCxnSpPr>
                <a:cxnSpLocks/>
              </p:cNvCxnSpPr>
              <p:nvPr/>
            </p:nvCxnSpPr>
            <p:spPr>
              <a:xfrm flipV="1">
                <a:off x="8221074" y="2217727"/>
                <a:ext cx="0" cy="84925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71A17918-9A34-B04B-A9DA-487338FC1AED}"/>
                  </a:ext>
                </a:extLst>
              </p:cNvPr>
              <p:cNvCxnSpPr>
                <a:cxnSpLocks/>
              </p:cNvCxnSpPr>
              <p:nvPr/>
            </p:nvCxnSpPr>
            <p:spPr>
              <a:xfrm>
                <a:off x="8222867" y="3066984"/>
                <a:ext cx="156003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3B786FB-8408-E649-87DA-C485D196A3D0}"/>
                  </a:ext>
                </a:extLst>
              </p:cNvPr>
              <p:cNvSpPr/>
              <p:nvPr/>
            </p:nvSpPr>
            <p:spPr>
              <a:xfrm>
                <a:off x="8955323" y="3093689"/>
                <a:ext cx="808892" cy="192258"/>
              </a:xfrm>
              <a:prstGeom prst="rect">
                <a:avLst/>
              </a:prstGeom>
            </p:spPr>
            <p:txBody>
              <a:bodyPr wrap="square">
                <a:spAutoFit/>
              </a:bodyPr>
              <a:lstStyle/>
              <a:p>
                <a:r>
                  <a:rPr lang="fr-FR" sz="700" b="1" dirty="0">
                    <a:solidFill>
                      <a:schemeClr val="bg2"/>
                    </a:solidFill>
                    <a:latin typeface="Arial" panose="020B0604020202020204" pitchFamily="34" charset="0"/>
                    <a:cs typeface="Arial" panose="020B0604020202020204" pitchFamily="34" charset="0"/>
                  </a:rPr>
                  <a:t>Consommation</a:t>
                </a:r>
                <a:endParaRPr lang="fr-FR" sz="700" b="1" dirty="0">
                  <a:solidFill>
                    <a:schemeClr val="bg2"/>
                  </a:solidFill>
                </a:endParaRPr>
              </a:p>
            </p:txBody>
          </p:sp>
          <p:sp>
            <p:nvSpPr>
              <p:cNvPr id="25" name="Rectangle 24">
                <a:extLst>
                  <a:ext uri="{FF2B5EF4-FFF2-40B4-BE49-F238E27FC236}">
                    <a16:creationId xmlns:a16="http://schemas.microsoft.com/office/drawing/2014/main" id="{A2DED7ED-E5E7-8A42-92CA-3C1FBC05AF01}"/>
                  </a:ext>
                </a:extLst>
              </p:cNvPr>
              <p:cNvSpPr/>
              <p:nvPr/>
            </p:nvSpPr>
            <p:spPr>
              <a:xfrm>
                <a:off x="7848173" y="2272585"/>
                <a:ext cx="413439" cy="295782"/>
              </a:xfrm>
              <a:prstGeom prst="rect">
                <a:avLst/>
              </a:prstGeom>
            </p:spPr>
            <p:txBody>
              <a:bodyPr wrap="square">
                <a:spAutoFit/>
              </a:bodyPr>
              <a:lstStyle/>
              <a:p>
                <a:pPr algn="ctr"/>
                <a:r>
                  <a:rPr lang="fr-FR" sz="700" b="1" dirty="0">
                    <a:solidFill>
                      <a:schemeClr val="bg2"/>
                    </a:solidFill>
                    <a:latin typeface="Arial" panose="020B0604020202020204" pitchFamily="34" charset="0"/>
                    <a:cs typeface="Arial" panose="020B0604020202020204" pitchFamily="34" charset="0"/>
                  </a:rPr>
                  <a:t>Tarif au m</a:t>
                </a:r>
                <a:r>
                  <a:rPr lang="fr-FR" sz="700" b="1" baseline="30000" dirty="0">
                    <a:solidFill>
                      <a:schemeClr val="bg2"/>
                    </a:solidFill>
                    <a:latin typeface="Arial" panose="020B0604020202020204" pitchFamily="34" charset="0"/>
                    <a:cs typeface="Arial" panose="020B0604020202020204" pitchFamily="34" charset="0"/>
                  </a:rPr>
                  <a:t>3</a:t>
                </a:r>
                <a:endParaRPr lang="fr-FR" sz="700" b="1" baseline="30000" dirty="0">
                  <a:solidFill>
                    <a:schemeClr val="bg2"/>
                  </a:solidFill>
                </a:endParaRPr>
              </a:p>
            </p:txBody>
          </p:sp>
        </p:grpSp>
      </p:grpSp>
      <p:sp>
        <p:nvSpPr>
          <p:cNvPr id="26" name="Rectangle 25">
            <a:extLst>
              <a:ext uri="{FF2B5EF4-FFF2-40B4-BE49-F238E27FC236}">
                <a16:creationId xmlns:a16="http://schemas.microsoft.com/office/drawing/2014/main" id="{339B4016-4759-CF40-BA3E-BB17C44F5781}"/>
              </a:ext>
            </a:extLst>
          </p:cNvPr>
          <p:cNvSpPr/>
          <p:nvPr/>
        </p:nvSpPr>
        <p:spPr>
          <a:xfrm>
            <a:off x="1544740" y="5253059"/>
            <a:ext cx="417312" cy="6876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27" name="Rectangle 26">
            <a:extLst>
              <a:ext uri="{FF2B5EF4-FFF2-40B4-BE49-F238E27FC236}">
                <a16:creationId xmlns:a16="http://schemas.microsoft.com/office/drawing/2014/main" id="{54289520-D555-F74F-924B-371CC892FB64}"/>
              </a:ext>
            </a:extLst>
          </p:cNvPr>
          <p:cNvSpPr/>
          <p:nvPr/>
        </p:nvSpPr>
        <p:spPr>
          <a:xfrm>
            <a:off x="1944613" y="5539028"/>
            <a:ext cx="609788" cy="4054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28" name="Rectangle 27">
            <a:extLst>
              <a:ext uri="{FF2B5EF4-FFF2-40B4-BE49-F238E27FC236}">
                <a16:creationId xmlns:a16="http://schemas.microsoft.com/office/drawing/2014/main" id="{A3205D15-9345-0F48-B590-B0378ED14050}"/>
              </a:ext>
            </a:extLst>
          </p:cNvPr>
          <p:cNvSpPr/>
          <p:nvPr/>
        </p:nvSpPr>
        <p:spPr>
          <a:xfrm>
            <a:off x="2543294" y="5798820"/>
            <a:ext cx="468709" cy="1437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grpSp>
        <p:nvGrpSpPr>
          <p:cNvPr id="29" name="Groupe 28">
            <a:extLst>
              <a:ext uri="{FF2B5EF4-FFF2-40B4-BE49-F238E27FC236}">
                <a16:creationId xmlns:a16="http://schemas.microsoft.com/office/drawing/2014/main" id="{97733AF0-C9B3-FC47-826F-9D9F0106AD7B}"/>
              </a:ext>
            </a:extLst>
          </p:cNvPr>
          <p:cNvGrpSpPr/>
          <p:nvPr/>
        </p:nvGrpSpPr>
        <p:grpSpPr>
          <a:xfrm>
            <a:off x="1158840" y="5011784"/>
            <a:ext cx="2017915" cy="1111892"/>
            <a:chOff x="7855606" y="2169286"/>
            <a:chExt cx="1950138" cy="1074547"/>
          </a:xfrm>
        </p:grpSpPr>
        <p:sp>
          <p:nvSpPr>
            <p:cNvPr id="30" name="Rectangle 29">
              <a:extLst>
                <a:ext uri="{FF2B5EF4-FFF2-40B4-BE49-F238E27FC236}">
                  <a16:creationId xmlns:a16="http://schemas.microsoft.com/office/drawing/2014/main" id="{1070C955-9852-8744-AB72-26037DE01569}"/>
                </a:ext>
              </a:extLst>
            </p:cNvPr>
            <p:cNvSpPr/>
            <p:nvPr/>
          </p:nvSpPr>
          <p:spPr>
            <a:xfrm>
              <a:off x="8996852" y="3050497"/>
              <a:ext cx="808892" cy="193336"/>
            </a:xfrm>
            <a:prstGeom prst="rect">
              <a:avLst/>
            </a:prstGeom>
          </p:spPr>
          <p:txBody>
            <a:bodyPr wrap="square">
              <a:spAutoFit/>
            </a:bodyPr>
            <a:lstStyle/>
            <a:p>
              <a:r>
                <a:rPr lang="fr-FR" sz="700" dirty="0">
                  <a:solidFill>
                    <a:schemeClr val="bg2"/>
                  </a:solidFill>
                  <a:latin typeface="Arial" panose="020B0604020202020204" pitchFamily="34" charset="0"/>
                  <a:cs typeface="Arial" panose="020B0604020202020204" pitchFamily="34" charset="0"/>
                </a:rPr>
                <a:t>Consommation</a:t>
              </a:r>
              <a:endParaRPr lang="fr-FR" sz="700" dirty="0">
                <a:solidFill>
                  <a:schemeClr val="bg2"/>
                </a:solidFill>
              </a:endParaRPr>
            </a:p>
          </p:txBody>
        </p:sp>
        <p:sp>
          <p:nvSpPr>
            <p:cNvPr id="31" name="Rectangle 30">
              <a:extLst>
                <a:ext uri="{FF2B5EF4-FFF2-40B4-BE49-F238E27FC236}">
                  <a16:creationId xmlns:a16="http://schemas.microsoft.com/office/drawing/2014/main" id="{84238C6B-E618-2245-B4D2-8C1DBBE9F0F8}"/>
                </a:ext>
              </a:extLst>
            </p:cNvPr>
            <p:cNvSpPr/>
            <p:nvPr/>
          </p:nvSpPr>
          <p:spPr>
            <a:xfrm>
              <a:off x="7855606" y="2265292"/>
              <a:ext cx="413439" cy="297440"/>
            </a:xfrm>
            <a:prstGeom prst="rect">
              <a:avLst/>
            </a:prstGeom>
          </p:spPr>
          <p:txBody>
            <a:bodyPr wrap="square">
              <a:spAutoFit/>
            </a:bodyPr>
            <a:lstStyle/>
            <a:p>
              <a:pPr algn="ctr"/>
              <a:r>
                <a:rPr lang="fr-FR" sz="700" dirty="0">
                  <a:solidFill>
                    <a:schemeClr val="bg2"/>
                  </a:solidFill>
                  <a:latin typeface="Arial" panose="020B0604020202020204" pitchFamily="34" charset="0"/>
                  <a:cs typeface="Arial" panose="020B0604020202020204" pitchFamily="34" charset="0"/>
                </a:rPr>
                <a:t>Tarif au m</a:t>
              </a:r>
              <a:r>
                <a:rPr lang="fr-FR" sz="700" baseline="30000" dirty="0">
                  <a:solidFill>
                    <a:schemeClr val="bg2"/>
                  </a:solidFill>
                  <a:latin typeface="Arial" panose="020B0604020202020204" pitchFamily="34" charset="0"/>
                  <a:cs typeface="Arial" panose="020B0604020202020204" pitchFamily="34" charset="0"/>
                </a:rPr>
                <a:t>3</a:t>
              </a:r>
              <a:endParaRPr lang="fr-FR" sz="700" baseline="30000" dirty="0">
                <a:solidFill>
                  <a:schemeClr val="bg2"/>
                </a:solidFill>
              </a:endParaRPr>
            </a:p>
          </p:txBody>
        </p:sp>
        <p:cxnSp>
          <p:nvCxnSpPr>
            <p:cNvPr id="32" name="Connecteur droit avec flèche 31">
              <a:extLst>
                <a:ext uri="{FF2B5EF4-FFF2-40B4-BE49-F238E27FC236}">
                  <a16:creationId xmlns:a16="http://schemas.microsoft.com/office/drawing/2014/main" id="{BC75AF82-513D-F040-A63C-9F8959944BA5}"/>
                </a:ext>
              </a:extLst>
            </p:cNvPr>
            <p:cNvCxnSpPr>
              <a:cxnSpLocks/>
            </p:cNvCxnSpPr>
            <p:nvPr/>
          </p:nvCxnSpPr>
          <p:spPr>
            <a:xfrm flipV="1">
              <a:off x="8226290" y="2169286"/>
              <a:ext cx="0" cy="89769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09326D07-FBB7-A34F-9A97-2BE3E97763CF}"/>
                </a:ext>
              </a:extLst>
            </p:cNvPr>
            <p:cNvCxnSpPr>
              <a:cxnSpLocks/>
            </p:cNvCxnSpPr>
            <p:nvPr/>
          </p:nvCxnSpPr>
          <p:spPr>
            <a:xfrm>
              <a:off x="8222867" y="3066984"/>
              <a:ext cx="156003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5" name="ZoneTexte 4">
            <a:extLst>
              <a:ext uri="{FF2B5EF4-FFF2-40B4-BE49-F238E27FC236}">
                <a16:creationId xmlns:a16="http://schemas.microsoft.com/office/drawing/2014/main" id="{A449A8D0-2D21-EB40-8007-C2E51A2A7F85}"/>
              </a:ext>
            </a:extLst>
          </p:cNvPr>
          <p:cNvSpPr txBox="1"/>
          <p:nvPr/>
        </p:nvSpPr>
        <p:spPr>
          <a:xfrm>
            <a:off x="3578056" y="1880490"/>
            <a:ext cx="4317673" cy="923330"/>
          </a:xfrm>
          <a:prstGeom prst="rect">
            <a:avLst/>
          </a:prstGeom>
          <a:noFill/>
        </p:spPr>
        <p:txBody>
          <a:bodyPr wrap="square" rtlCol="0">
            <a:spAutoFit/>
          </a:bodyPr>
          <a:lstStyle/>
          <a:p>
            <a:r>
              <a:rPr lang="fr-FR" b="1" dirty="0">
                <a:solidFill>
                  <a:schemeClr val="bg2"/>
                </a:solidFill>
              </a:rPr>
              <a:t>Part variable linéaire</a:t>
            </a:r>
          </a:p>
          <a:p>
            <a:r>
              <a:rPr lang="fr-FR" i="1" dirty="0">
                <a:solidFill>
                  <a:schemeClr val="bg2"/>
                </a:solidFill>
              </a:rPr>
              <a:t>Chaque mètre cube consommé est facturé au même prix</a:t>
            </a:r>
          </a:p>
        </p:txBody>
      </p:sp>
      <p:sp>
        <p:nvSpPr>
          <p:cNvPr id="34" name="ZoneTexte 33">
            <a:extLst>
              <a:ext uri="{FF2B5EF4-FFF2-40B4-BE49-F238E27FC236}">
                <a16:creationId xmlns:a16="http://schemas.microsoft.com/office/drawing/2014/main" id="{B488683C-B202-3147-A04E-8B54465B9CB6}"/>
              </a:ext>
            </a:extLst>
          </p:cNvPr>
          <p:cNvSpPr txBox="1"/>
          <p:nvPr/>
        </p:nvSpPr>
        <p:spPr>
          <a:xfrm>
            <a:off x="3578056" y="3448955"/>
            <a:ext cx="4317672" cy="923330"/>
          </a:xfrm>
          <a:prstGeom prst="rect">
            <a:avLst/>
          </a:prstGeom>
          <a:noFill/>
        </p:spPr>
        <p:txBody>
          <a:bodyPr wrap="square" rtlCol="0">
            <a:spAutoFit/>
          </a:bodyPr>
          <a:lstStyle/>
          <a:p>
            <a:r>
              <a:rPr lang="fr-FR" b="1" dirty="0">
                <a:solidFill>
                  <a:schemeClr val="bg2"/>
                </a:solidFill>
              </a:rPr>
              <a:t>Part variable progressive</a:t>
            </a:r>
          </a:p>
          <a:p>
            <a:r>
              <a:rPr lang="fr-FR" i="1" dirty="0">
                <a:solidFill>
                  <a:schemeClr val="bg2"/>
                </a:solidFill>
              </a:rPr>
              <a:t>Le prix du mètre cube d’eau augmente par pallier selon le volume consommé</a:t>
            </a:r>
          </a:p>
        </p:txBody>
      </p:sp>
      <p:sp>
        <p:nvSpPr>
          <p:cNvPr id="35" name="ZoneTexte 34">
            <a:extLst>
              <a:ext uri="{FF2B5EF4-FFF2-40B4-BE49-F238E27FC236}">
                <a16:creationId xmlns:a16="http://schemas.microsoft.com/office/drawing/2014/main" id="{A9587216-640C-DC4A-90AD-E3222E3A94B8}"/>
              </a:ext>
            </a:extLst>
          </p:cNvPr>
          <p:cNvSpPr txBox="1"/>
          <p:nvPr/>
        </p:nvSpPr>
        <p:spPr>
          <a:xfrm>
            <a:off x="3638702" y="5111127"/>
            <a:ext cx="4749722" cy="923330"/>
          </a:xfrm>
          <a:prstGeom prst="rect">
            <a:avLst/>
          </a:prstGeom>
          <a:noFill/>
        </p:spPr>
        <p:txBody>
          <a:bodyPr wrap="square" rtlCol="0">
            <a:spAutoFit/>
          </a:bodyPr>
          <a:lstStyle/>
          <a:p>
            <a:r>
              <a:rPr lang="fr-FR" b="1" dirty="0">
                <a:solidFill>
                  <a:schemeClr val="bg2"/>
                </a:solidFill>
              </a:rPr>
              <a:t>Part variable dégressive</a:t>
            </a:r>
          </a:p>
          <a:p>
            <a:r>
              <a:rPr lang="fr-FR" i="1" dirty="0">
                <a:solidFill>
                  <a:schemeClr val="bg2"/>
                </a:solidFill>
              </a:rPr>
              <a:t>Le prix du mètre cube d’eau diminue par pallier selon le volume consommé</a:t>
            </a:r>
          </a:p>
        </p:txBody>
      </p:sp>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Trouver un équilibre entre part fixe et part variable</a:t>
            </a:r>
          </a:p>
        </p:txBody>
      </p:sp>
    </p:spTree>
    <p:extLst>
      <p:ext uri="{BB962C8B-B14F-4D97-AF65-F5344CB8AC3E}">
        <p14:creationId xmlns:p14="http://schemas.microsoft.com/office/powerpoint/2010/main" val="2108612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Harmoniser les tarifs à l’échelle de l’intercommunalité</a:t>
            </a:r>
          </a:p>
        </p:txBody>
      </p:sp>
      <p:sp>
        <p:nvSpPr>
          <p:cNvPr id="7" name="ZoneTexte 6">
            <a:extLst>
              <a:ext uri="{FF2B5EF4-FFF2-40B4-BE49-F238E27FC236}">
                <a16:creationId xmlns:a16="http://schemas.microsoft.com/office/drawing/2014/main" id="{A2C2E059-F4B3-4289-BD5F-35992D93D78C}"/>
              </a:ext>
            </a:extLst>
          </p:cNvPr>
          <p:cNvSpPr txBox="1"/>
          <p:nvPr/>
        </p:nvSpPr>
        <p:spPr>
          <a:xfrm>
            <a:off x="4049340" y="2558554"/>
            <a:ext cx="4843140" cy="3416320"/>
          </a:xfrm>
          <a:prstGeom prst="rect">
            <a:avLst/>
          </a:prstGeom>
          <a:noFill/>
        </p:spPr>
        <p:txBody>
          <a:bodyPr wrap="square">
            <a:spAutoFit/>
          </a:bodyPr>
          <a:lstStyle/>
          <a:p>
            <a:r>
              <a:rPr lang="fr-FR" b="1" dirty="0">
                <a:solidFill>
                  <a:schemeClr val="bg2"/>
                </a:solidFill>
              </a:rPr>
              <a:t>Une méthode de convergence acceptable pour les usagers en évitant les hausses trop brutales :</a:t>
            </a:r>
          </a:p>
          <a:p>
            <a:pPr marL="285750" indent="-285750">
              <a:buFont typeface="Arial" panose="020B0604020202020204" pitchFamily="34" charset="0"/>
              <a:buChar char="•"/>
            </a:pPr>
            <a:r>
              <a:rPr lang="fr-FR" dirty="0">
                <a:solidFill>
                  <a:schemeClr val="bg2"/>
                </a:solidFill>
              </a:rPr>
              <a:t>Choisir un délai de convergence adapté, selon la disparité entre les tarifs communaux existants</a:t>
            </a:r>
          </a:p>
          <a:p>
            <a:pPr marL="285750" indent="-285750">
              <a:buFont typeface="Arial" panose="020B0604020202020204" pitchFamily="34" charset="0"/>
              <a:buChar char="•"/>
            </a:pPr>
            <a:r>
              <a:rPr lang="fr-FR" dirty="0">
                <a:solidFill>
                  <a:schemeClr val="bg2"/>
                </a:solidFill>
              </a:rPr>
              <a:t>Choisir une méthode de lissage : par pallier, linéaire, par grappes, avec un éventuel rattrapage dans les première années…</a:t>
            </a:r>
          </a:p>
          <a:p>
            <a:pPr marL="285750" indent="-285750">
              <a:buFont typeface="Arial" panose="020B0604020202020204" pitchFamily="34" charset="0"/>
              <a:buChar char="•"/>
            </a:pPr>
            <a:r>
              <a:rPr lang="fr-FR" dirty="0">
                <a:solidFill>
                  <a:schemeClr val="bg2"/>
                </a:solidFill>
              </a:rPr>
              <a:t>Possibilité d’étudier l’opportunité d’instaurer des zonages tarifaires</a:t>
            </a:r>
          </a:p>
        </p:txBody>
      </p:sp>
      <p:sp>
        <p:nvSpPr>
          <p:cNvPr id="6" name="ZoneTexte 5">
            <a:extLst>
              <a:ext uri="{FF2B5EF4-FFF2-40B4-BE49-F238E27FC236}">
                <a16:creationId xmlns:a16="http://schemas.microsoft.com/office/drawing/2014/main" id="{35E8D332-B812-4846-8E4B-A5DF01477E62}"/>
              </a:ext>
            </a:extLst>
          </p:cNvPr>
          <p:cNvSpPr txBox="1"/>
          <p:nvPr/>
        </p:nvSpPr>
        <p:spPr>
          <a:xfrm>
            <a:off x="3995936" y="1676460"/>
            <a:ext cx="4843140" cy="646331"/>
          </a:xfrm>
          <a:prstGeom prst="rect">
            <a:avLst/>
          </a:prstGeom>
          <a:noFill/>
        </p:spPr>
        <p:txBody>
          <a:bodyPr wrap="square">
            <a:spAutoFit/>
          </a:bodyPr>
          <a:lstStyle/>
          <a:p>
            <a:r>
              <a:rPr lang="fr-FR" b="1" dirty="0">
                <a:solidFill>
                  <a:schemeClr val="bg2"/>
                </a:solidFill>
              </a:rPr>
              <a:t>Construire un tarif cible pour financer le programme d’investissements</a:t>
            </a:r>
          </a:p>
        </p:txBody>
      </p:sp>
      <p:grpSp>
        <p:nvGrpSpPr>
          <p:cNvPr id="22" name="Groupe 21">
            <a:extLst>
              <a:ext uri="{FF2B5EF4-FFF2-40B4-BE49-F238E27FC236}">
                <a16:creationId xmlns:a16="http://schemas.microsoft.com/office/drawing/2014/main" id="{BDE170C7-177C-4841-88C2-E4932624C8D8}"/>
              </a:ext>
            </a:extLst>
          </p:cNvPr>
          <p:cNvGrpSpPr/>
          <p:nvPr/>
        </p:nvGrpSpPr>
        <p:grpSpPr>
          <a:xfrm>
            <a:off x="1589827" y="1597881"/>
            <a:ext cx="2076834" cy="1824769"/>
            <a:chOff x="1353294" y="1703586"/>
            <a:chExt cx="2175918" cy="1911827"/>
          </a:xfrm>
        </p:grpSpPr>
        <p:pic>
          <p:nvPicPr>
            <p:cNvPr id="2050" name="Picture 2">
              <a:extLst>
                <a:ext uri="{FF2B5EF4-FFF2-40B4-BE49-F238E27FC236}">
                  <a16:creationId xmlns:a16="http://schemas.microsoft.com/office/drawing/2014/main" id="{32BA99A9-667B-47F1-8620-7DE62F0EF0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294" y="1703586"/>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268114B-78B4-43B1-9E30-085B26BDD7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766466"/>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B9BB506-404E-41F7-B25B-0915AA34F3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105" y="1907759"/>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26D7246-0C2A-4D2D-A361-93A1BB648C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547" y="2339807"/>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84AB6D7E-46E3-4626-ADCC-612D6AB897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0835" y="1983294"/>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94E52A5-49FE-46C2-A5C4-ECBDC548D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223" y="2198514"/>
              <a:ext cx="901428" cy="12756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
        <p:nvSpPr>
          <p:cNvPr id="20" name="Flèche : bas 19">
            <a:extLst>
              <a:ext uri="{FF2B5EF4-FFF2-40B4-BE49-F238E27FC236}">
                <a16:creationId xmlns:a16="http://schemas.microsoft.com/office/drawing/2014/main" id="{EFF16C84-73F8-4C2C-8B90-8110B1D067C8}"/>
              </a:ext>
            </a:extLst>
          </p:cNvPr>
          <p:cNvSpPr/>
          <p:nvPr/>
        </p:nvSpPr>
        <p:spPr>
          <a:xfrm>
            <a:off x="2290841" y="3683145"/>
            <a:ext cx="606829" cy="1217519"/>
          </a:xfrm>
          <a:prstGeom prst="downArrow">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3" name="Picture 2">
            <a:extLst>
              <a:ext uri="{FF2B5EF4-FFF2-40B4-BE49-F238E27FC236}">
                <a16:creationId xmlns:a16="http://schemas.microsoft.com/office/drawing/2014/main" id="{A46F456A-5F5D-4304-B95F-383E3A006A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9452" y="5161159"/>
            <a:ext cx="860380" cy="121751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91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Différencier les tarifs selon les catégories d’usagers ou les périodes de l’année</a:t>
            </a:r>
          </a:p>
        </p:txBody>
      </p:sp>
      <p:sp>
        <p:nvSpPr>
          <p:cNvPr id="2" name="Rectangle 1">
            <a:extLst>
              <a:ext uri="{FF2B5EF4-FFF2-40B4-BE49-F238E27FC236}">
                <a16:creationId xmlns:a16="http://schemas.microsoft.com/office/drawing/2014/main" id="{554717D9-DB06-48C2-92BF-93799172BDBB}"/>
              </a:ext>
            </a:extLst>
          </p:cNvPr>
          <p:cNvSpPr/>
          <p:nvPr/>
        </p:nvSpPr>
        <p:spPr>
          <a:xfrm>
            <a:off x="1226983" y="1449757"/>
            <a:ext cx="7449473" cy="707886"/>
          </a:xfrm>
          <a:prstGeom prst="rect">
            <a:avLst/>
          </a:prstGeom>
        </p:spPr>
        <p:txBody>
          <a:bodyPr wrap="square">
            <a:spAutoFit/>
          </a:bodyPr>
          <a:lstStyle/>
          <a:p>
            <a:r>
              <a:rPr lang="fr-FR" sz="2000" dirty="0">
                <a:solidFill>
                  <a:schemeClr val="bg2"/>
                </a:solidFill>
              </a:rPr>
              <a:t>Principe d’égalité de traitement : les usagers dans </a:t>
            </a:r>
            <a:r>
              <a:rPr lang="fr-FR" sz="2000" i="1" dirty="0">
                <a:solidFill>
                  <a:schemeClr val="bg2"/>
                </a:solidFill>
              </a:rPr>
              <a:t>la même situation</a:t>
            </a:r>
            <a:r>
              <a:rPr lang="fr-FR" sz="2000" dirty="0">
                <a:solidFill>
                  <a:schemeClr val="bg2"/>
                </a:solidFill>
              </a:rPr>
              <a:t> doivent se voir appliquer le même tarif.</a:t>
            </a:r>
          </a:p>
        </p:txBody>
      </p:sp>
      <p:sp>
        <p:nvSpPr>
          <p:cNvPr id="3" name="Rectangle 2">
            <a:extLst>
              <a:ext uri="{FF2B5EF4-FFF2-40B4-BE49-F238E27FC236}">
                <a16:creationId xmlns:a16="http://schemas.microsoft.com/office/drawing/2014/main" id="{4DAB794B-96FB-4DA6-A1AB-EDDBC7369903}"/>
              </a:ext>
            </a:extLst>
          </p:cNvPr>
          <p:cNvSpPr/>
          <p:nvPr/>
        </p:nvSpPr>
        <p:spPr>
          <a:xfrm>
            <a:off x="1230307" y="3397593"/>
            <a:ext cx="2016224" cy="64807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FFFFFF"/>
                </a:solidFill>
              </a:rPr>
              <a:t>Tarifs par usagers</a:t>
            </a:r>
          </a:p>
        </p:txBody>
      </p:sp>
      <p:sp>
        <p:nvSpPr>
          <p:cNvPr id="4" name="Rectangle 3">
            <a:extLst>
              <a:ext uri="{FF2B5EF4-FFF2-40B4-BE49-F238E27FC236}">
                <a16:creationId xmlns:a16="http://schemas.microsoft.com/office/drawing/2014/main" id="{5A3B3D3E-A8F2-41F0-BA1C-6205B9F427EB}"/>
              </a:ext>
            </a:extLst>
          </p:cNvPr>
          <p:cNvSpPr/>
          <p:nvPr/>
        </p:nvSpPr>
        <p:spPr>
          <a:xfrm>
            <a:off x="4105280" y="2554500"/>
            <a:ext cx="2016224" cy="648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FFFFFF"/>
                </a:solidFill>
              </a:rPr>
              <a:t>Usagers Domestiques</a:t>
            </a:r>
          </a:p>
        </p:txBody>
      </p:sp>
      <p:sp>
        <p:nvSpPr>
          <p:cNvPr id="6" name="Rectangle 5">
            <a:extLst>
              <a:ext uri="{FF2B5EF4-FFF2-40B4-BE49-F238E27FC236}">
                <a16:creationId xmlns:a16="http://schemas.microsoft.com/office/drawing/2014/main" id="{167A800E-1E8F-45CD-8CAA-F49F45C6AEF3}"/>
              </a:ext>
            </a:extLst>
          </p:cNvPr>
          <p:cNvSpPr/>
          <p:nvPr/>
        </p:nvSpPr>
        <p:spPr>
          <a:xfrm>
            <a:off x="4093052" y="4441220"/>
            <a:ext cx="2016224" cy="64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FFFFFF"/>
                </a:solidFill>
              </a:rPr>
              <a:t>Usagers Professionnels</a:t>
            </a:r>
          </a:p>
        </p:txBody>
      </p:sp>
      <p:sp>
        <p:nvSpPr>
          <p:cNvPr id="17" name="ZoneTexte 16">
            <a:extLst>
              <a:ext uri="{FF2B5EF4-FFF2-40B4-BE49-F238E27FC236}">
                <a16:creationId xmlns:a16="http://schemas.microsoft.com/office/drawing/2014/main" id="{722F2563-410D-4BE6-B8B9-5512DDBCEB41}"/>
              </a:ext>
            </a:extLst>
          </p:cNvPr>
          <p:cNvSpPr txBox="1"/>
          <p:nvPr/>
        </p:nvSpPr>
        <p:spPr>
          <a:xfrm>
            <a:off x="6211088" y="2480145"/>
            <a:ext cx="2376263" cy="1384995"/>
          </a:xfrm>
          <a:prstGeom prst="rect">
            <a:avLst/>
          </a:prstGeom>
          <a:noFill/>
        </p:spPr>
        <p:txBody>
          <a:bodyPr wrap="square" rtlCol="0">
            <a:spAutoFit/>
          </a:bodyPr>
          <a:lstStyle/>
          <a:p>
            <a:r>
              <a:rPr lang="fr-FR" sz="1400" dirty="0">
                <a:solidFill>
                  <a:schemeClr val="bg2"/>
                </a:solidFill>
              </a:rPr>
              <a:t>Exemples de distinctions admis :</a:t>
            </a:r>
          </a:p>
          <a:p>
            <a:pPr marL="285750" indent="-285750">
              <a:buFont typeface="Arial" panose="020B0604020202020204" pitchFamily="34" charset="0"/>
              <a:buChar char="•"/>
            </a:pPr>
            <a:r>
              <a:rPr lang="fr-FR" sz="1400" dirty="0">
                <a:solidFill>
                  <a:schemeClr val="bg2"/>
                </a:solidFill>
              </a:rPr>
              <a:t>Présence d’une piscine privée</a:t>
            </a:r>
          </a:p>
          <a:p>
            <a:pPr marL="285750" indent="-285750">
              <a:buFont typeface="Arial" panose="020B0604020202020204" pitchFamily="34" charset="0"/>
              <a:buChar char="•"/>
            </a:pPr>
            <a:r>
              <a:rPr lang="fr-FR" sz="1400" dirty="0">
                <a:solidFill>
                  <a:schemeClr val="bg2"/>
                </a:solidFill>
              </a:rPr>
              <a:t>Logements collectifs / individuels…</a:t>
            </a:r>
          </a:p>
        </p:txBody>
      </p:sp>
      <p:sp>
        <p:nvSpPr>
          <p:cNvPr id="43" name="ZoneTexte 42">
            <a:extLst>
              <a:ext uri="{FF2B5EF4-FFF2-40B4-BE49-F238E27FC236}">
                <a16:creationId xmlns:a16="http://schemas.microsoft.com/office/drawing/2014/main" id="{9F249A0C-7D93-46CB-86AB-700F690E0B6B}"/>
              </a:ext>
            </a:extLst>
          </p:cNvPr>
          <p:cNvSpPr txBox="1"/>
          <p:nvPr/>
        </p:nvSpPr>
        <p:spPr>
          <a:xfrm>
            <a:off x="6257453" y="4070722"/>
            <a:ext cx="2635027" cy="1600438"/>
          </a:xfrm>
          <a:prstGeom prst="rect">
            <a:avLst/>
          </a:prstGeom>
          <a:noFill/>
        </p:spPr>
        <p:txBody>
          <a:bodyPr wrap="square" rtlCol="0">
            <a:spAutoFit/>
          </a:bodyPr>
          <a:lstStyle/>
          <a:p>
            <a:r>
              <a:rPr lang="fr-FR" sz="1400" dirty="0">
                <a:solidFill>
                  <a:schemeClr val="bg2"/>
                </a:solidFill>
              </a:rPr>
              <a:t>Exemples de distinctions admis :</a:t>
            </a:r>
          </a:p>
          <a:p>
            <a:pPr marL="285750" indent="-285750">
              <a:buFont typeface="Arial" panose="020B0604020202020204" pitchFamily="34" charset="0"/>
              <a:buChar char="•"/>
            </a:pPr>
            <a:r>
              <a:rPr lang="fr-FR" sz="1400" dirty="0">
                <a:solidFill>
                  <a:schemeClr val="bg2"/>
                </a:solidFill>
              </a:rPr>
              <a:t>Selon la capacité d’accueil des établissements d’hébergement</a:t>
            </a:r>
          </a:p>
          <a:p>
            <a:pPr marL="285750" indent="-285750">
              <a:buFont typeface="Arial" panose="020B0604020202020204" pitchFamily="34" charset="0"/>
              <a:buChar char="•"/>
            </a:pPr>
            <a:r>
              <a:rPr lang="fr-FR" sz="1400" dirty="0">
                <a:solidFill>
                  <a:schemeClr val="bg2"/>
                </a:solidFill>
              </a:rPr>
              <a:t>Selon le degré de pollution rejetée (assainissement)…</a:t>
            </a:r>
          </a:p>
        </p:txBody>
      </p:sp>
      <p:sp>
        <p:nvSpPr>
          <p:cNvPr id="45" name="Rectangle 44">
            <a:extLst>
              <a:ext uri="{FF2B5EF4-FFF2-40B4-BE49-F238E27FC236}">
                <a16:creationId xmlns:a16="http://schemas.microsoft.com/office/drawing/2014/main" id="{24C13045-D1C0-418D-B563-D46CADFEBFB3}"/>
              </a:ext>
            </a:extLst>
          </p:cNvPr>
          <p:cNvSpPr/>
          <p:nvPr/>
        </p:nvSpPr>
        <p:spPr>
          <a:xfrm>
            <a:off x="1245400" y="5726906"/>
            <a:ext cx="2016224" cy="64807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FFFFFF"/>
                </a:solidFill>
              </a:rPr>
              <a:t>Tarifs selon la saisonnalité</a:t>
            </a:r>
          </a:p>
        </p:txBody>
      </p:sp>
      <p:cxnSp>
        <p:nvCxnSpPr>
          <p:cNvPr id="7" name="Connecteur droit avec flèche 6">
            <a:extLst>
              <a:ext uri="{FF2B5EF4-FFF2-40B4-BE49-F238E27FC236}">
                <a16:creationId xmlns:a16="http://schemas.microsoft.com/office/drawing/2014/main" id="{88B78992-1B5D-400A-A945-C3CE70AEB5CE}"/>
              </a:ext>
            </a:extLst>
          </p:cNvPr>
          <p:cNvCxnSpPr>
            <a:cxnSpLocks/>
            <a:stCxn id="3" idx="3"/>
            <a:endCxn id="4" idx="1"/>
          </p:cNvCxnSpPr>
          <p:nvPr/>
        </p:nvCxnSpPr>
        <p:spPr>
          <a:xfrm flipV="1">
            <a:off x="3246531" y="2878536"/>
            <a:ext cx="858749" cy="843093"/>
          </a:xfrm>
          <a:prstGeom prst="straightConnector1">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C90F6B49-AE15-4AB5-BB19-25AB86EC1AAA}"/>
              </a:ext>
            </a:extLst>
          </p:cNvPr>
          <p:cNvCxnSpPr>
            <a:cxnSpLocks/>
            <a:stCxn id="3" idx="3"/>
            <a:endCxn id="6" idx="1"/>
          </p:cNvCxnSpPr>
          <p:nvPr/>
        </p:nvCxnSpPr>
        <p:spPr>
          <a:xfrm>
            <a:off x="3246531" y="3721629"/>
            <a:ext cx="846521" cy="1043627"/>
          </a:xfrm>
          <a:prstGeom prst="straightConnector1">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A3EFE6EF-B5E0-49ED-B36E-863F89DD99E9}"/>
              </a:ext>
            </a:extLst>
          </p:cNvPr>
          <p:cNvSpPr txBox="1"/>
          <p:nvPr/>
        </p:nvSpPr>
        <p:spPr>
          <a:xfrm>
            <a:off x="3326600" y="5897053"/>
            <a:ext cx="4572000" cy="307777"/>
          </a:xfrm>
          <a:prstGeom prst="rect">
            <a:avLst/>
          </a:prstGeom>
          <a:noFill/>
        </p:spPr>
        <p:txBody>
          <a:bodyPr wrap="square">
            <a:spAutoFit/>
          </a:bodyPr>
          <a:lstStyle/>
          <a:p>
            <a:r>
              <a:rPr lang="fr-FR" sz="1400" dirty="0">
                <a:solidFill>
                  <a:schemeClr val="bg2"/>
                </a:solidFill>
              </a:rPr>
              <a:t>Exemple : tarifs différents pendant la saison touristique</a:t>
            </a:r>
          </a:p>
        </p:txBody>
      </p:sp>
    </p:spTree>
    <p:extLst>
      <p:ext uri="{BB962C8B-B14F-4D97-AF65-F5344CB8AC3E}">
        <p14:creationId xmlns:p14="http://schemas.microsoft.com/office/powerpoint/2010/main" val="2142387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Financer la gestion des eaux pluviales urbaines (GEPU)</a:t>
            </a:r>
          </a:p>
        </p:txBody>
      </p:sp>
      <p:sp>
        <p:nvSpPr>
          <p:cNvPr id="9" name="Rectangle 8">
            <a:extLst>
              <a:ext uri="{FF2B5EF4-FFF2-40B4-BE49-F238E27FC236}">
                <a16:creationId xmlns:a16="http://schemas.microsoft.com/office/drawing/2014/main" id="{32D27DEC-0AAA-C545-8CA0-8EBCE71AF3AE}"/>
              </a:ext>
            </a:extLst>
          </p:cNvPr>
          <p:cNvSpPr/>
          <p:nvPr/>
        </p:nvSpPr>
        <p:spPr>
          <a:xfrm>
            <a:off x="1187624" y="2365171"/>
            <a:ext cx="7704856" cy="4585871"/>
          </a:xfrm>
          <a:prstGeom prst="rect">
            <a:avLst/>
          </a:prstGeom>
        </p:spPr>
        <p:txBody>
          <a:bodyPr wrap="square">
            <a:spAutoFit/>
          </a:bodyPr>
          <a:lstStyle/>
          <a:p>
            <a:r>
              <a:rPr lang="fr-FR" sz="2400" b="1" dirty="0">
                <a:solidFill>
                  <a:schemeClr val="bg2"/>
                </a:solidFill>
              </a:rPr>
              <a:t>Quel service finance quoi ?</a:t>
            </a:r>
          </a:p>
          <a:p>
            <a:pPr marL="342900" indent="-342900">
              <a:buFont typeface="Arial" panose="020B0604020202020204" pitchFamily="34" charset="0"/>
              <a:buChar char="•"/>
            </a:pPr>
            <a:r>
              <a:rPr lang="fr-FR" sz="2000" dirty="0">
                <a:solidFill>
                  <a:schemeClr val="bg2"/>
                </a:solidFill>
              </a:rPr>
              <a:t>Des équipements à l’interface de la voirie, de la propreté et du mobilier urbain =&gt; nécessité d’une délimitation claire</a:t>
            </a:r>
          </a:p>
          <a:p>
            <a:pPr marL="342900" indent="-342900">
              <a:buFont typeface="Arial" panose="020B0604020202020204" pitchFamily="34" charset="0"/>
              <a:buChar char="•"/>
            </a:pPr>
            <a:r>
              <a:rPr lang="fr-FR" sz="2000" dirty="0">
                <a:solidFill>
                  <a:schemeClr val="bg2"/>
                </a:solidFill>
              </a:rPr>
              <a:t>Des réseaux parfois unitaires (eaux usées + eaux pluviales) =&gt; porosité limitée mais autorisée entre les deux budgets</a:t>
            </a:r>
          </a:p>
          <a:p>
            <a:pPr marL="342900" indent="-342900">
              <a:buFont typeface="Arial" panose="020B0604020202020204" pitchFamily="34" charset="0"/>
              <a:buChar char="•"/>
            </a:pPr>
            <a:endParaRPr lang="fr-FR" sz="2000" dirty="0"/>
          </a:p>
          <a:p>
            <a:r>
              <a:rPr lang="fr-FR" sz="2400" b="1" dirty="0">
                <a:solidFill>
                  <a:schemeClr val="bg2"/>
                </a:solidFill>
              </a:rPr>
              <a:t>Quel niveau (communal / intercommunal) finance quoi ?</a:t>
            </a:r>
          </a:p>
          <a:p>
            <a:pPr marL="342900" indent="-342900">
              <a:buFont typeface="Arial" panose="020B0604020202020204" pitchFamily="34" charset="0"/>
              <a:buChar char="•"/>
            </a:pPr>
            <a:r>
              <a:rPr lang="fr-FR" sz="2000" dirty="0">
                <a:solidFill>
                  <a:schemeClr val="bg2"/>
                </a:solidFill>
              </a:rPr>
              <a:t>Une fonction « hydraulique » nécessairement prise en charge par le niveau compétent en matière de GEPU</a:t>
            </a:r>
          </a:p>
          <a:p>
            <a:pPr marL="342900" indent="-342900">
              <a:buFont typeface="Arial" panose="020B0604020202020204" pitchFamily="34" charset="0"/>
              <a:buChar char="•"/>
            </a:pPr>
            <a:r>
              <a:rPr lang="fr-FR" sz="2000" dirty="0">
                <a:solidFill>
                  <a:schemeClr val="bg2"/>
                </a:solidFill>
              </a:rPr>
              <a:t>Une fonction « esthétique » (des espaces végétalisés principalement) qui peut être prise en charge par les communes</a:t>
            </a:r>
          </a:p>
          <a:p>
            <a:pPr marL="342900" indent="-342900">
              <a:buFont typeface="Wingdings" pitchFamily="2" charset="2"/>
              <a:buChar char="à"/>
            </a:pPr>
            <a:endParaRPr lang="fr-FR" sz="2000" b="1" dirty="0"/>
          </a:p>
          <a:p>
            <a:endParaRPr lang="fr-FR" sz="2000" dirty="0"/>
          </a:p>
        </p:txBody>
      </p:sp>
      <p:sp>
        <p:nvSpPr>
          <p:cNvPr id="7" name="ZoneTexte 6">
            <a:extLst>
              <a:ext uri="{FF2B5EF4-FFF2-40B4-BE49-F238E27FC236}">
                <a16:creationId xmlns:a16="http://schemas.microsoft.com/office/drawing/2014/main" id="{D0538DB8-C116-4453-8861-68D04CF1C0CE}"/>
              </a:ext>
            </a:extLst>
          </p:cNvPr>
          <p:cNvSpPr txBox="1"/>
          <p:nvPr/>
        </p:nvSpPr>
        <p:spPr>
          <a:xfrm>
            <a:off x="1187624" y="1478434"/>
            <a:ext cx="7272808" cy="707886"/>
          </a:xfrm>
          <a:prstGeom prst="rect">
            <a:avLst/>
          </a:prstGeom>
          <a:noFill/>
        </p:spPr>
        <p:txBody>
          <a:bodyPr wrap="square">
            <a:spAutoFit/>
          </a:bodyPr>
          <a:lstStyle/>
          <a:p>
            <a:r>
              <a:rPr lang="fr-FR" sz="2000" dirty="0">
                <a:solidFill>
                  <a:schemeClr val="bg2"/>
                </a:solidFill>
              </a:rPr>
              <a:t>Le service GEPU est de nature administrative : il doit être financé par le </a:t>
            </a:r>
            <a:r>
              <a:rPr lang="fr-FR" sz="2000" b="1" dirty="0">
                <a:solidFill>
                  <a:schemeClr val="bg2"/>
                </a:solidFill>
              </a:rPr>
              <a:t>budget général</a:t>
            </a:r>
            <a:r>
              <a:rPr lang="fr-FR" sz="2000" dirty="0">
                <a:solidFill>
                  <a:schemeClr val="bg2"/>
                </a:solidFill>
              </a:rPr>
              <a:t>.</a:t>
            </a:r>
          </a:p>
        </p:txBody>
      </p:sp>
    </p:spTree>
    <p:extLst>
      <p:ext uri="{BB962C8B-B14F-4D97-AF65-F5344CB8AC3E}">
        <p14:creationId xmlns:p14="http://schemas.microsoft.com/office/powerpoint/2010/main" val="1332701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331640" y="373036"/>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Financer ses investissements</a:t>
            </a:r>
          </a:p>
        </p:txBody>
      </p:sp>
      <p:sp>
        <p:nvSpPr>
          <p:cNvPr id="4" name="Rectangle 3">
            <a:extLst>
              <a:ext uri="{FF2B5EF4-FFF2-40B4-BE49-F238E27FC236}">
                <a16:creationId xmlns:a16="http://schemas.microsoft.com/office/drawing/2014/main" id="{D2E80AA9-DBB2-4823-A3FB-A4834DB11211}"/>
              </a:ext>
            </a:extLst>
          </p:cNvPr>
          <p:cNvSpPr/>
          <p:nvPr/>
        </p:nvSpPr>
        <p:spPr>
          <a:xfrm>
            <a:off x="1331640" y="1406426"/>
            <a:ext cx="3456384" cy="497113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5EB2F01-1C29-4E0A-A6F9-A7C8AC3ABA92}"/>
              </a:ext>
            </a:extLst>
          </p:cNvPr>
          <p:cNvSpPr/>
          <p:nvPr/>
        </p:nvSpPr>
        <p:spPr>
          <a:xfrm>
            <a:off x="5148064" y="3634315"/>
            <a:ext cx="3456384" cy="274324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2C81806-D0F9-4EEC-9EB1-230CD9FA721E}"/>
              </a:ext>
            </a:extLst>
          </p:cNvPr>
          <p:cNvSpPr txBox="1"/>
          <p:nvPr/>
        </p:nvSpPr>
        <p:spPr>
          <a:xfrm>
            <a:off x="1403648" y="1481019"/>
            <a:ext cx="3312368" cy="584775"/>
          </a:xfrm>
          <a:prstGeom prst="rect">
            <a:avLst/>
          </a:prstGeom>
          <a:noFill/>
        </p:spPr>
        <p:txBody>
          <a:bodyPr wrap="square">
            <a:spAutoFit/>
          </a:bodyPr>
          <a:lstStyle/>
          <a:p>
            <a:pPr algn="ctr"/>
            <a:r>
              <a:rPr lang="fr-FR" sz="1600" b="1" dirty="0">
                <a:solidFill>
                  <a:schemeClr val="bg2"/>
                </a:solidFill>
              </a:rPr>
              <a:t>Les subventions des agences de l’eau</a:t>
            </a:r>
          </a:p>
        </p:txBody>
      </p:sp>
      <p:sp>
        <p:nvSpPr>
          <p:cNvPr id="10" name="ZoneTexte 9">
            <a:extLst>
              <a:ext uri="{FF2B5EF4-FFF2-40B4-BE49-F238E27FC236}">
                <a16:creationId xmlns:a16="http://schemas.microsoft.com/office/drawing/2014/main" id="{7CFA9E09-AE38-4027-807E-0F1669468868}"/>
              </a:ext>
            </a:extLst>
          </p:cNvPr>
          <p:cNvSpPr txBox="1"/>
          <p:nvPr/>
        </p:nvSpPr>
        <p:spPr>
          <a:xfrm>
            <a:off x="5042654" y="3740455"/>
            <a:ext cx="3312368" cy="338554"/>
          </a:xfrm>
          <a:prstGeom prst="rect">
            <a:avLst/>
          </a:prstGeom>
          <a:noFill/>
        </p:spPr>
        <p:txBody>
          <a:bodyPr wrap="square">
            <a:spAutoFit/>
          </a:bodyPr>
          <a:lstStyle/>
          <a:p>
            <a:pPr algn="ctr"/>
            <a:r>
              <a:rPr lang="fr-FR" sz="1600" b="1" dirty="0">
                <a:solidFill>
                  <a:schemeClr val="bg2"/>
                </a:solidFill>
              </a:rPr>
              <a:t>Les prêts</a:t>
            </a:r>
          </a:p>
        </p:txBody>
      </p:sp>
      <p:sp>
        <p:nvSpPr>
          <p:cNvPr id="12" name="ZoneTexte 11">
            <a:extLst>
              <a:ext uri="{FF2B5EF4-FFF2-40B4-BE49-F238E27FC236}">
                <a16:creationId xmlns:a16="http://schemas.microsoft.com/office/drawing/2014/main" id="{DC53CD2B-8ECC-4DBD-BF5B-CC3C4F953701}"/>
              </a:ext>
            </a:extLst>
          </p:cNvPr>
          <p:cNvSpPr txBox="1"/>
          <p:nvPr/>
        </p:nvSpPr>
        <p:spPr>
          <a:xfrm>
            <a:off x="1401150" y="2170795"/>
            <a:ext cx="3312368" cy="1815882"/>
          </a:xfrm>
          <a:prstGeom prst="rect">
            <a:avLst/>
          </a:prstGeom>
          <a:noFill/>
        </p:spPr>
        <p:txBody>
          <a:bodyPr wrap="square">
            <a:spAutoFit/>
          </a:bodyPr>
          <a:lstStyle/>
          <a:p>
            <a:r>
              <a:rPr lang="fr-FR" sz="1600" dirty="0">
                <a:solidFill>
                  <a:schemeClr val="bg2"/>
                </a:solidFill>
              </a:rPr>
              <a:t>XI</a:t>
            </a:r>
            <a:r>
              <a:rPr lang="fr-FR" sz="1600" baseline="30000" dirty="0">
                <a:solidFill>
                  <a:schemeClr val="bg2"/>
                </a:solidFill>
              </a:rPr>
              <a:t>ème</a:t>
            </a:r>
            <a:r>
              <a:rPr lang="fr-FR" sz="1600" dirty="0">
                <a:solidFill>
                  <a:schemeClr val="bg2"/>
                </a:solidFill>
              </a:rPr>
              <a:t> programme : 12,63 Mds € à l’échelle nationale pour la période 2019-2024 issus des redevances </a:t>
            </a:r>
            <a:r>
              <a:rPr lang="fr-FR" sz="1600" dirty="0">
                <a:solidFill>
                  <a:schemeClr val="bg2"/>
                </a:solidFill>
                <a:sym typeface="Wingdings" pitchFamily="2" charset="2"/>
              </a:rPr>
              <a:t></a:t>
            </a:r>
            <a:r>
              <a:rPr lang="fr-FR" sz="1600" dirty="0">
                <a:solidFill>
                  <a:schemeClr val="bg2"/>
                </a:solidFill>
              </a:rPr>
              <a:t> Chaque bassin dispose de son programme d’aides (base / AAP)</a:t>
            </a:r>
          </a:p>
          <a:p>
            <a:endParaRPr lang="fr-FR" sz="1600" dirty="0">
              <a:solidFill>
                <a:schemeClr val="bg2"/>
              </a:solidFill>
            </a:endParaRPr>
          </a:p>
          <a:p>
            <a:endParaRPr lang="fr-FR" sz="1600" dirty="0">
              <a:solidFill>
                <a:schemeClr val="bg2"/>
              </a:solidFill>
            </a:endParaRPr>
          </a:p>
        </p:txBody>
      </p:sp>
      <p:sp>
        <p:nvSpPr>
          <p:cNvPr id="14" name="ZoneTexte 13">
            <a:extLst>
              <a:ext uri="{FF2B5EF4-FFF2-40B4-BE49-F238E27FC236}">
                <a16:creationId xmlns:a16="http://schemas.microsoft.com/office/drawing/2014/main" id="{738CD3DE-911E-40CD-BB56-41A99284CC28}"/>
              </a:ext>
            </a:extLst>
          </p:cNvPr>
          <p:cNvSpPr txBox="1"/>
          <p:nvPr/>
        </p:nvSpPr>
        <p:spPr>
          <a:xfrm>
            <a:off x="5270633" y="4303847"/>
            <a:ext cx="3312368" cy="2062103"/>
          </a:xfrm>
          <a:prstGeom prst="rect">
            <a:avLst/>
          </a:prstGeom>
          <a:noFill/>
        </p:spPr>
        <p:txBody>
          <a:bodyPr wrap="square">
            <a:spAutoFit/>
          </a:bodyPr>
          <a:lstStyle/>
          <a:p>
            <a:r>
              <a:rPr lang="fr-FR" sz="1600" b="1" dirty="0">
                <a:solidFill>
                  <a:schemeClr val="bg2"/>
                </a:solidFill>
              </a:rPr>
              <a:t>- Prêts classiques</a:t>
            </a:r>
          </a:p>
          <a:p>
            <a:endParaRPr lang="fr-FR" sz="1600" b="1" dirty="0">
              <a:solidFill>
                <a:schemeClr val="bg2"/>
              </a:solidFill>
            </a:endParaRPr>
          </a:p>
          <a:p>
            <a:r>
              <a:rPr lang="fr-FR" sz="1600" b="1" dirty="0">
                <a:solidFill>
                  <a:schemeClr val="bg2"/>
                </a:solidFill>
              </a:rPr>
              <a:t>- « Aqua Prêts » </a:t>
            </a:r>
            <a:r>
              <a:rPr lang="fr-FR" sz="1600" dirty="0">
                <a:solidFill>
                  <a:schemeClr val="bg2"/>
                </a:solidFill>
              </a:rPr>
              <a:t>de la Banque des territoires = prêt longue durée jusqu’à 60 ans pour les réseaux</a:t>
            </a:r>
          </a:p>
          <a:p>
            <a:r>
              <a:rPr lang="fr-FR" sz="1600" dirty="0">
                <a:solidFill>
                  <a:schemeClr val="bg2"/>
                </a:solidFill>
              </a:rPr>
              <a:t>Taux du Livret A + 0,60%</a:t>
            </a:r>
            <a:br>
              <a:rPr lang="fr-FR" sz="1600" dirty="0">
                <a:solidFill>
                  <a:schemeClr val="bg2"/>
                </a:solidFill>
              </a:rPr>
            </a:br>
            <a:r>
              <a:rPr lang="fr-FR" sz="1600" dirty="0">
                <a:solidFill>
                  <a:schemeClr val="bg2"/>
                </a:solidFill>
              </a:rPr>
              <a:t>conditionné à une bonne gestion patrimoniale et l’existence d’un SD</a:t>
            </a:r>
          </a:p>
        </p:txBody>
      </p:sp>
      <p:sp>
        <p:nvSpPr>
          <p:cNvPr id="15" name="Flèche : droite 14">
            <a:extLst>
              <a:ext uri="{FF2B5EF4-FFF2-40B4-BE49-F238E27FC236}">
                <a16:creationId xmlns:a16="http://schemas.microsoft.com/office/drawing/2014/main" id="{068C2187-48DC-4E56-8E04-3EFAC14DC37C}"/>
              </a:ext>
            </a:extLst>
          </p:cNvPr>
          <p:cNvSpPr/>
          <p:nvPr/>
        </p:nvSpPr>
        <p:spPr>
          <a:xfrm>
            <a:off x="1547664" y="3668447"/>
            <a:ext cx="288032" cy="144016"/>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BFFD8D1-5413-0842-B0CF-3BB35F55E2F5}"/>
              </a:ext>
            </a:extLst>
          </p:cNvPr>
          <p:cNvSpPr txBox="1"/>
          <p:nvPr/>
        </p:nvSpPr>
        <p:spPr>
          <a:xfrm>
            <a:off x="1886136" y="3520781"/>
            <a:ext cx="2776941" cy="1815882"/>
          </a:xfrm>
          <a:prstGeom prst="rect">
            <a:avLst/>
          </a:prstGeom>
          <a:noFill/>
        </p:spPr>
        <p:txBody>
          <a:bodyPr wrap="square">
            <a:spAutoFit/>
          </a:bodyPr>
          <a:lstStyle/>
          <a:p>
            <a:r>
              <a:rPr lang="fr-FR" sz="1600" dirty="0">
                <a:solidFill>
                  <a:schemeClr val="bg2"/>
                </a:solidFill>
              </a:rPr>
              <a:t>Condition: Disposer d’un Schéma Directeur et définir une PPI cohérente avec les objectifs du SDAGE et du programme</a:t>
            </a:r>
          </a:p>
          <a:p>
            <a:endParaRPr lang="fr-FR" sz="1600" dirty="0">
              <a:solidFill>
                <a:schemeClr val="bg2"/>
              </a:solidFill>
            </a:endParaRPr>
          </a:p>
          <a:p>
            <a:endParaRPr lang="fr-FR" sz="1600" dirty="0">
              <a:solidFill>
                <a:schemeClr val="bg2"/>
              </a:solidFill>
            </a:endParaRPr>
          </a:p>
        </p:txBody>
      </p:sp>
      <p:sp>
        <p:nvSpPr>
          <p:cNvPr id="13" name="Rectangle 12">
            <a:extLst>
              <a:ext uri="{FF2B5EF4-FFF2-40B4-BE49-F238E27FC236}">
                <a16:creationId xmlns:a16="http://schemas.microsoft.com/office/drawing/2014/main" id="{CD20452C-293A-9541-BC55-DED38CDCE9CB}"/>
              </a:ext>
            </a:extLst>
          </p:cNvPr>
          <p:cNvSpPr/>
          <p:nvPr/>
        </p:nvSpPr>
        <p:spPr>
          <a:xfrm>
            <a:off x="5116337" y="1413168"/>
            <a:ext cx="3456384" cy="1992682"/>
          </a:xfrm>
          <a:prstGeom prst="rect">
            <a:avLst/>
          </a:prstGeom>
          <a:solidFill>
            <a:schemeClr val="bg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BACCC7C-829E-F148-AF96-119FF028AC52}"/>
              </a:ext>
            </a:extLst>
          </p:cNvPr>
          <p:cNvSpPr txBox="1"/>
          <p:nvPr/>
        </p:nvSpPr>
        <p:spPr>
          <a:xfrm>
            <a:off x="5155452" y="1540189"/>
            <a:ext cx="3312368" cy="338554"/>
          </a:xfrm>
          <a:prstGeom prst="rect">
            <a:avLst/>
          </a:prstGeom>
          <a:noFill/>
        </p:spPr>
        <p:txBody>
          <a:bodyPr wrap="square">
            <a:spAutoFit/>
          </a:bodyPr>
          <a:lstStyle/>
          <a:p>
            <a:pPr algn="ctr"/>
            <a:r>
              <a:rPr lang="fr-FR" sz="1600" b="1" dirty="0">
                <a:solidFill>
                  <a:schemeClr val="bg2"/>
                </a:solidFill>
              </a:rPr>
              <a:t>Les subventions thématiques</a:t>
            </a:r>
          </a:p>
        </p:txBody>
      </p:sp>
      <p:sp>
        <p:nvSpPr>
          <p:cNvPr id="21" name="ZoneTexte 20">
            <a:extLst>
              <a:ext uri="{FF2B5EF4-FFF2-40B4-BE49-F238E27FC236}">
                <a16:creationId xmlns:a16="http://schemas.microsoft.com/office/drawing/2014/main" id="{33F8912E-F28B-AF4C-B5CF-3116315258E8}"/>
              </a:ext>
            </a:extLst>
          </p:cNvPr>
          <p:cNvSpPr txBox="1"/>
          <p:nvPr/>
        </p:nvSpPr>
        <p:spPr>
          <a:xfrm>
            <a:off x="5220072" y="2005763"/>
            <a:ext cx="3312368" cy="2062103"/>
          </a:xfrm>
          <a:prstGeom prst="rect">
            <a:avLst/>
          </a:prstGeom>
          <a:noFill/>
        </p:spPr>
        <p:txBody>
          <a:bodyPr wrap="square">
            <a:spAutoFit/>
          </a:bodyPr>
          <a:lstStyle/>
          <a:p>
            <a:r>
              <a:rPr lang="fr-FR" sz="1600" dirty="0">
                <a:solidFill>
                  <a:schemeClr val="bg2"/>
                </a:solidFill>
              </a:rPr>
              <a:t>- Actions milieu biodiversité: </a:t>
            </a:r>
            <a:r>
              <a:rPr lang="fr-FR" sz="1600" b="1" dirty="0">
                <a:solidFill>
                  <a:schemeClr val="bg2"/>
                </a:solidFill>
              </a:rPr>
              <a:t>aides européennes via les régions</a:t>
            </a:r>
          </a:p>
          <a:p>
            <a:endParaRPr lang="fr-FR" sz="1600" dirty="0">
              <a:solidFill>
                <a:schemeClr val="bg2"/>
              </a:solidFill>
            </a:endParaRPr>
          </a:p>
          <a:p>
            <a:r>
              <a:rPr lang="fr-FR" sz="1600" dirty="0">
                <a:solidFill>
                  <a:schemeClr val="bg2"/>
                </a:solidFill>
              </a:rPr>
              <a:t>- Actions de transition énergétique </a:t>
            </a:r>
            <a:r>
              <a:rPr lang="fr-FR" sz="1600" b="1" dirty="0">
                <a:solidFill>
                  <a:schemeClr val="bg2"/>
                </a:solidFill>
              </a:rPr>
              <a:t>ADEME, CEE…</a:t>
            </a:r>
          </a:p>
          <a:p>
            <a:endParaRPr lang="fr-FR" sz="1600" b="1" dirty="0">
              <a:solidFill>
                <a:schemeClr val="bg2"/>
              </a:solidFill>
            </a:endParaRPr>
          </a:p>
          <a:p>
            <a:endParaRPr lang="fr-FR" sz="1600" dirty="0">
              <a:solidFill>
                <a:schemeClr val="bg2"/>
              </a:solidFill>
            </a:endParaRPr>
          </a:p>
          <a:p>
            <a:endParaRPr lang="fr-FR" sz="1600" dirty="0">
              <a:solidFill>
                <a:schemeClr val="bg2"/>
              </a:solidFill>
            </a:endParaRPr>
          </a:p>
        </p:txBody>
      </p:sp>
      <p:sp>
        <p:nvSpPr>
          <p:cNvPr id="22" name="ZoneTexte 21">
            <a:extLst>
              <a:ext uri="{FF2B5EF4-FFF2-40B4-BE49-F238E27FC236}">
                <a16:creationId xmlns:a16="http://schemas.microsoft.com/office/drawing/2014/main" id="{348A9CF0-4F2B-4F41-99CD-4A1FEA67660A}"/>
              </a:ext>
            </a:extLst>
          </p:cNvPr>
          <p:cNvSpPr txBox="1"/>
          <p:nvPr/>
        </p:nvSpPr>
        <p:spPr>
          <a:xfrm>
            <a:off x="1331640" y="4893525"/>
            <a:ext cx="3312368" cy="1323439"/>
          </a:xfrm>
          <a:prstGeom prst="rect">
            <a:avLst/>
          </a:prstGeom>
          <a:noFill/>
        </p:spPr>
        <p:txBody>
          <a:bodyPr wrap="square">
            <a:spAutoFit/>
          </a:bodyPr>
          <a:lstStyle/>
          <a:p>
            <a:r>
              <a:rPr lang="fr-FR" sz="1600" dirty="0">
                <a:solidFill>
                  <a:schemeClr val="bg2"/>
                </a:solidFill>
              </a:rPr>
              <a:t>Aides d’urgence </a:t>
            </a:r>
            <a:r>
              <a:rPr lang="fr-FR" sz="1600" b="1" dirty="0">
                <a:solidFill>
                  <a:schemeClr val="bg2"/>
                </a:solidFill>
              </a:rPr>
              <a:t>COVID</a:t>
            </a:r>
          </a:p>
          <a:p>
            <a:r>
              <a:rPr lang="fr-FR" sz="1600" b="1" dirty="0">
                <a:solidFill>
                  <a:schemeClr val="bg2"/>
                </a:solidFill>
              </a:rPr>
              <a:t>Plans de rebond / de reprise / de relance</a:t>
            </a:r>
          </a:p>
          <a:p>
            <a:endParaRPr lang="fr-FR" sz="1600" dirty="0">
              <a:solidFill>
                <a:schemeClr val="bg2"/>
              </a:solidFill>
            </a:endParaRPr>
          </a:p>
          <a:p>
            <a:endParaRPr lang="fr-FR" sz="1600" dirty="0">
              <a:solidFill>
                <a:schemeClr val="bg2"/>
              </a:solidFill>
            </a:endParaRPr>
          </a:p>
        </p:txBody>
      </p:sp>
      <p:sp>
        <p:nvSpPr>
          <p:cNvPr id="23" name="ZoneTexte 22">
            <a:extLst>
              <a:ext uri="{FF2B5EF4-FFF2-40B4-BE49-F238E27FC236}">
                <a16:creationId xmlns:a16="http://schemas.microsoft.com/office/drawing/2014/main" id="{DA2804F1-C8A8-BB43-86BE-86403639A024}"/>
              </a:ext>
            </a:extLst>
          </p:cNvPr>
          <p:cNvSpPr txBox="1"/>
          <p:nvPr/>
        </p:nvSpPr>
        <p:spPr>
          <a:xfrm>
            <a:off x="1950434" y="5753769"/>
            <a:ext cx="2776941" cy="1077218"/>
          </a:xfrm>
          <a:prstGeom prst="rect">
            <a:avLst/>
          </a:prstGeom>
          <a:noFill/>
        </p:spPr>
        <p:txBody>
          <a:bodyPr wrap="square">
            <a:spAutoFit/>
          </a:bodyPr>
          <a:lstStyle/>
          <a:p>
            <a:r>
              <a:rPr lang="fr-FR" sz="1600" b="1" dirty="0">
                <a:solidFill>
                  <a:schemeClr val="bg2"/>
                </a:solidFill>
              </a:rPr>
              <a:t>Des opportunités à court terme en 2020-2021</a:t>
            </a:r>
          </a:p>
          <a:p>
            <a:endParaRPr lang="fr-FR" sz="1600" dirty="0">
              <a:solidFill>
                <a:schemeClr val="bg2"/>
              </a:solidFill>
            </a:endParaRPr>
          </a:p>
          <a:p>
            <a:endParaRPr lang="fr-FR" sz="1600" dirty="0">
              <a:solidFill>
                <a:schemeClr val="bg2"/>
              </a:solidFill>
            </a:endParaRPr>
          </a:p>
        </p:txBody>
      </p:sp>
      <p:sp>
        <p:nvSpPr>
          <p:cNvPr id="24" name="Flèche : droite 14">
            <a:extLst>
              <a:ext uri="{FF2B5EF4-FFF2-40B4-BE49-F238E27FC236}">
                <a16:creationId xmlns:a16="http://schemas.microsoft.com/office/drawing/2014/main" id="{DEBC925B-AF71-E24F-8A7B-3A01E6AFB0CB}"/>
              </a:ext>
            </a:extLst>
          </p:cNvPr>
          <p:cNvSpPr/>
          <p:nvPr/>
        </p:nvSpPr>
        <p:spPr>
          <a:xfrm>
            <a:off x="1497021" y="5826727"/>
            <a:ext cx="288032" cy="144016"/>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4278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des autorités organisatrices du petit cycle de l’eau</a:t>
            </a:r>
          </a:p>
        </p:txBody>
      </p:sp>
      <p:graphicFrame>
        <p:nvGraphicFramePr>
          <p:cNvPr id="2" name="Diagramme 1">
            <a:extLst>
              <a:ext uri="{FF2B5EF4-FFF2-40B4-BE49-F238E27FC236}">
                <a16:creationId xmlns:a16="http://schemas.microsoft.com/office/drawing/2014/main" id="{8C684FA1-812F-4F1E-9830-28ECF7CC21C4}"/>
              </a:ext>
            </a:extLst>
          </p:cNvPr>
          <p:cNvGraphicFramePr/>
          <p:nvPr>
            <p:extLst>
              <p:ext uri="{D42A27DB-BD31-4B8C-83A1-F6EECF244321}">
                <p14:modId xmlns:p14="http://schemas.microsoft.com/office/powerpoint/2010/main" val="2172179978"/>
              </p:ext>
            </p:extLst>
          </p:nvPr>
        </p:nvGraphicFramePr>
        <p:xfrm>
          <a:off x="1016000" y="1550442"/>
          <a:ext cx="7876480"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5116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Garantir l’accès à l’eau pour tous</a:t>
            </a:r>
          </a:p>
        </p:txBody>
      </p:sp>
      <p:sp>
        <p:nvSpPr>
          <p:cNvPr id="37" name="ZoneTexte 36">
            <a:extLst>
              <a:ext uri="{FF2B5EF4-FFF2-40B4-BE49-F238E27FC236}">
                <a16:creationId xmlns:a16="http://schemas.microsoft.com/office/drawing/2014/main" id="{B8CCAEB4-B4A0-4420-878F-8BDE1607566B}"/>
              </a:ext>
            </a:extLst>
          </p:cNvPr>
          <p:cNvSpPr txBox="1"/>
          <p:nvPr/>
        </p:nvSpPr>
        <p:spPr>
          <a:xfrm>
            <a:off x="1241630" y="2198514"/>
            <a:ext cx="7488832" cy="646331"/>
          </a:xfrm>
          <a:prstGeom prst="rect">
            <a:avLst/>
          </a:prstGeom>
          <a:noFill/>
          <a:ln w="38100">
            <a:solidFill>
              <a:schemeClr val="accent5"/>
            </a:solidFill>
          </a:ln>
        </p:spPr>
        <p:txBody>
          <a:bodyPr wrap="square">
            <a:spAutoFit/>
          </a:bodyPr>
          <a:lstStyle/>
          <a:p>
            <a:pPr algn="ctr"/>
            <a:r>
              <a:rPr lang="fr-FR" dirty="0">
                <a:sym typeface="Wingdings" pitchFamily="2" charset="2"/>
              </a:rPr>
              <a:t>Une personne consacrant plus de 3% de ses revenus aux factures d’eau est considérée en situation de </a:t>
            </a:r>
            <a:r>
              <a:rPr lang="fr-FR" b="1" dirty="0">
                <a:sym typeface="Wingdings" pitchFamily="2" charset="2"/>
              </a:rPr>
              <a:t>précarité hydrique</a:t>
            </a:r>
            <a:r>
              <a:rPr lang="fr-FR" dirty="0">
                <a:sym typeface="Wingdings" pitchFamily="2" charset="2"/>
              </a:rPr>
              <a:t>.</a:t>
            </a:r>
          </a:p>
        </p:txBody>
      </p:sp>
      <p:sp>
        <p:nvSpPr>
          <p:cNvPr id="6" name="ZoneTexte 5">
            <a:extLst>
              <a:ext uri="{FF2B5EF4-FFF2-40B4-BE49-F238E27FC236}">
                <a16:creationId xmlns:a16="http://schemas.microsoft.com/office/drawing/2014/main" id="{1BC469F0-4126-478F-AF67-FC0C8910EDBC}"/>
              </a:ext>
            </a:extLst>
          </p:cNvPr>
          <p:cNvSpPr txBox="1"/>
          <p:nvPr/>
        </p:nvSpPr>
        <p:spPr>
          <a:xfrm>
            <a:off x="1187624" y="1045385"/>
            <a:ext cx="7596844" cy="923330"/>
          </a:xfrm>
          <a:prstGeom prst="rect">
            <a:avLst/>
          </a:prstGeom>
          <a:noFill/>
        </p:spPr>
        <p:txBody>
          <a:bodyPr wrap="square">
            <a:spAutoFit/>
          </a:bodyPr>
          <a:lstStyle/>
          <a:p>
            <a:r>
              <a:rPr lang="fr-FR" sz="1800" dirty="0">
                <a:solidFill>
                  <a:schemeClr val="bg2"/>
                </a:solidFill>
                <a:sym typeface="Wingdings" pitchFamily="2" charset="2"/>
              </a:rPr>
              <a:t>Toute personne a le droit d’accéder à l’eau et à l’assainissement « dans des conditions économiquement acceptables » (article L210-1 Code environnement)</a:t>
            </a:r>
          </a:p>
        </p:txBody>
      </p:sp>
      <p:sp>
        <p:nvSpPr>
          <p:cNvPr id="4" name="Rectangle 3">
            <a:extLst>
              <a:ext uri="{FF2B5EF4-FFF2-40B4-BE49-F238E27FC236}">
                <a16:creationId xmlns:a16="http://schemas.microsoft.com/office/drawing/2014/main" id="{88CFD9E8-E8AE-48FE-8581-412F8A29A464}"/>
              </a:ext>
            </a:extLst>
          </p:cNvPr>
          <p:cNvSpPr/>
          <p:nvPr/>
        </p:nvSpPr>
        <p:spPr>
          <a:xfrm>
            <a:off x="1619672" y="3206626"/>
            <a:ext cx="2088232" cy="8743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500" dirty="0">
                <a:solidFill>
                  <a:srgbClr val="FFFFFF"/>
                </a:solidFill>
              </a:rPr>
              <a:t>Tarifs prenant en compte les revenus / composition du foyer</a:t>
            </a:r>
          </a:p>
        </p:txBody>
      </p:sp>
      <p:sp>
        <p:nvSpPr>
          <p:cNvPr id="5" name="Rectangle 4">
            <a:extLst>
              <a:ext uri="{FF2B5EF4-FFF2-40B4-BE49-F238E27FC236}">
                <a16:creationId xmlns:a16="http://schemas.microsoft.com/office/drawing/2014/main" id="{C39D7360-F711-4777-AE35-E68655D24F3E}"/>
              </a:ext>
            </a:extLst>
          </p:cNvPr>
          <p:cNvSpPr/>
          <p:nvPr/>
        </p:nvSpPr>
        <p:spPr>
          <a:xfrm>
            <a:off x="3955008" y="3216805"/>
            <a:ext cx="2088232" cy="8743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500" dirty="0">
                <a:solidFill>
                  <a:srgbClr val="FFFFFF"/>
                </a:solidFill>
              </a:rPr>
              <a:t>Aides financières (chèque eau, FSL, CCAS…)</a:t>
            </a:r>
          </a:p>
        </p:txBody>
      </p:sp>
      <p:sp>
        <p:nvSpPr>
          <p:cNvPr id="7" name="Rectangle 6">
            <a:extLst>
              <a:ext uri="{FF2B5EF4-FFF2-40B4-BE49-F238E27FC236}">
                <a16:creationId xmlns:a16="http://schemas.microsoft.com/office/drawing/2014/main" id="{E3B8A338-05AF-4D5E-94CB-CB93FCD8B5C5}"/>
              </a:ext>
            </a:extLst>
          </p:cNvPr>
          <p:cNvSpPr/>
          <p:nvPr/>
        </p:nvSpPr>
        <p:spPr>
          <a:xfrm>
            <a:off x="6290344" y="3206626"/>
            <a:ext cx="2088232" cy="8743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500" dirty="0">
                <a:solidFill>
                  <a:srgbClr val="FFFFFF"/>
                </a:solidFill>
              </a:rPr>
              <a:t>Accompagnement économies d’eau</a:t>
            </a:r>
          </a:p>
        </p:txBody>
      </p:sp>
      <p:sp>
        <p:nvSpPr>
          <p:cNvPr id="11" name="ZoneTexte 10">
            <a:extLst>
              <a:ext uri="{FF2B5EF4-FFF2-40B4-BE49-F238E27FC236}">
                <a16:creationId xmlns:a16="http://schemas.microsoft.com/office/drawing/2014/main" id="{6849437B-82D3-4EEF-8C08-0B9983BFAA4A}"/>
              </a:ext>
            </a:extLst>
          </p:cNvPr>
          <p:cNvSpPr txBox="1"/>
          <p:nvPr/>
        </p:nvSpPr>
        <p:spPr>
          <a:xfrm>
            <a:off x="1340296" y="4790910"/>
            <a:ext cx="7596844" cy="1754326"/>
          </a:xfrm>
          <a:prstGeom prst="rect">
            <a:avLst/>
          </a:prstGeom>
          <a:noFill/>
        </p:spPr>
        <p:txBody>
          <a:bodyPr wrap="square">
            <a:spAutoFit/>
          </a:bodyPr>
          <a:lstStyle/>
          <a:p>
            <a:r>
              <a:rPr lang="fr-FR" sz="1800" b="1" dirty="0">
                <a:solidFill>
                  <a:schemeClr val="bg2"/>
                </a:solidFill>
                <a:sym typeface="Wingdings" pitchFamily="2" charset="2"/>
              </a:rPr>
              <a:t>Une personne n’est pas seulement en « précarité hydrique » :</a:t>
            </a:r>
          </a:p>
          <a:p>
            <a:pPr marL="285750" indent="-285750">
              <a:buFont typeface="Arial" panose="020B0604020202020204" pitchFamily="34" charset="0"/>
              <a:buChar char="•"/>
            </a:pPr>
            <a:r>
              <a:rPr lang="fr-FR" sz="1800" dirty="0">
                <a:solidFill>
                  <a:schemeClr val="bg2"/>
                </a:solidFill>
                <a:sym typeface="Wingdings" pitchFamily="2" charset="2"/>
              </a:rPr>
              <a:t>Nécessité d’articuler la politique sociale de l’eau avec les autres dispositifs liés au logement</a:t>
            </a:r>
            <a:r>
              <a:rPr lang="fr-FR" dirty="0">
                <a:solidFill>
                  <a:schemeClr val="bg2"/>
                </a:solidFill>
                <a:sym typeface="Wingdings" pitchFamily="2" charset="2"/>
              </a:rPr>
              <a:t>, notamment contre la précarité énergétique</a:t>
            </a:r>
          </a:p>
          <a:p>
            <a:pPr marL="285750" indent="-285750">
              <a:buFont typeface="Arial" panose="020B0604020202020204" pitchFamily="34" charset="0"/>
              <a:buChar char="•"/>
            </a:pPr>
            <a:r>
              <a:rPr lang="fr-FR" sz="1800" dirty="0">
                <a:solidFill>
                  <a:schemeClr val="bg2"/>
                </a:solidFill>
                <a:sym typeface="Wingdings" pitchFamily="2" charset="2"/>
              </a:rPr>
              <a:t>Penser le parcours d’accompagnement avec les acteurs sociaux (CCAS, FSL…)</a:t>
            </a:r>
          </a:p>
        </p:txBody>
      </p:sp>
      <p:sp>
        <p:nvSpPr>
          <p:cNvPr id="12" name="Accolade ouvrante 11">
            <a:extLst>
              <a:ext uri="{FF2B5EF4-FFF2-40B4-BE49-F238E27FC236}">
                <a16:creationId xmlns:a16="http://schemas.microsoft.com/office/drawing/2014/main" id="{F2666C60-7EF6-4CF1-9F90-94AC5768B999}"/>
              </a:ext>
            </a:extLst>
          </p:cNvPr>
          <p:cNvSpPr/>
          <p:nvPr/>
        </p:nvSpPr>
        <p:spPr>
          <a:xfrm rot="16200000">
            <a:off x="4693341" y="573662"/>
            <a:ext cx="684076" cy="7390166"/>
          </a:xfrm>
          <a:prstGeom prst="leftBrace">
            <a:avLst>
              <a:gd name="adj1" fmla="val 8333"/>
              <a:gd name="adj2" fmla="val 51328"/>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160200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des autorités organisatrices du petit cycle de l’eau</a:t>
            </a:r>
          </a:p>
        </p:txBody>
      </p:sp>
      <p:graphicFrame>
        <p:nvGraphicFramePr>
          <p:cNvPr id="2" name="Diagramme 1">
            <a:extLst>
              <a:ext uri="{FF2B5EF4-FFF2-40B4-BE49-F238E27FC236}">
                <a16:creationId xmlns:a16="http://schemas.microsoft.com/office/drawing/2014/main" id="{8C684FA1-812F-4F1E-9830-28ECF7CC21C4}"/>
              </a:ext>
            </a:extLst>
          </p:cNvPr>
          <p:cNvGraphicFramePr/>
          <p:nvPr>
            <p:extLst>
              <p:ext uri="{D42A27DB-BD31-4B8C-83A1-F6EECF244321}">
                <p14:modId xmlns:p14="http://schemas.microsoft.com/office/powerpoint/2010/main" val="694378112"/>
              </p:ext>
            </p:extLst>
          </p:nvPr>
        </p:nvGraphicFramePr>
        <p:xfrm>
          <a:off x="1016000" y="1550442"/>
          <a:ext cx="7876480"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2518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254298"/>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 trio autorité organisatrice / opérateur / usagers</a:t>
            </a:r>
          </a:p>
        </p:txBody>
      </p:sp>
      <p:pic>
        <p:nvPicPr>
          <p:cNvPr id="10" name="Image 9">
            <a:extLst>
              <a:ext uri="{FF2B5EF4-FFF2-40B4-BE49-F238E27FC236}">
                <a16:creationId xmlns:a16="http://schemas.microsoft.com/office/drawing/2014/main" id="{4C285EC8-B6C1-054A-8F87-C5DEB732A3E3}"/>
              </a:ext>
            </a:extLst>
          </p:cNvPr>
          <p:cNvPicPr/>
          <p:nvPr/>
        </p:nvPicPr>
        <p:blipFill>
          <a:blip r:embed="rId3"/>
          <a:stretch>
            <a:fillRect/>
          </a:stretch>
        </p:blipFill>
        <p:spPr>
          <a:xfrm>
            <a:off x="1428467" y="1982490"/>
            <a:ext cx="7247989" cy="3312368"/>
          </a:xfrm>
          <a:prstGeom prst="rect">
            <a:avLst/>
          </a:prstGeom>
        </p:spPr>
      </p:pic>
      <p:pic>
        <p:nvPicPr>
          <p:cNvPr id="2" name="Image 1">
            <a:extLst>
              <a:ext uri="{FF2B5EF4-FFF2-40B4-BE49-F238E27FC236}">
                <a16:creationId xmlns:a16="http://schemas.microsoft.com/office/drawing/2014/main" id="{B10326B9-6D41-4DE9-A151-95E248545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5" y="1419898"/>
            <a:ext cx="504056" cy="434163"/>
          </a:xfrm>
          <a:prstGeom prst="rect">
            <a:avLst/>
          </a:prstGeom>
        </p:spPr>
      </p:pic>
    </p:spTree>
    <p:extLst>
      <p:ext uri="{BB962C8B-B14F-4D97-AF65-F5344CB8AC3E}">
        <p14:creationId xmlns:p14="http://schemas.microsoft.com/office/powerpoint/2010/main" val="3914523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960C487-0544-214E-BBD5-30D17DAE2CB0}"/>
              </a:ext>
            </a:extLst>
          </p:cNvPr>
          <p:cNvSpPr txBox="1"/>
          <p:nvPr/>
        </p:nvSpPr>
        <p:spPr>
          <a:xfrm>
            <a:off x="1259632" y="2486546"/>
            <a:ext cx="7488832" cy="584775"/>
          </a:xfrm>
          <a:prstGeom prst="rect">
            <a:avLst/>
          </a:prstGeom>
          <a:noFill/>
        </p:spPr>
        <p:txBody>
          <a:bodyPr wrap="square" rtlCol="0">
            <a:spAutoFit/>
          </a:bodyPr>
          <a:lstStyle/>
          <a:p>
            <a:pPr algn="ctr"/>
            <a:r>
              <a:rPr lang="fr-FR" sz="3200" b="1" dirty="0">
                <a:solidFill>
                  <a:schemeClr val="bg2"/>
                </a:solidFill>
                <a:latin typeface="Isidora SemiBold" pitchFamily="2" charset="77"/>
              </a:rPr>
              <a:t>Avant de commencer...</a:t>
            </a:r>
          </a:p>
        </p:txBody>
      </p:sp>
      <p:sp>
        <p:nvSpPr>
          <p:cNvPr id="7" name="ZoneTexte 6">
            <a:extLst>
              <a:ext uri="{FF2B5EF4-FFF2-40B4-BE49-F238E27FC236}">
                <a16:creationId xmlns:a16="http://schemas.microsoft.com/office/drawing/2014/main" id="{6D9A86FB-CCA4-2447-8397-0593AB097DEA}"/>
              </a:ext>
            </a:extLst>
          </p:cNvPr>
          <p:cNvSpPr txBox="1"/>
          <p:nvPr/>
        </p:nvSpPr>
        <p:spPr>
          <a:xfrm>
            <a:off x="1259632" y="3204883"/>
            <a:ext cx="7488832" cy="584775"/>
          </a:xfrm>
          <a:prstGeom prst="rect">
            <a:avLst/>
          </a:prstGeom>
          <a:noFill/>
          <a:ln w="19050">
            <a:noFill/>
          </a:ln>
        </p:spPr>
        <p:txBody>
          <a:bodyPr wrap="square" rtlCol="0">
            <a:spAutoFit/>
          </a:bodyPr>
          <a:lstStyle/>
          <a:p>
            <a:pPr algn="ctr"/>
            <a:r>
              <a:rPr lang="fr-FR" sz="1600" dirty="0">
                <a:solidFill>
                  <a:schemeClr val="bg2"/>
                </a:solidFill>
              </a:rPr>
              <a:t>Si vous avez une question, </a:t>
            </a:r>
            <a:r>
              <a:rPr lang="fr-FR" sz="1600" b="1" dirty="0"/>
              <a:t>utiliser le chat pour vous exprimer</a:t>
            </a:r>
            <a:r>
              <a:rPr lang="fr-FR" sz="1600" dirty="0"/>
              <a:t>. </a:t>
            </a:r>
          </a:p>
          <a:p>
            <a:pPr algn="ctr"/>
            <a:r>
              <a:rPr lang="fr-FR" sz="1600" dirty="0">
                <a:solidFill>
                  <a:schemeClr val="bg2"/>
                </a:solidFill>
              </a:rPr>
              <a:t>L’équipe AMORCE fera le maximum pour y répondre à la fin du séminaire</a:t>
            </a:r>
          </a:p>
        </p:txBody>
      </p:sp>
      <p:pic>
        <p:nvPicPr>
          <p:cNvPr id="8" name="Image 7">
            <a:extLst>
              <a:ext uri="{FF2B5EF4-FFF2-40B4-BE49-F238E27FC236}">
                <a16:creationId xmlns:a16="http://schemas.microsoft.com/office/drawing/2014/main" id="{AC47A10A-180F-3C4F-81BB-63B970BC3291}"/>
              </a:ext>
            </a:extLst>
          </p:cNvPr>
          <p:cNvPicPr>
            <a:picLocks noChangeAspect="1"/>
          </p:cNvPicPr>
          <p:nvPr/>
        </p:nvPicPr>
        <p:blipFill rotWithShape="1">
          <a:blip r:embed="rId3">
            <a:extLst>
              <a:ext uri="{28A0092B-C50C-407E-A947-70E740481C1C}">
                <a14:useLocalDpi xmlns:a14="http://schemas.microsoft.com/office/drawing/2010/main" val="0"/>
              </a:ext>
            </a:extLst>
          </a:blip>
          <a:srcRect r="59675" b="-3842"/>
          <a:stretch/>
        </p:blipFill>
        <p:spPr>
          <a:xfrm>
            <a:off x="6382661" y="4208318"/>
            <a:ext cx="2038734" cy="482858"/>
          </a:xfrm>
          <a:prstGeom prst="rect">
            <a:avLst/>
          </a:prstGeom>
        </p:spPr>
      </p:pic>
      <p:sp>
        <p:nvSpPr>
          <p:cNvPr id="9" name="Rectangle 8">
            <a:extLst>
              <a:ext uri="{FF2B5EF4-FFF2-40B4-BE49-F238E27FC236}">
                <a16:creationId xmlns:a16="http://schemas.microsoft.com/office/drawing/2014/main" id="{993A92FC-AE95-A740-AD98-99DBBCA259A6}"/>
              </a:ext>
            </a:extLst>
          </p:cNvPr>
          <p:cNvSpPr/>
          <p:nvPr/>
        </p:nvSpPr>
        <p:spPr>
          <a:xfrm>
            <a:off x="1475656" y="4352608"/>
            <a:ext cx="3994202" cy="2308324"/>
          </a:xfrm>
          <a:prstGeom prst="rect">
            <a:avLst/>
          </a:prstGeom>
        </p:spPr>
        <p:txBody>
          <a:bodyPr wrap="square">
            <a:spAutoFit/>
          </a:bodyPr>
          <a:lstStyle/>
          <a:p>
            <a:r>
              <a:rPr lang="fr-FR" sz="1600" dirty="0">
                <a:solidFill>
                  <a:schemeClr val="bg2"/>
                </a:solidFill>
              </a:rPr>
              <a:t>1– Cliquez sur « converser » dans la barre d’état en bas de la fenêtre ZOOM</a:t>
            </a:r>
          </a:p>
          <a:p>
            <a:endParaRPr lang="fr-FR" sz="1600" dirty="0">
              <a:solidFill>
                <a:schemeClr val="bg2"/>
              </a:solidFill>
            </a:endParaRPr>
          </a:p>
          <a:p>
            <a:r>
              <a:rPr lang="fr-FR" sz="1600" dirty="0">
                <a:solidFill>
                  <a:schemeClr val="bg2"/>
                </a:solidFill>
              </a:rPr>
              <a:t>2– Le fil de conversation apparait sur votre droite, sous la liste des participants. </a:t>
            </a:r>
          </a:p>
          <a:p>
            <a:endParaRPr lang="fr-FR" sz="1600" dirty="0">
              <a:solidFill>
                <a:schemeClr val="bg2"/>
              </a:solidFill>
            </a:endParaRPr>
          </a:p>
          <a:p>
            <a:r>
              <a:rPr lang="fr-FR" sz="1600" dirty="0">
                <a:solidFill>
                  <a:schemeClr val="bg2"/>
                </a:solidFill>
              </a:rPr>
              <a:t>3 – Saisissez votre texte et appuyez sur « entrée » pour l’envoyer </a:t>
            </a:r>
          </a:p>
          <a:p>
            <a:r>
              <a:rPr lang="fr-FR" sz="1600" dirty="0">
                <a:solidFill>
                  <a:schemeClr val="bg2"/>
                </a:solidFill>
              </a:rPr>
              <a:t>  </a:t>
            </a:r>
          </a:p>
        </p:txBody>
      </p:sp>
      <p:sp>
        <p:nvSpPr>
          <p:cNvPr id="10" name="Rectangle 9">
            <a:extLst>
              <a:ext uri="{FF2B5EF4-FFF2-40B4-BE49-F238E27FC236}">
                <a16:creationId xmlns:a16="http://schemas.microsoft.com/office/drawing/2014/main" id="{08B1EACB-9D1A-5C43-AC6B-43E12EAEE226}"/>
              </a:ext>
            </a:extLst>
          </p:cNvPr>
          <p:cNvSpPr/>
          <p:nvPr/>
        </p:nvSpPr>
        <p:spPr>
          <a:xfrm>
            <a:off x="7781354" y="4142730"/>
            <a:ext cx="679077" cy="568012"/>
          </a:xfrm>
          <a:prstGeom prst="rect">
            <a:avLst/>
          </a:prstGeom>
          <a:noFill/>
          <a:ln w="38100">
            <a:solidFill>
              <a:srgbClr val="1685A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F820AA6-FC09-8A4F-8AF1-378C9E6A1528}"/>
              </a:ext>
            </a:extLst>
          </p:cNvPr>
          <p:cNvPicPr>
            <a:picLocks noChangeAspect="1"/>
          </p:cNvPicPr>
          <p:nvPr/>
        </p:nvPicPr>
        <p:blipFill rotWithShape="1">
          <a:blip r:embed="rId4">
            <a:extLst>
              <a:ext uri="{28A0092B-C50C-407E-A947-70E740481C1C}">
                <a14:useLocalDpi xmlns:a14="http://schemas.microsoft.com/office/drawing/2010/main" val="0"/>
              </a:ext>
            </a:extLst>
          </a:blip>
          <a:srcRect t="53156" b="28961"/>
          <a:stretch/>
        </p:blipFill>
        <p:spPr>
          <a:xfrm>
            <a:off x="6494419" y="5294858"/>
            <a:ext cx="1894005" cy="664992"/>
          </a:xfrm>
          <a:prstGeom prst="rect">
            <a:avLst/>
          </a:prstGeom>
        </p:spPr>
      </p:pic>
      <p:pic>
        <p:nvPicPr>
          <p:cNvPr id="12" name="Image 11">
            <a:extLst>
              <a:ext uri="{FF2B5EF4-FFF2-40B4-BE49-F238E27FC236}">
                <a16:creationId xmlns:a16="http://schemas.microsoft.com/office/drawing/2014/main" id="{CAA28211-DAF7-DE45-9D5B-66FEADE44EE3}"/>
              </a:ext>
            </a:extLst>
          </p:cNvPr>
          <p:cNvPicPr>
            <a:picLocks noChangeAspect="1"/>
          </p:cNvPicPr>
          <p:nvPr/>
        </p:nvPicPr>
        <p:blipFill rotWithShape="1">
          <a:blip r:embed="rId4">
            <a:extLst>
              <a:ext uri="{28A0092B-C50C-407E-A947-70E740481C1C}">
                <a14:useLocalDpi xmlns:a14="http://schemas.microsoft.com/office/drawing/2010/main" val="0"/>
              </a:ext>
            </a:extLst>
          </a:blip>
          <a:srcRect b="87886"/>
          <a:stretch/>
        </p:blipFill>
        <p:spPr>
          <a:xfrm>
            <a:off x="6489874" y="4868908"/>
            <a:ext cx="1898549" cy="451560"/>
          </a:xfrm>
          <a:prstGeom prst="rect">
            <a:avLst/>
          </a:prstGeom>
        </p:spPr>
      </p:pic>
      <p:pic>
        <p:nvPicPr>
          <p:cNvPr id="16" name="Image 15">
            <a:extLst>
              <a:ext uri="{FF2B5EF4-FFF2-40B4-BE49-F238E27FC236}">
                <a16:creationId xmlns:a16="http://schemas.microsoft.com/office/drawing/2014/main" id="{6692971B-844F-6E4C-8010-C6F5BED6B7C9}"/>
              </a:ext>
            </a:extLst>
          </p:cNvPr>
          <p:cNvPicPr>
            <a:picLocks noChangeAspect="1"/>
          </p:cNvPicPr>
          <p:nvPr/>
        </p:nvPicPr>
        <p:blipFill rotWithShape="1">
          <a:blip r:embed="rId4">
            <a:extLst>
              <a:ext uri="{28A0092B-C50C-407E-A947-70E740481C1C}">
                <a14:useLocalDpi xmlns:a14="http://schemas.microsoft.com/office/drawing/2010/main" val="0"/>
              </a:ext>
            </a:extLst>
          </a:blip>
          <a:srcRect t="81558"/>
          <a:stretch/>
        </p:blipFill>
        <p:spPr>
          <a:xfrm>
            <a:off x="6489874" y="5686704"/>
            <a:ext cx="1898549" cy="687429"/>
          </a:xfrm>
          <a:prstGeom prst="rect">
            <a:avLst/>
          </a:prstGeom>
        </p:spPr>
      </p:pic>
      <p:sp>
        <p:nvSpPr>
          <p:cNvPr id="17" name="Rectangle 16">
            <a:extLst>
              <a:ext uri="{FF2B5EF4-FFF2-40B4-BE49-F238E27FC236}">
                <a16:creationId xmlns:a16="http://schemas.microsoft.com/office/drawing/2014/main" id="{2DBD4118-8B1B-A442-A82D-0E30EEB7C2E4}"/>
              </a:ext>
            </a:extLst>
          </p:cNvPr>
          <p:cNvSpPr/>
          <p:nvPr/>
        </p:nvSpPr>
        <p:spPr>
          <a:xfrm>
            <a:off x="6444208" y="5914361"/>
            <a:ext cx="1985219" cy="532625"/>
          </a:xfrm>
          <a:prstGeom prst="rect">
            <a:avLst/>
          </a:prstGeom>
          <a:noFill/>
          <a:ln w="38100">
            <a:solidFill>
              <a:srgbClr val="1685A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0592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398314"/>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500" dirty="0">
                <a:solidFill>
                  <a:schemeClr val="tx1"/>
                </a:solidFill>
              </a:rPr>
              <a:t>Performance du service : Choisir un mode de gestion adapté à son service</a:t>
            </a:r>
          </a:p>
        </p:txBody>
      </p:sp>
      <p:pic>
        <p:nvPicPr>
          <p:cNvPr id="2050" name="Picture 2">
            <a:extLst>
              <a:ext uri="{FF2B5EF4-FFF2-40B4-BE49-F238E27FC236}">
                <a16:creationId xmlns:a16="http://schemas.microsoft.com/office/drawing/2014/main" id="{35851DF4-5AF3-401D-A5B9-D8FC766DB2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550442"/>
            <a:ext cx="6239913" cy="478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18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398314"/>
            <a:ext cx="7704856" cy="863352"/>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500" dirty="0">
                <a:solidFill>
                  <a:schemeClr val="tx1"/>
                </a:solidFill>
              </a:rPr>
              <a:t>Performance du service : Contrôler son exploitant</a:t>
            </a:r>
          </a:p>
        </p:txBody>
      </p:sp>
      <p:sp>
        <p:nvSpPr>
          <p:cNvPr id="4" name="Rectangle 3">
            <a:extLst>
              <a:ext uri="{FF2B5EF4-FFF2-40B4-BE49-F238E27FC236}">
                <a16:creationId xmlns:a16="http://schemas.microsoft.com/office/drawing/2014/main" id="{60F8A07D-3EDA-4B0C-BC91-85AA9BD133A9}"/>
              </a:ext>
            </a:extLst>
          </p:cNvPr>
          <p:cNvSpPr/>
          <p:nvPr/>
        </p:nvSpPr>
        <p:spPr>
          <a:xfrm>
            <a:off x="1330738" y="1153654"/>
            <a:ext cx="7344816" cy="1584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b="1" dirty="0">
                <a:solidFill>
                  <a:schemeClr val="bg2"/>
                </a:solidFill>
              </a:rPr>
              <a:t>S’assurer une information régulière </a:t>
            </a:r>
            <a:r>
              <a:rPr lang="fr-FR" dirty="0">
                <a:solidFill>
                  <a:schemeClr val="bg2"/>
                </a:solidFill>
              </a:rPr>
              <a:t>pour éviter l’asymétrie d’informations entre l’opérateur et l’autorité organisatrice par la mise en place d’un monitoring</a:t>
            </a:r>
          </a:p>
          <a:p>
            <a:r>
              <a:rPr lang="fr-FR" i="1" dirty="0">
                <a:solidFill>
                  <a:schemeClr val="bg2"/>
                </a:solidFill>
              </a:rPr>
              <a:t>(comptabilité analytique, indicateurs de performance mesurables, tableaux de bord)</a:t>
            </a:r>
            <a:endParaRPr lang="fr-FR" dirty="0">
              <a:solidFill>
                <a:schemeClr val="bg2"/>
              </a:solidFill>
            </a:endParaRPr>
          </a:p>
        </p:txBody>
      </p:sp>
      <p:sp>
        <p:nvSpPr>
          <p:cNvPr id="6" name="Rectangle 5">
            <a:extLst>
              <a:ext uri="{FF2B5EF4-FFF2-40B4-BE49-F238E27FC236}">
                <a16:creationId xmlns:a16="http://schemas.microsoft.com/office/drawing/2014/main" id="{55D28ADD-0F54-4E0B-8E2D-1489BF1CABAD}"/>
              </a:ext>
            </a:extLst>
          </p:cNvPr>
          <p:cNvSpPr/>
          <p:nvPr/>
        </p:nvSpPr>
        <p:spPr>
          <a:xfrm>
            <a:off x="1331640" y="2989858"/>
            <a:ext cx="7344816" cy="1584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b="1" dirty="0">
                <a:solidFill>
                  <a:schemeClr val="bg2"/>
                </a:solidFill>
              </a:rPr>
              <a:t>Contrôler la performance de l’opérateur </a:t>
            </a:r>
            <a:r>
              <a:rPr lang="fr-FR" dirty="0">
                <a:solidFill>
                  <a:schemeClr val="bg2"/>
                </a:solidFill>
              </a:rPr>
              <a:t>via le respect des objectifs prévus au contrat (opérateur privé) ou dans le projet de service (régie)</a:t>
            </a:r>
          </a:p>
          <a:p>
            <a:r>
              <a:rPr lang="fr-FR" i="1" dirty="0">
                <a:solidFill>
                  <a:schemeClr val="bg2"/>
                </a:solidFill>
              </a:rPr>
              <a:t>(rapport annuel du délégataire, rapport annuel de la régie, échéances contractuelles)</a:t>
            </a:r>
            <a:endParaRPr lang="fr-FR" dirty="0">
              <a:solidFill>
                <a:schemeClr val="bg2"/>
              </a:solidFill>
            </a:endParaRPr>
          </a:p>
        </p:txBody>
      </p:sp>
      <p:sp>
        <p:nvSpPr>
          <p:cNvPr id="8" name="Rectangle 7">
            <a:extLst>
              <a:ext uri="{FF2B5EF4-FFF2-40B4-BE49-F238E27FC236}">
                <a16:creationId xmlns:a16="http://schemas.microsoft.com/office/drawing/2014/main" id="{1EAE15B9-9206-41E4-AC42-BB14DFF50894}"/>
              </a:ext>
            </a:extLst>
          </p:cNvPr>
          <p:cNvSpPr/>
          <p:nvPr/>
        </p:nvSpPr>
        <p:spPr>
          <a:xfrm>
            <a:off x="1330738" y="4790802"/>
            <a:ext cx="7344816" cy="1584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b="1" dirty="0">
                <a:solidFill>
                  <a:schemeClr val="bg2"/>
                </a:solidFill>
              </a:rPr>
              <a:t>Dédier des moyens humains et financiers au contrôle </a:t>
            </a:r>
            <a:r>
              <a:rPr lang="fr-FR" dirty="0">
                <a:solidFill>
                  <a:schemeClr val="bg2"/>
                </a:solidFill>
              </a:rPr>
              <a:t>de l’opérateur</a:t>
            </a:r>
          </a:p>
          <a:p>
            <a:r>
              <a:rPr lang="fr-FR" i="1" dirty="0">
                <a:solidFill>
                  <a:schemeClr val="bg2"/>
                </a:solidFill>
              </a:rPr>
              <a:t>(contrôle de gestion interne, externalisation à un bureau d’études…)</a:t>
            </a:r>
          </a:p>
        </p:txBody>
      </p:sp>
    </p:spTree>
    <p:extLst>
      <p:ext uri="{BB962C8B-B14F-4D97-AF65-F5344CB8AC3E}">
        <p14:creationId xmlns:p14="http://schemas.microsoft.com/office/powerpoint/2010/main" val="3090906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87624" y="398314"/>
            <a:ext cx="7704856" cy="576064"/>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500" dirty="0">
                <a:solidFill>
                  <a:schemeClr val="tx1"/>
                </a:solidFill>
              </a:rPr>
              <a:t>POUR ALLER PLUS LOIN….</a:t>
            </a:r>
          </a:p>
        </p:txBody>
      </p:sp>
      <p:pic>
        <p:nvPicPr>
          <p:cNvPr id="23554" name="Picture 2" descr="https://amorce.asso.fr/storage/publications/images/2020/01/cnK9E1yVczy8nVT6dX90CPrHlvnw71c3BqgP4IEX.png">
            <a:extLst>
              <a:ext uri="{FF2B5EF4-FFF2-40B4-BE49-F238E27FC236}">
                <a16:creationId xmlns:a16="http://schemas.microsoft.com/office/drawing/2014/main" id="{E0895816-CEC9-0D41-994C-71813A29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057" y="2297524"/>
            <a:ext cx="2147212" cy="297746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3133B378-713A-4895-92CE-6B2844F5D3F4}"/>
              </a:ext>
            </a:extLst>
          </p:cNvPr>
          <p:cNvPicPr>
            <a:picLocks noChangeAspect="1"/>
          </p:cNvPicPr>
          <p:nvPr/>
        </p:nvPicPr>
        <p:blipFill>
          <a:blip r:embed="rId4"/>
          <a:stretch>
            <a:fillRect/>
          </a:stretch>
        </p:blipFill>
        <p:spPr>
          <a:xfrm>
            <a:off x="3882736" y="2297524"/>
            <a:ext cx="2187863" cy="2977467"/>
          </a:xfrm>
          <a:prstGeom prst="rect">
            <a:avLst/>
          </a:prstGeom>
          <a:ln>
            <a:solidFill>
              <a:schemeClr val="bg2"/>
            </a:solidFill>
          </a:ln>
        </p:spPr>
      </p:pic>
      <p:pic>
        <p:nvPicPr>
          <p:cNvPr id="7" name="Image 6">
            <a:extLst>
              <a:ext uri="{FF2B5EF4-FFF2-40B4-BE49-F238E27FC236}">
                <a16:creationId xmlns:a16="http://schemas.microsoft.com/office/drawing/2014/main" id="{6113F5E7-EFDB-4BCC-B551-D3695C083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6066" y="2297524"/>
            <a:ext cx="2169007" cy="3064556"/>
          </a:xfrm>
          <a:prstGeom prst="rect">
            <a:avLst/>
          </a:prstGeom>
          <a:ln>
            <a:solidFill>
              <a:schemeClr val="bg2"/>
            </a:solidFill>
          </a:ln>
        </p:spPr>
      </p:pic>
      <p:sp>
        <p:nvSpPr>
          <p:cNvPr id="9" name="ZoneTexte 8">
            <a:extLst>
              <a:ext uri="{FF2B5EF4-FFF2-40B4-BE49-F238E27FC236}">
                <a16:creationId xmlns:a16="http://schemas.microsoft.com/office/drawing/2014/main" id="{CD35DFFE-46FF-4521-9D02-978632A74D83}"/>
              </a:ext>
            </a:extLst>
          </p:cNvPr>
          <p:cNvSpPr txBox="1"/>
          <p:nvPr/>
        </p:nvSpPr>
        <p:spPr>
          <a:xfrm>
            <a:off x="1546968" y="5421747"/>
            <a:ext cx="1653390" cy="646331"/>
          </a:xfrm>
          <a:prstGeom prst="rect">
            <a:avLst/>
          </a:prstGeom>
          <a:noFill/>
        </p:spPr>
        <p:txBody>
          <a:bodyPr wrap="square">
            <a:spAutoFit/>
          </a:bodyPr>
          <a:lstStyle/>
          <a:p>
            <a:r>
              <a:rPr lang="fr-FR" sz="3600" dirty="0">
                <a:solidFill>
                  <a:schemeClr val="bg2"/>
                </a:solidFill>
              </a:rPr>
              <a:t>EAE01</a:t>
            </a:r>
            <a:endParaRPr lang="fr-FR" sz="3600" dirty="0"/>
          </a:p>
        </p:txBody>
      </p:sp>
      <p:sp>
        <p:nvSpPr>
          <p:cNvPr id="5" name="ZoneTexte 4">
            <a:extLst>
              <a:ext uri="{FF2B5EF4-FFF2-40B4-BE49-F238E27FC236}">
                <a16:creationId xmlns:a16="http://schemas.microsoft.com/office/drawing/2014/main" id="{398B0D84-98D5-4093-A4C3-BED02D019F99}"/>
              </a:ext>
            </a:extLst>
          </p:cNvPr>
          <p:cNvSpPr txBox="1"/>
          <p:nvPr/>
        </p:nvSpPr>
        <p:spPr>
          <a:xfrm>
            <a:off x="4149972" y="5467927"/>
            <a:ext cx="1653390" cy="646331"/>
          </a:xfrm>
          <a:prstGeom prst="rect">
            <a:avLst/>
          </a:prstGeom>
          <a:noFill/>
        </p:spPr>
        <p:txBody>
          <a:bodyPr wrap="square">
            <a:spAutoFit/>
          </a:bodyPr>
          <a:lstStyle/>
          <a:p>
            <a:r>
              <a:rPr lang="fr-FR" sz="3600" dirty="0">
                <a:solidFill>
                  <a:schemeClr val="bg2"/>
                </a:solidFill>
              </a:rPr>
              <a:t>EAJ01</a:t>
            </a:r>
            <a:endParaRPr lang="fr-FR" sz="3600" dirty="0"/>
          </a:p>
        </p:txBody>
      </p:sp>
      <p:sp>
        <p:nvSpPr>
          <p:cNvPr id="6" name="ZoneTexte 5">
            <a:extLst>
              <a:ext uri="{FF2B5EF4-FFF2-40B4-BE49-F238E27FC236}">
                <a16:creationId xmlns:a16="http://schemas.microsoft.com/office/drawing/2014/main" id="{8F8EBD7E-8C74-4AFB-BB2D-BD9986F494FE}"/>
              </a:ext>
            </a:extLst>
          </p:cNvPr>
          <p:cNvSpPr txBox="1"/>
          <p:nvPr/>
        </p:nvSpPr>
        <p:spPr>
          <a:xfrm>
            <a:off x="6763874" y="5511799"/>
            <a:ext cx="1653390" cy="646331"/>
          </a:xfrm>
          <a:prstGeom prst="rect">
            <a:avLst/>
          </a:prstGeom>
          <a:noFill/>
        </p:spPr>
        <p:txBody>
          <a:bodyPr wrap="square">
            <a:spAutoFit/>
          </a:bodyPr>
          <a:lstStyle/>
          <a:p>
            <a:r>
              <a:rPr lang="fr-FR" sz="3600" dirty="0">
                <a:solidFill>
                  <a:schemeClr val="bg2"/>
                </a:solidFill>
              </a:rPr>
              <a:t>EAJ02</a:t>
            </a:r>
            <a:endParaRPr lang="fr-FR" sz="3600" dirty="0"/>
          </a:p>
        </p:txBody>
      </p:sp>
      <p:sp>
        <p:nvSpPr>
          <p:cNvPr id="10" name="Rectangle 9">
            <a:extLst>
              <a:ext uri="{FF2B5EF4-FFF2-40B4-BE49-F238E27FC236}">
                <a16:creationId xmlns:a16="http://schemas.microsoft.com/office/drawing/2014/main" id="{915DB126-93E2-C44E-AEC8-42D749436DBC}"/>
              </a:ext>
            </a:extLst>
          </p:cNvPr>
          <p:cNvSpPr/>
          <p:nvPr/>
        </p:nvSpPr>
        <p:spPr>
          <a:xfrm>
            <a:off x="2884562" y="1397424"/>
            <a:ext cx="3621504" cy="477054"/>
          </a:xfrm>
          <a:prstGeom prst="rect">
            <a:avLst/>
          </a:prstGeom>
        </p:spPr>
        <p:txBody>
          <a:bodyPr wrap="none">
            <a:spAutoFit/>
          </a:bodyPr>
          <a:lstStyle/>
          <a:p>
            <a:r>
              <a:rPr lang="fr-FR" sz="2500" dirty="0">
                <a:solidFill>
                  <a:schemeClr val="bg2"/>
                </a:solidFill>
                <a:sym typeface="Wingdings" pitchFamily="2" charset="2"/>
              </a:rPr>
              <a:t> Site : </a:t>
            </a:r>
            <a:r>
              <a:rPr lang="fr-FR" sz="2500" dirty="0" err="1">
                <a:solidFill>
                  <a:schemeClr val="bg2"/>
                </a:solidFill>
              </a:rPr>
              <a:t>amorce.asso.fr</a:t>
            </a:r>
            <a:r>
              <a:rPr lang="fr-FR" sz="2500" dirty="0">
                <a:solidFill>
                  <a:schemeClr val="bg2"/>
                </a:solidFill>
              </a:rPr>
              <a:t>/</a:t>
            </a:r>
          </a:p>
        </p:txBody>
      </p:sp>
    </p:spTree>
    <p:extLst>
      <p:ext uri="{BB962C8B-B14F-4D97-AF65-F5344CB8AC3E}">
        <p14:creationId xmlns:p14="http://schemas.microsoft.com/office/powerpoint/2010/main" val="353607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a:xfrm>
            <a:off x="2123728" y="2774578"/>
            <a:ext cx="6841216" cy="2590800"/>
          </a:xfrm>
        </p:spPr>
        <p:txBody>
          <a:bodyPr/>
          <a:lstStyle/>
          <a:p>
            <a:r>
              <a:rPr lang="fr-FR" sz="3600" dirty="0"/>
              <a:t>Témoignage: </a:t>
            </a:r>
          </a:p>
          <a:p>
            <a:r>
              <a:rPr lang="fr-FR" sz="3600" dirty="0"/>
              <a:t>René DARBOIS</a:t>
            </a:r>
          </a:p>
          <a:p>
            <a:endParaRPr lang="fr-FR" sz="3600" dirty="0"/>
          </a:p>
          <a:p>
            <a:r>
              <a:rPr lang="fr-FR" sz="1800" dirty="0"/>
              <a:t>Elu de Metz Métropole de 1995 à 2020</a:t>
            </a:r>
          </a:p>
          <a:p>
            <a:r>
              <a:rPr lang="fr-FR" sz="1800" dirty="0"/>
              <a:t>Président du SERM de 2008 à 2020</a:t>
            </a:r>
          </a:p>
          <a:p>
            <a:r>
              <a:rPr lang="fr-FR" sz="1800" dirty="0"/>
              <a:t> Administrateur d’</a:t>
            </a:r>
            <a:r>
              <a:rPr lang="fr-FR" sz="1800" dirty="0" err="1"/>
              <a:t>Haganis</a:t>
            </a:r>
            <a:r>
              <a:rPr lang="fr-FR" sz="1800" dirty="0"/>
              <a:t> de 1995 à 2026</a:t>
            </a:r>
            <a:br>
              <a:rPr lang="fr-FR" sz="1800" dirty="0"/>
            </a:br>
            <a:r>
              <a:rPr lang="fr-FR" sz="1800" dirty="0"/>
              <a:t>Membre du Comité de bassin Rhin-Meuse de  2008 à 2020</a:t>
            </a:r>
          </a:p>
          <a:p>
            <a:r>
              <a:rPr lang="fr-FR" sz="1800" dirty="0"/>
              <a:t>Administrateur d’AMORCE de 2008 à 2021</a:t>
            </a:r>
          </a:p>
          <a:p>
            <a:endParaRPr lang="fr-FR" sz="1800" dirty="0">
              <a:solidFill>
                <a:schemeClr val="accent2"/>
              </a:solidFill>
            </a:endParaRPr>
          </a:p>
        </p:txBody>
      </p:sp>
      <p:pic>
        <p:nvPicPr>
          <p:cNvPr id="4" name="Image 3">
            <a:extLst>
              <a:ext uri="{FF2B5EF4-FFF2-40B4-BE49-F238E27FC236}">
                <a16:creationId xmlns:a16="http://schemas.microsoft.com/office/drawing/2014/main" id="{F3460D52-185B-AA4C-B463-E53C01E026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774578"/>
            <a:ext cx="1510272" cy="2270522"/>
          </a:xfrm>
          <a:prstGeom prst="rect">
            <a:avLst/>
          </a:prstGeom>
        </p:spPr>
      </p:pic>
    </p:spTree>
    <p:extLst>
      <p:ext uri="{BB962C8B-B14F-4D97-AF65-F5344CB8AC3E}">
        <p14:creationId xmlns:p14="http://schemas.microsoft.com/office/powerpoint/2010/main" val="2710660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a:xfrm>
            <a:off x="2195736" y="3206626"/>
            <a:ext cx="6248400" cy="2590800"/>
          </a:xfrm>
        </p:spPr>
        <p:txBody>
          <a:bodyPr/>
          <a:lstStyle/>
          <a:p>
            <a:r>
              <a:rPr lang="fr-FR" sz="3600" dirty="0"/>
              <a:t>Faire des services publics de gestion de l’eau des acteurs de la transition écologique</a:t>
            </a:r>
          </a:p>
        </p:txBody>
      </p:sp>
    </p:spTree>
    <p:extLst>
      <p:ext uri="{BB962C8B-B14F-4D97-AF65-F5344CB8AC3E}">
        <p14:creationId xmlns:p14="http://schemas.microsoft.com/office/powerpoint/2010/main" val="1919270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 la transition écologique dans les territoires – contributions EAU</a:t>
            </a:r>
          </a:p>
        </p:txBody>
      </p:sp>
      <p:graphicFrame>
        <p:nvGraphicFramePr>
          <p:cNvPr id="37" name="Diagramme 36">
            <a:extLst>
              <a:ext uri="{FF2B5EF4-FFF2-40B4-BE49-F238E27FC236}">
                <a16:creationId xmlns:a16="http://schemas.microsoft.com/office/drawing/2014/main" id="{E2F016DC-390A-774B-8011-A588E7B60586}"/>
              </a:ext>
            </a:extLst>
          </p:cNvPr>
          <p:cNvGraphicFramePr/>
          <p:nvPr>
            <p:extLst>
              <p:ext uri="{D42A27DB-BD31-4B8C-83A1-F6EECF244321}">
                <p14:modId xmlns:p14="http://schemas.microsoft.com/office/powerpoint/2010/main" val="2259910471"/>
              </p:ext>
            </p:extLst>
          </p:nvPr>
        </p:nvGraphicFramePr>
        <p:xfrm>
          <a:off x="1016000" y="133441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5B5102ED-25AB-6E42-9C17-64CA395693ED}"/>
              </a:ext>
            </a:extLst>
          </p:cNvPr>
          <p:cNvSpPr txBox="1"/>
          <p:nvPr/>
        </p:nvSpPr>
        <p:spPr>
          <a:xfrm>
            <a:off x="1187624" y="1633048"/>
            <a:ext cx="2664296" cy="923330"/>
          </a:xfrm>
          <a:prstGeom prst="rect">
            <a:avLst/>
          </a:prstGeom>
          <a:noFill/>
        </p:spPr>
        <p:txBody>
          <a:bodyPr wrap="square" rtlCol="0">
            <a:spAutoFit/>
          </a:bodyPr>
          <a:lstStyle/>
          <a:p>
            <a:pPr algn="ctr"/>
            <a:r>
              <a:rPr lang="fr-FR" b="1" dirty="0">
                <a:solidFill>
                  <a:schemeClr val="bg2"/>
                </a:solidFill>
              </a:rPr>
              <a:t>AXE 1: </a:t>
            </a:r>
            <a:r>
              <a:rPr lang="fr-FR" dirty="0">
                <a:solidFill>
                  <a:schemeClr val="bg2"/>
                </a:solidFill>
              </a:rPr>
              <a:t>Réduire les tensions quantitatives / les sécheresses</a:t>
            </a:r>
          </a:p>
        </p:txBody>
      </p:sp>
      <p:sp>
        <p:nvSpPr>
          <p:cNvPr id="5" name="ZoneTexte 4">
            <a:extLst>
              <a:ext uri="{FF2B5EF4-FFF2-40B4-BE49-F238E27FC236}">
                <a16:creationId xmlns:a16="http://schemas.microsoft.com/office/drawing/2014/main" id="{0D11B19E-8F23-284D-8952-772313720A06}"/>
              </a:ext>
            </a:extLst>
          </p:cNvPr>
          <p:cNvSpPr txBox="1"/>
          <p:nvPr/>
        </p:nvSpPr>
        <p:spPr>
          <a:xfrm>
            <a:off x="6055880" y="1334418"/>
            <a:ext cx="2664296" cy="923330"/>
          </a:xfrm>
          <a:prstGeom prst="rect">
            <a:avLst/>
          </a:prstGeom>
          <a:noFill/>
        </p:spPr>
        <p:txBody>
          <a:bodyPr wrap="square" rtlCol="0">
            <a:spAutoFit/>
          </a:bodyPr>
          <a:lstStyle/>
          <a:p>
            <a:pPr algn="ctr"/>
            <a:r>
              <a:rPr lang="fr-FR" b="1" dirty="0">
                <a:solidFill>
                  <a:schemeClr val="bg2"/>
                </a:solidFill>
              </a:rPr>
              <a:t>AXE 3: </a:t>
            </a:r>
            <a:r>
              <a:rPr lang="fr-FR" dirty="0">
                <a:solidFill>
                  <a:schemeClr val="bg2"/>
                </a:solidFill>
              </a:rPr>
              <a:t>Boues d’épuration &amp; économie circulaire</a:t>
            </a:r>
          </a:p>
        </p:txBody>
      </p:sp>
      <p:sp>
        <p:nvSpPr>
          <p:cNvPr id="6" name="ZoneTexte 5">
            <a:extLst>
              <a:ext uri="{FF2B5EF4-FFF2-40B4-BE49-F238E27FC236}">
                <a16:creationId xmlns:a16="http://schemas.microsoft.com/office/drawing/2014/main" id="{394A7F4D-AA3D-254F-A35B-BB1D9EA1FCFD}"/>
              </a:ext>
            </a:extLst>
          </p:cNvPr>
          <p:cNvSpPr txBox="1"/>
          <p:nvPr/>
        </p:nvSpPr>
        <p:spPr>
          <a:xfrm>
            <a:off x="1001132" y="3507695"/>
            <a:ext cx="2664296" cy="923330"/>
          </a:xfrm>
          <a:prstGeom prst="rect">
            <a:avLst/>
          </a:prstGeom>
          <a:noFill/>
        </p:spPr>
        <p:txBody>
          <a:bodyPr wrap="square" rtlCol="0">
            <a:spAutoFit/>
          </a:bodyPr>
          <a:lstStyle/>
          <a:p>
            <a:pPr algn="ctr"/>
            <a:r>
              <a:rPr lang="fr-FR" b="1" dirty="0">
                <a:solidFill>
                  <a:schemeClr val="bg2"/>
                </a:solidFill>
              </a:rPr>
              <a:t>AXE 2: </a:t>
            </a:r>
            <a:r>
              <a:rPr lang="fr-FR" dirty="0">
                <a:solidFill>
                  <a:schemeClr val="bg2"/>
                </a:solidFill>
              </a:rPr>
              <a:t>Réduire les pollutions plastiques et par les micropolluants</a:t>
            </a:r>
          </a:p>
        </p:txBody>
      </p:sp>
      <p:sp>
        <p:nvSpPr>
          <p:cNvPr id="7" name="ZoneTexte 6">
            <a:extLst>
              <a:ext uri="{FF2B5EF4-FFF2-40B4-BE49-F238E27FC236}">
                <a16:creationId xmlns:a16="http://schemas.microsoft.com/office/drawing/2014/main" id="{F9B1F33C-1809-504A-B3E9-808F22C89EF6}"/>
              </a:ext>
            </a:extLst>
          </p:cNvPr>
          <p:cNvSpPr txBox="1"/>
          <p:nvPr/>
        </p:nvSpPr>
        <p:spPr>
          <a:xfrm>
            <a:off x="6055880" y="2414538"/>
            <a:ext cx="2664296" cy="923330"/>
          </a:xfrm>
          <a:prstGeom prst="rect">
            <a:avLst/>
          </a:prstGeom>
          <a:noFill/>
        </p:spPr>
        <p:txBody>
          <a:bodyPr wrap="square" rtlCol="0">
            <a:spAutoFit/>
          </a:bodyPr>
          <a:lstStyle/>
          <a:p>
            <a:pPr algn="ctr"/>
            <a:r>
              <a:rPr lang="fr-FR" b="1" dirty="0">
                <a:solidFill>
                  <a:schemeClr val="bg2"/>
                </a:solidFill>
              </a:rPr>
              <a:t>AXE 4: </a:t>
            </a:r>
            <a:r>
              <a:rPr lang="fr-FR" dirty="0">
                <a:solidFill>
                  <a:schemeClr val="bg2"/>
                </a:solidFill>
              </a:rPr>
              <a:t>Amorcer la transition énergétique des SPEA</a:t>
            </a:r>
          </a:p>
        </p:txBody>
      </p:sp>
      <p:sp>
        <p:nvSpPr>
          <p:cNvPr id="9" name="ZoneTexte 8">
            <a:extLst>
              <a:ext uri="{FF2B5EF4-FFF2-40B4-BE49-F238E27FC236}">
                <a16:creationId xmlns:a16="http://schemas.microsoft.com/office/drawing/2014/main" id="{B02A095E-36ED-0F4F-91EE-667E72E5F42C}"/>
              </a:ext>
            </a:extLst>
          </p:cNvPr>
          <p:cNvSpPr txBox="1"/>
          <p:nvPr/>
        </p:nvSpPr>
        <p:spPr>
          <a:xfrm>
            <a:off x="3707904" y="5765556"/>
            <a:ext cx="2664296" cy="646331"/>
          </a:xfrm>
          <a:prstGeom prst="rect">
            <a:avLst/>
          </a:prstGeom>
          <a:noFill/>
        </p:spPr>
        <p:txBody>
          <a:bodyPr wrap="square" rtlCol="0">
            <a:spAutoFit/>
          </a:bodyPr>
          <a:lstStyle/>
          <a:p>
            <a:pPr algn="ctr"/>
            <a:r>
              <a:rPr lang="fr-FR" b="1" dirty="0">
                <a:solidFill>
                  <a:schemeClr val="bg2"/>
                </a:solidFill>
              </a:rPr>
              <a:t>AXE 5: </a:t>
            </a:r>
            <a:r>
              <a:rPr lang="fr-FR" dirty="0">
                <a:solidFill>
                  <a:schemeClr val="bg2"/>
                </a:solidFill>
              </a:rPr>
              <a:t>S’adapter au changement climatique</a:t>
            </a:r>
          </a:p>
        </p:txBody>
      </p:sp>
    </p:spTree>
    <p:extLst>
      <p:ext uri="{BB962C8B-B14F-4D97-AF65-F5344CB8AC3E}">
        <p14:creationId xmlns:p14="http://schemas.microsoft.com/office/powerpoint/2010/main" val="3250291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3270655"/>
            <a:ext cx="8075396" cy="4832092"/>
          </a:xfrm>
          <a:prstGeom prst="rect">
            <a:avLst/>
          </a:prstGeom>
        </p:spPr>
        <p:txBody>
          <a:bodyPr wrap="square">
            <a:spAutoFit/>
          </a:bodyPr>
          <a:lstStyle/>
          <a:p>
            <a:r>
              <a:rPr lang="fr-FR" sz="2500" dirty="0"/>
              <a:t>Principaux impacts négatifs des sécheresses sur un territoire :</a:t>
            </a:r>
          </a:p>
          <a:p>
            <a:pPr marL="342900" indent="-342900">
              <a:buFont typeface="Arial" panose="020B0604020202020204" pitchFamily="34" charset="0"/>
              <a:buChar char="•"/>
            </a:pPr>
            <a:r>
              <a:rPr lang="fr-FR" sz="2200" dirty="0">
                <a:solidFill>
                  <a:schemeClr val="bg2"/>
                </a:solidFill>
              </a:rPr>
              <a:t>Impacts sur la biodiversité</a:t>
            </a:r>
          </a:p>
          <a:p>
            <a:pPr marL="342900" indent="-342900">
              <a:buFont typeface="Arial" panose="020B0604020202020204" pitchFamily="34" charset="0"/>
              <a:buChar char="•"/>
            </a:pPr>
            <a:r>
              <a:rPr lang="fr-FR" sz="2200" dirty="0">
                <a:solidFill>
                  <a:schemeClr val="bg2"/>
                </a:solidFill>
              </a:rPr>
              <a:t>Impacts sur l’activité économique du territoire : agriculture, industries, activités de loisirs, production d’énergie…</a:t>
            </a:r>
          </a:p>
          <a:p>
            <a:pPr marL="342900" indent="-342900">
              <a:buFont typeface="Arial" panose="020B0604020202020204" pitchFamily="34" charset="0"/>
              <a:buChar char="•"/>
            </a:pPr>
            <a:r>
              <a:rPr lang="fr-FR" sz="2200" dirty="0">
                <a:solidFill>
                  <a:schemeClr val="bg2"/>
                </a:solidFill>
              </a:rPr>
              <a:t>Impacts sur les services publics d’eau et d’assainissement</a:t>
            </a:r>
          </a:p>
          <a:p>
            <a:pPr marL="800100" lvl="1" indent="-342900">
              <a:buFont typeface="Arial" panose="020B0604020202020204" pitchFamily="34" charset="0"/>
              <a:buChar char="•"/>
            </a:pPr>
            <a:r>
              <a:rPr lang="fr-FR" dirty="0">
                <a:solidFill>
                  <a:schemeClr val="bg2"/>
                </a:solidFill>
              </a:rPr>
              <a:t>Risque de rupture d’alimentation eau potable</a:t>
            </a:r>
          </a:p>
          <a:p>
            <a:pPr marL="800100" lvl="1" indent="-342900">
              <a:buFont typeface="Arial" panose="020B0604020202020204" pitchFamily="34" charset="0"/>
              <a:buChar char="•"/>
            </a:pPr>
            <a:r>
              <a:rPr lang="fr-FR" dirty="0">
                <a:solidFill>
                  <a:schemeClr val="bg2"/>
                </a:solidFill>
              </a:rPr>
              <a:t>Hausse des performances de traitement des STEU nécessaires</a:t>
            </a:r>
          </a:p>
          <a:p>
            <a:pPr marL="0" lvl="1"/>
            <a:endParaRPr lang="fr-FR" dirty="0">
              <a:solidFill>
                <a:schemeClr val="bg2"/>
              </a:solidFill>
            </a:endParaRPr>
          </a:p>
          <a:p>
            <a:pPr marL="0" lvl="1"/>
            <a:r>
              <a:rPr lang="fr-FR" sz="2200" dirty="0">
                <a:solidFill>
                  <a:schemeClr val="accent2"/>
                </a:solidFill>
              </a:rPr>
              <a:t>+ aggravation des ruissellements lors du retour des pluies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grpSp>
        <p:nvGrpSpPr>
          <p:cNvPr id="16" name="Groupe 15">
            <a:extLst>
              <a:ext uri="{FF2B5EF4-FFF2-40B4-BE49-F238E27FC236}">
                <a16:creationId xmlns:a16="http://schemas.microsoft.com/office/drawing/2014/main" id="{0C8651AB-5E68-7842-B714-D34D0CB7C1AA}"/>
              </a:ext>
            </a:extLst>
          </p:cNvPr>
          <p:cNvGrpSpPr/>
          <p:nvPr/>
        </p:nvGrpSpPr>
        <p:grpSpPr>
          <a:xfrm>
            <a:off x="1591789" y="1589882"/>
            <a:ext cx="1922579" cy="1785356"/>
            <a:chOff x="-102286" y="3166891"/>
            <a:chExt cx="1922579" cy="1785356"/>
          </a:xfrm>
          <a:solidFill>
            <a:srgbClr val="FFFFFF"/>
          </a:solidFill>
        </p:grpSpPr>
        <p:pic>
          <p:nvPicPr>
            <p:cNvPr id="17" name="Picture 6">
              <a:extLst>
                <a:ext uri="{FF2B5EF4-FFF2-40B4-BE49-F238E27FC236}">
                  <a16:creationId xmlns:a16="http://schemas.microsoft.com/office/drawing/2014/main" id="{26F6C420-9B00-C74A-98B8-65ADAC3B2E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976" y="3166891"/>
              <a:ext cx="1512056" cy="1099620"/>
            </a:xfrm>
            <a:prstGeom prst="rect">
              <a:avLst/>
            </a:prstGeom>
            <a:grpFill/>
            <a:ln>
              <a:noFill/>
            </a:ln>
            <a:effectLst>
              <a:outerShdw blurRad="190500" algn="tl" rotWithShape="0">
                <a:srgbClr val="000000">
                  <a:alpha val="70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8" name="ZoneTexte 17">
              <a:extLst>
                <a:ext uri="{FF2B5EF4-FFF2-40B4-BE49-F238E27FC236}">
                  <a16:creationId xmlns:a16="http://schemas.microsoft.com/office/drawing/2014/main" id="{4BB22569-548E-EF4F-BA9D-9706B27DACF7}"/>
                </a:ext>
              </a:extLst>
            </p:cNvPr>
            <p:cNvSpPr txBox="1"/>
            <p:nvPr/>
          </p:nvSpPr>
          <p:spPr>
            <a:xfrm>
              <a:off x="-102286" y="4305916"/>
              <a:ext cx="1922579" cy="646331"/>
            </a:xfrm>
            <a:prstGeom prst="rect">
              <a:avLst/>
            </a:prstGeom>
            <a:grpFill/>
          </p:spPr>
          <p:txBody>
            <a:bodyPr wrap="square" rtlCol="0">
              <a:spAutoFit/>
            </a:bodyPr>
            <a:lstStyle/>
            <a:p>
              <a:pPr algn="ctr"/>
              <a:r>
                <a:rPr lang="fr-FR" b="1" dirty="0">
                  <a:solidFill>
                    <a:srgbClr val="808080"/>
                  </a:solidFill>
                  <a:latin typeface="Isidora SemiBold"/>
                </a:rPr>
                <a:t>3</a:t>
              </a:r>
              <a:r>
                <a:rPr lang="fr-FR" dirty="0">
                  <a:solidFill>
                    <a:srgbClr val="808080"/>
                  </a:solidFill>
                  <a:latin typeface="Isidora SemiBold"/>
                </a:rPr>
                <a:t> </a:t>
              </a:r>
              <a:r>
                <a:rPr lang="fr-FR" b="1" dirty="0">
                  <a:solidFill>
                    <a:srgbClr val="808080"/>
                  </a:solidFill>
                  <a:latin typeface="Isidora SemiBold"/>
                </a:rPr>
                <a:t>Mds m3 </a:t>
              </a:r>
              <a:r>
                <a:rPr lang="fr-FR" dirty="0">
                  <a:solidFill>
                    <a:srgbClr val="808080"/>
                  </a:solidFill>
                  <a:latin typeface="Isidora SemiBold"/>
                </a:rPr>
                <a:t>pour l’irrigation</a:t>
              </a:r>
            </a:p>
          </p:txBody>
        </p:sp>
      </p:grpSp>
      <p:grpSp>
        <p:nvGrpSpPr>
          <p:cNvPr id="19" name="Groupe 18">
            <a:extLst>
              <a:ext uri="{FF2B5EF4-FFF2-40B4-BE49-F238E27FC236}">
                <a16:creationId xmlns:a16="http://schemas.microsoft.com/office/drawing/2014/main" id="{053314EA-73AB-7442-B082-9A7B98409AA5}"/>
              </a:ext>
            </a:extLst>
          </p:cNvPr>
          <p:cNvGrpSpPr/>
          <p:nvPr/>
        </p:nvGrpSpPr>
        <p:grpSpPr>
          <a:xfrm>
            <a:off x="3902418" y="1609187"/>
            <a:ext cx="2217587" cy="1746151"/>
            <a:chOff x="2330906" y="2026207"/>
            <a:chExt cx="2217587" cy="1746151"/>
          </a:xfrm>
        </p:grpSpPr>
        <p:sp>
          <p:nvSpPr>
            <p:cNvPr id="20" name="ZoneTexte 19">
              <a:extLst>
                <a:ext uri="{FF2B5EF4-FFF2-40B4-BE49-F238E27FC236}">
                  <a16:creationId xmlns:a16="http://schemas.microsoft.com/office/drawing/2014/main" id="{0DCC8A4A-DEB1-CB48-92F1-04F45F87B078}"/>
                </a:ext>
              </a:extLst>
            </p:cNvPr>
            <p:cNvSpPr txBox="1"/>
            <p:nvPr/>
          </p:nvSpPr>
          <p:spPr>
            <a:xfrm>
              <a:off x="2330906" y="3126027"/>
              <a:ext cx="2217587" cy="646331"/>
            </a:xfrm>
            <a:prstGeom prst="rect">
              <a:avLst/>
            </a:prstGeom>
            <a:noFill/>
          </p:spPr>
          <p:txBody>
            <a:bodyPr wrap="square" rtlCol="0">
              <a:spAutoFit/>
            </a:bodyPr>
            <a:lstStyle/>
            <a:p>
              <a:pPr algn="ctr"/>
              <a:r>
                <a:rPr lang="fr-FR" b="1" dirty="0">
                  <a:solidFill>
                    <a:srgbClr val="808080"/>
                  </a:solidFill>
                  <a:latin typeface="Isidora SemiBold"/>
                </a:rPr>
                <a:t>5 Mds m3 </a:t>
              </a:r>
            </a:p>
            <a:p>
              <a:pPr algn="ctr"/>
              <a:r>
                <a:rPr lang="fr-FR" dirty="0">
                  <a:solidFill>
                    <a:srgbClr val="808080"/>
                  </a:solidFill>
                  <a:latin typeface="Isidora SemiBold"/>
                </a:rPr>
                <a:t>pour eau potable</a:t>
              </a:r>
            </a:p>
          </p:txBody>
        </p:sp>
        <p:grpSp>
          <p:nvGrpSpPr>
            <p:cNvPr id="21" name="Groupe 20">
              <a:extLst>
                <a:ext uri="{FF2B5EF4-FFF2-40B4-BE49-F238E27FC236}">
                  <a16:creationId xmlns:a16="http://schemas.microsoft.com/office/drawing/2014/main" id="{FA55C9A5-FE20-9443-8A8F-1D41A2D659DE}"/>
                </a:ext>
              </a:extLst>
            </p:cNvPr>
            <p:cNvGrpSpPr/>
            <p:nvPr/>
          </p:nvGrpSpPr>
          <p:grpSpPr>
            <a:xfrm>
              <a:off x="3109207" y="2026207"/>
              <a:ext cx="886991" cy="1037330"/>
              <a:chOff x="3109207" y="2026207"/>
              <a:chExt cx="886991" cy="1037330"/>
            </a:xfrm>
          </p:grpSpPr>
          <p:pic>
            <p:nvPicPr>
              <p:cNvPr id="22" name="Picture 7">
                <a:extLst>
                  <a:ext uri="{FF2B5EF4-FFF2-40B4-BE49-F238E27FC236}">
                    <a16:creationId xmlns:a16="http://schemas.microsoft.com/office/drawing/2014/main" id="{C2EDA686-9FE4-174B-BE61-8FCC2FA83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09207" y="2026207"/>
                <a:ext cx="886991" cy="10373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a:extLst>
                  <a:ext uri="{FF2B5EF4-FFF2-40B4-BE49-F238E27FC236}">
                    <a16:creationId xmlns:a16="http://schemas.microsoft.com/office/drawing/2014/main" id="{ED1B4570-B90B-6241-B402-55D529882C78}"/>
                  </a:ext>
                </a:extLst>
              </p:cNvPr>
              <p:cNvSpPr/>
              <p:nvPr/>
            </p:nvSpPr>
            <p:spPr>
              <a:xfrm>
                <a:off x="3109207" y="2081609"/>
                <a:ext cx="162110" cy="1715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grpSp>
        <p:nvGrpSpPr>
          <p:cNvPr id="24" name="Groupe 23">
            <a:extLst>
              <a:ext uri="{FF2B5EF4-FFF2-40B4-BE49-F238E27FC236}">
                <a16:creationId xmlns:a16="http://schemas.microsoft.com/office/drawing/2014/main" id="{026C6E0A-BA7D-6944-A2D1-B20431849C75}"/>
              </a:ext>
            </a:extLst>
          </p:cNvPr>
          <p:cNvGrpSpPr/>
          <p:nvPr/>
        </p:nvGrpSpPr>
        <p:grpSpPr>
          <a:xfrm>
            <a:off x="6087178" y="1550442"/>
            <a:ext cx="2805302" cy="1886597"/>
            <a:chOff x="3373814" y="3622021"/>
            <a:chExt cx="2271242" cy="1886597"/>
          </a:xfrm>
        </p:grpSpPr>
        <p:pic>
          <p:nvPicPr>
            <p:cNvPr id="25" name="Picture 9">
              <a:extLst>
                <a:ext uri="{FF2B5EF4-FFF2-40B4-BE49-F238E27FC236}">
                  <a16:creationId xmlns:a16="http://schemas.microsoft.com/office/drawing/2014/main" id="{66C05777-099D-2C46-AEEB-6253E68F5B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20734" y="3622021"/>
              <a:ext cx="935385" cy="10161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a:extLst>
                <a:ext uri="{FF2B5EF4-FFF2-40B4-BE49-F238E27FC236}">
                  <a16:creationId xmlns:a16="http://schemas.microsoft.com/office/drawing/2014/main" id="{497D07DE-B33B-5549-A0A6-F5CA2A6A4C1D}"/>
                </a:ext>
              </a:extLst>
            </p:cNvPr>
            <p:cNvSpPr txBox="1"/>
            <p:nvPr/>
          </p:nvSpPr>
          <p:spPr>
            <a:xfrm>
              <a:off x="3373814" y="4677621"/>
              <a:ext cx="2271242" cy="830997"/>
            </a:xfrm>
            <a:prstGeom prst="rect">
              <a:avLst/>
            </a:prstGeom>
            <a:noFill/>
          </p:spPr>
          <p:txBody>
            <a:bodyPr wrap="square" rtlCol="0">
              <a:spAutoFit/>
            </a:bodyPr>
            <a:lstStyle/>
            <a:p>
              <a:pPr algn="ctr"/>
              <a:r>
                <a:rPr lang="fr-FR" b="1" dirty="0">
                  <a:solidFill>
                    <a:srgbClr val="808080"/>
                  </a:solidFill>
                  <a:latin typeface="Isidora SemiBold"/>
                </a:rPr>
                <a:t>3</a:t>
              </a:r>
              <a:r>
                <a:rPr lang="fr-FR" dirty="0">
                  <a:solidFill>
                    <a:srgbClr val="808080"/>
                  </a:solidFill>
                  <a:latin typeface="Isidora SemiBold"/>
                </a:rPr>
                <a:t> </a:t>
              </a:r>
              <a:r>
                <a:rPr lang="fr-FR" b="1" dirty="0">
                  <a:solidFill>
                    <a:srgbClr val="808080"/>
                  </a:solidFill>
                  <a:latin typeface="Isidora SemiBold"/>
                </a:rPr>
                <a:t>Mds m3</a:t>
              </a:r>
            </a:p>
            <a:p>
              <a:pPr algn="ctr"/>
              <a:r>
                <a:rPr lang="fr-FR" dirty="0">
                  <a:solidFill>
                    <a:srgbClr val="808080"/>
                  </a:solidFill>
                  <a:latin typeface="Isidora SemiBold"/>
                </a:rPr>
                <a:t>pour les usages éco </a:t>
              </a:r>
            </a:p>
            <a:p>
              <a:pPr algn="ctr"/>
              <a:r>
                <a:rPr lang="fr-FR" sz="1200" dirty="0">
                  <a:solidFill>
                    <a:srgbClr val="808080"/>
                  </a:solidFill>
                  <a:latin typeface="Isidora SemiBold"/>
                </a:rPr>
                <a:t>(hors énergie)</a:t>
              </a:r>
            </a:p>
          </p:txBody>
        </p:sp>
      </p:grpSp>
    </p:spTree>
    <p:extLst>
      <p:ext uri="{BB962C8B-B14F-4D97-AF65-F5344CB8AC3E}">
        <p14:creationId xmlns:p14="http://schemas.microsoft.com/office/powerpoint/2010/main" val="58724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51620" y="1694458"/>
            <a:ext cx="7776864" cy="5678478"/>
          </a:xfrm>
          <a:prstGeom prst="rect">
            <a:avLst/>
          </a:prstGeom>
        </p:spPr>
        <p:txBody>
          <a:bodyPr wrap="square">
            <a:spAutoFit/>
          </a:bodyPr>
          <a:lstStyle/>
          <a:p>
            <a:r>
              <a:rPr lang="fr-FR" sz="2500" dirty="0"/>
              <a:t>Les rôles des collectivités face aux épisodes de sècheresse :</a:t>
            </a:r>
          </a:p>
          <a:p>
            <a:endParaRPr lang="fr-FR" sz="2500" dirty="0"/>
          </a:p>
          <a:p>
            <a:pPr marL="342900" indent="-342900">
              <a:buFont typeface="Arial" panose="020B0604020202020204" pitchFamily="34" charset="0"/>
              <a:buChar char="•"/>
            </a:pPr>
            <a:r>
              <a:rPr lang="fr-FR" sz="2200" dirty="0">
                <a:solidFill>
                  <a:schemeClr val="bg2"/>
                </a:solidFill>
              </a:rPr>
              <a:t>Rôle d’exemplarité des services publics et de leur patrimoine</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Rôle de préservation du cycle naturel de l’eau</a:t>
            </a:r>
          </a:p>
          <a:p>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Promoteur des économies d’eau</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Apporteur de solutions de substitution</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spTree>
    <p:extLst>
      <p:ext uri="{BB962C8B-B14F-4D97-AF65-F5344CB8AC3E}">
        <p14:creationId xmlns:p14="http://schemas.microsoft.com/office/powerpoint/2010/main" val="300689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420764"/>
            <a:ext cx="8075396" cy="2923877"/>
          </a:xfrm>
          <a:prstGeom prst="rect">
            <a:avLst/>
          </a:prstGeom>
        </p:spPr>
        <p:txBody>
          <a:bodyPr wrap="square">
            <a:spAutoFit/>
          </a:bodyPr>
          <a:lstStyle/>
          <a:p>
            <a:r>
              <a:rPr lang="fr-FR" sz="2500" dirty="0"/>
              <a:t>Rôle d’exemplarité des services publics et de leur patrimoine :</a:t>
            </a:r>
          </a:p>
          <a:p>
            <a:pPr marL="342900" indent="-342900">
              <a:buFont typeface="Arial" panose="020B0604020202020204" pitchFamily="34" charset="0"/>
              <a:buChar char="•"/>
            </a:pPr>
            <a:r>
              <a:rPr lang="fr-FR" sz="2200" dirty="0">
                <a:solidFill>
                  <a:schemeClr val="bg2"/>
                </a:solidFill>
              </a:rPr>
              <a:t>Améliorer le rendement du réseau d’eau potable</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graphicFrame>
        <p:nvGraphicFramePr>
          <p:cNvPr id="2" name="Diagramme 1">
            <a:extLst>
              <a:ext uri="{FF2B5EF4-FFF2-40B4-BE49-F238E27FC236}">
                <a16:creationId xmlns:a16="http://schemas.microsoft.com/office/drawing/2014/main" id="{8520B1E6-B998-B544-AA38-6782002244D9}"/>
              </a:ext>
            </a:extLst>
          </p:cNvPr>
          <p:cNvGraphicFramePr/>
          <p:nvPr>
            <p:extLst>
              <p:ext uri="{D42A27DB-BD31-4B8C-83A1-F6EECF244321}">
                <p14:modId xmlns:p14="http://schemas.microsoft.com/office/powerpoint/2010/main" val="4271770456"/>
              </p:ext>
            </p:extLst>
          </p:nvPr>
        </p:nvGraphicFramePr>
        <p:xfrm>
          <a:off x="1115616" y="1199794"/>
          <a:ext cx="784887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C26E53D7-9F0B-E34E-BB42-BFA997677ADA}"/>
              </a:ext>
            </a:extLst>
          </p:cNvPr>
          <p:cNvSpPr/>
          <p:nvPr/>
        </p:nvSpPr>
        <p:spPr>
          <a:xfrm>
            <a:off x="1187624" y="4031109"/>
            <a:ext cx="7776864" cy="3416320"/>
          </a:xfrm>
          <a:prstGeom prst="rect">
            <a:avLst/>
          </a:prstGeom>
        </p:spPr>
        <p:txBody>
          <a:bodyPr wrap="square">
            <a:spAutoFit/>
          </a:bodyPr>
          <a:lstStyle/>
          <a:p>
            <a:pPr marL="342900" indent="-342900">
              <a:buFont typeface="Arial" panose="020B0604020202020204" pitchFamily="34" charset="0"/>
              <a:buChar char="•"/>
            </a:pPr>
            <a:r>
              <a:rPr lang="fr-FR" sz="2200" dirty="0">
                <a:solidFill>
                  <a:schemeClr val="bg2"/>
                </a:solidFill>
              </a:rPr>
              <a:t>Faire des économies d’eau:</a:t>
            </a:r>
          </a:p>
          <a:p>
            <a:pPr marL="800100" lvl="1" indent="-342900">
              <a:buFont typeface="Arial" panose="020B0604020202020204" pitchFamily="34" charset="0"/>
              <a:buChar char="•"/>
            </a:pPr>
            <a:r>
              <a:rPr lang="fr-FR" dirty="0">
                <a:solidFill>
                  <a:schemeClr val="bg2"/>
                </a:solidFill>
              </a:rPr>
              <a:t>Bâtiments publics </a:t>
            </a:r>
            <a:r>
              <a:rPr lang="fr-FR" dirty="0">
                <a:solidFill>
                  <a:schemeClr val="bg2"/>
                </a:solidFill>
                <a:sym typeface="Wingdings" pitchFamily="2" charset="2"/>
              </a:rPr>
              <a:t></a:t>
            </a:r>
            <a:r>
              <a:rPr lang="fr-FR" dirty="0">
                <a:solidFill>
                  <a:schemeClr val="bg2"/>
                </a:solidFill>
              </a:rPr>
              <a:t> suivi des consommations et matériel hydro-économe </a:t>
            </a:r>
          </a:p>
          <a:p>
            <a:pPr marL="800100" lvl="1" indent="-342900">
              <a:buFont typeface="Arial" panose="020B0604020202020204" pitchFamily="34" charset="0"/>
              <a:buChar char="•"/>
            </a:pPr>
            <a:r>
              <a:rPr lang="fr-FR" dirty="0">
                <a:solidFill>
                  <a:schemeClr val="bg2"/>
                </a:solidFill>
              </a:rPr>
              <a:t>Evolution des pratiques de gestion de l’espace public </a:t>
            </a:r>
            <a:r>
              <a:rPr lang="fr-FR" dirty="0">
                <a:solidFill>
                  <a:schemeClr val="bg2"/>
                </a:solidFill>
                <a:sym typeface="Wingdings" pitchFamily="2" charset="2"/>
              </a:rPr>
              <a:t> matériel et formation des agents</a:t>
            </a:r>
          </a:p>
          <a:p>
            <a:pPr marL="800100" lvl="1"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r>
              <a:rPr lang="fr-FR" sz="2200" dirty="0">
                <a:solidFill>
                  <a:schemeClr val="bg2"/>
                </a:solidFill>
              </a:rPr>
              <a:t>Mobiliser des alternatives à l’eau potable</a:t>
            </a:r>
          </a:p>
          <a:p>
            <a:pPr marL="800100" lvl="1" indent="-342900">
              <a:buFont typeface="Arial" panose="020B0604020202020204" pitchFamily="34" charset="0"/>
              <a:buChar char="•"/>
            </a:pPr>
            <a:r>
              <a:rPr lang="fr-FR" dirty="0">
                <a:solidFill>
                  <a:schemeClr val="bg2"/>
                </a:solidFill>
              </a:rPr>
              <a:t>Eau de pluie, eaux usées traités, vidange des piscines….</a:t>
            </a: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spTree>
    <p:extLst>
      <p:ext uri="{BB962C8B-B14F-4D97-AF65-F5344CB8AC3E}">
        <p14:creationId xmlns:p14="http://schemas.microsoft.com/office/powerpoint/2010/main" val="924078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66465" y="1478434"/>
            <a:ext cx="7704856" cy="4878259"/>
          </a:xfrm>
          <a:prstGeom prst="rect">
            <a:avLst/>
          </a:prstGeom>
        </p:spPr>
        <p:txBody>
          <a:bodyPr wrap="square">
            <a:spAutoFit/>
          </a:bodyPr>
          <a:lstStyle/>
          <a:p>
            <a:r>
              <a:rPr lang="fr-FR" sz="2500" dirty="0"/>
              <a:t>Rôle de préservation du cycle naturel de l’eau :</a:t>
            </a:r>
          </a:p>
          <a:p>
            <a:endParaRPr lang="fr-FR" dirty="0"/>
          </a:p>
          <a:p>
            <a:pPr marL="342900" indent="-342900">
              <a:buFont typeface="Arial" panose="020B0604020202020204" pitchFamily="34" charset="0"/>
              <a:buChar char="•"/>
            </a:pPr>
            <a:r>
              <a:rPr lang="fr-FR" sz="2200" dirty="0">
                <a:solidFill>
                  <a:schemeClr val="bg2"/>
                </a:solidFill>
              </a:rPr>
              <a:t>Favoriser la recharge des ressources en eau :</a:t>
            </a:r>
          </a:p>
          <a:p>
            <a:pPr marL="800100" lvl="1" indent="-342900">
              <a:buFont typeface="Courier New" panose="02070309020205020404" pitchFamily="49" charset="0"/>
              <a:buChar char="o"/>
            </a:pPr>
            <a:r>
              <a:rPr lang="fr-FR" dirty="0">
                <a:solidFill>
                  <a:schemeClr val="bg2"/>
                </a:solidFill>
              </a:rPr>
              <a:t>Infiltrer la pluie à la source</a:t>
            </a:r>
          </a:p>
          <a:p>
            <a:pPr marL="800100" lvl="1" indent="-342900">
              <a:buFont typeface="Courier New" panose="02070309020205020404" pitchFamily="49" charset="0"/>
              <a:buChar char="o"/>
            </a:pPr>
            <a:r>
              <a:rPr lang="fr-FR" dirty="0">
                <a:solidFill>
                  <a:schemeClr val="bg2"/>
                </a:solidFill>
              </a:rPr>
              <a:t>Protéger, développer les zones naturelles de rétention de l’eau (haies, zones humides…) et le bon fonctionnement des cours d’eau</a:t>
            </a:r>
            <a:r>
              <a:rPr lang="fr-FR" dirty="0">
                <a:solidFill>
                  <a:schemeClr val="bg2"/>
                </a:solidFill>
                <a:sym typeface="Wingdings" pitchFamily="2" charset="2"/>
              </a:rPr>
              <a:t> </a:t>
            </a:r>
            <a:r>
              <a:rPr lang="fr-FR" b="1" dirty="0">
                <a:solidFill>
                  <a:schemeClr val="bg2"/>
                </a:solidFill>
                <a:sym typeface="Wingdings" pitchFamily="2" charset="2"/>
              </a:rPr>
              <a:t>solutions fondées sur la nature</a:t>
            </a:r>
            <a:endParaRPr lang="fr-FR" b="1" dirty="0">
              <a:solidFill>
                <a:schemeClr val="bg2"/>
              </a:solidFill>
            </a:endParaRPr>
          </a:p>
          <a:p>
            <a:pPr marL="800100" lvl="1" indent="-342900">
              <a:buFont typeface="Courier New" panose="02070309020205020404" pitchFamily="49" charset="0"/>
              <a:buChar char="o"/>
            </a:pPr>
            <a:r>
              <a:rPr lang="fr-FR" dirty="0">
                <a:solidFill>
                  <a:schemeClr val="bg2"/>
                </a:solidFill>
              </a:rPr>
              <a:t>Maintenir un sol vivant, bien amendé</a:t>
            </a:r>
          </a:p>
          <a:p>
            <a:endParaRPr lang="fr-FR" sz="2200" dirty="0">
              <a:solidFill>
                <a:schemeClr val="bg2"/>
              </a:solidFill>
            </a:endParaRPr>
          </a:p>
          <a:p>
            <a:pPr marL="800100" lvl="1"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pic>
        <p:nvPicPr>
          <p:cNvPr id="11268" name="Picture 4" descr="https://lh6.googleusercontent.com/undr4BOL4BAYrRyeVBERTvvfb2rPMCO4nQM5ZbHD5x7Obep9nfqUHRxnqZAiI9Ob3z_ph-HAuRfoMWjqjouzrF7Rfj8tP58cJggvlFjWlW22ZfDeDeMldQ35gcSmSA">
            <a:extLst>
              <a:ext uri="{FF2B5EF4-FFF2-40B4-BE49-F238E27FC236}">
                <a16:creationId xmlns:a16="http://schemas.microsoft.com/office/drawing/2014/main" id="{473EA83D-A13B-EA4F-90CB-6B15F9917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843" y="3812282"/>
            <a:ext cx="1892300" cy="2527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661250-CFBA-9744-90C9-5EA8435A2B95}"/>
              </a:ext>
            </a:extLst>
          </p:cNvPr>
          <p:cNvSpPr/>
          <p:nvPr/>
        </p:nvSpPr>
        <p:spPr>
          <a:xfrm>
            <a:off x="1173052" y="3998714"/>
            <a:ext cx="5703204" cy="2154436"/>
          </a:xfrm>
          <a:prstGeom prst="rect">
            <a:avLst/>
          </a:prstGeom>
        </p:spPr>
        <p:txBody>
          <a:bodyPr wrap="square">
            <a:spAutoFit/>
          </a:bodyPr>
          <a:lstStyle/>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Réduire l’artificialisation des sols</a:t>
            </a:r>
          </a:p>
          <a:p>
            <a:pPr marL="800100" lvl="1" indent="-342900" algn="just">
              <a:buFont typeface="Arial" panose="020B0604020202020204" pitchFamily="34" charset="0"/>
              <a:buChar char="•"/>
            </a:pPr>
            <a:r>
              <a:rPr lang="fr-FR" dirty="0" err="1">
                <a:solidFill>
                  <a:schemeClr val="bg2"/>
                </a:solidFill>
              </a:rPr>
              <a:t>Désimperméabiliser</a:t>
            </a:r>
            <a:r>
              <a:rPr lang="fr-FR" dirty="0">
                <a:solidFill>
                  <a:schemeClr val="bg2"/>
                </a:solidFill>
              </a:rPr>
              <a:t> les espaces publics</a:t>
            </a:r>
          </a:p>
          <a:p>
            <a:pPr marL="800100" lvl="1" indent="-342900">
              <a:buFont typeface="Arial" panose="020B0604020202020204" pitchFamily="34" charset="0"/>
              <a:buChar char="•"/>
            </a:pPr>
            <a:r>
              <a:rPr lang="fr-FR" dirty="0">
                <a:solidFill>
                  <a:schemeClr val="bg2"/>
                </a:solidFill>
              </a:rPr>
              <a:t>Planifier un développement urbain et économique cohérent avec les ressources en eau disponibles et les capacités du milieu aquatique</a:t>
            </a:r>
          </a:p>
        </p:txBody>
      </p:sp>
    </p:spTree>
    <p:extLst>
      <p:ext uri="{BB962C8B-B14F-4D97-AF65-F5344CB8AC3E}">
        <p14:creationId xmlns:p14="http://schemas.microsoft.com/office/powerpoint/2010/main" val="2929386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04;ga07506b925_2_413">
            <a:extLst>
              <a:ext uri="{FF2B5EF4-FFF2-40B4-BE49-F238E27FC236}">
                <a16:creationId xmlns:a16="http://schemas.microsoft.com/office/drawing/2014/main" id="{01293296-3427-F849-B6BD-69D8D9CC6CB0}"/>
              </a:ext>
            </a:extLst>
          </p:cNvPr>
          <p:cNvSpPr txBox="1"/>
          <p:nvPr/>
        </p:nvSpPr>
        <p:spPr>
          <a:xfrm>
            <a:off x="1074625" y="1528613"/>
            <a:ext cx="7869900" cy="1018500"/>
          </a:xfrm>
          <a:prstGeom prst="rect">
            <a:avLst/>
          </a:prstGeom>
          <a:noFill/>
          <a:ln>
            <a:noFill/>
          </a:ln>
        </p:spPr>
        <p:txBody>
          <a:bodyPr spcFirstLastPara="1" wrap="square" lIns="91425" tIns="91425" rIns="91425" bIns="91425" anchor="t" anchorCtr="0">
            <a:noAutofit/>
          </a:bodyPr>
          <a:lstStyle/>
          <a:p>
            <a:pPr lvl="0" algn="ctr">
              <a:lnSpc>
                <a:spcPct val="115000"/>
              </a:lnSpc>
              <a:buSzPts val="1600"/>
            </a:pPr>
            <a:r>
              <a:rPr lang="fr-FR" sz="1600" b="0" i="0" u="none" strike="noStrike" cap="none" dirty="0">
                <a:solidFill>
                  <a:srgbClr val="6E6E6E"/>
                </a:solidFill>
                <a:latin typeface="Arial"/>
                <a:ea typeface="Arial"/>
                <a:cs typeface="Arial"/>
                <a:sym typeface="Arial"/>
              </a:rPr>
              <a:t>Principale association de </a:t>
            </a:r>
            <a:r>
              <a:rPr lang="fr-FR" sz="1600" b="1" i="0" u="none" strike="noStrike" cap="none" dirty="0">
                <a:solidFill>
                  <a:srgbClr val="6E6E6E"/>
                </a:solidFill>
                <a:latin typeface="Arial"/>
                <a:ea typeface="Arial"/>
                <a:cs typeface="Arial"/>
                <a:sym typeface="Arial"/>
              </a:rPr>
              <a:t>collectivités</a:t>
            </a:r>
            <a:r>
              <a:rPr lang="fr-FR" sz="1600" b="0" i="0" u="none" strike="noStrike" cap="none" dirty="0">
                <a:solidFill>
                  <a:srgbClr val="6E6E6E"/>
                </a:solidFill>
                <a:latin typeface="Arial"/>
                <a:ea typeface="Arial"/>
                <a:cs typeface="Arial"/>
                <a:sym typeface="Arial"/>
              </a:rPr>
              <a:t> et de leurs</a:t>
            </a:r>
            <a:r>
              <a:rPr lang="fr-FR" sz="1600" b="1" i="0" u="none" strike="noStrike" cap="none" dirty="0">
                <a:solidFill>
                  <a:srgbClr val="6E6E6E"/>
                </a:solidFill>
                <a:latin typeface="Arial"/>
                <a:ea typeface="Arial"/>
                <a:cs typeface="Arial"/>
                <a:sym typeface="Arial"/>
              </a:rPr>
              <a:t> partenaires</a:t>
            </a:r>
            <a:r>
              <a:rPr lang="fr-FR" sz="1600" b="0" i="0" u="none" strike="noStrike" cap="none" dirty="0">
                <a:solidFill>
                  <a:srgbClr val="6E6E6E"/>
                </a:solidFill>
                <a:latin typeface="Arial"/>
                <a:ea typeface="Arial"/>
                <a:cs typeface="Arial"/>
                <a:sym typeface="Arial"/>
              </a:rPr>
              <a:t>, </a:t>
            </a:r>
            <a:br>
              <a:rPr lang="fr-FR" sz="1600" b="0" i="0" u="none" strike="noStrike" cap="none" dirty="0">
                <a:solidFill>
                  <a:srgbClr val="6E6E6E"/>
                </a:solidFill>
                <a:latin typeface="Arial"/>
                <a:ea typeface="Arial"/>
                <a:cs typeface="Arial"/>
                <a:sym typeface="Arial"/>
              </a:rPr>
            </a:br>
            <a:r>
              <a:rPr lang="fr-FR" sz="1600" b="0" i="0" u="none" strike="noStrike" cap="none" dirty="0">
                <a:solidFill>
                  <a:schemeClr val="lt2"/>
                </a:solidFill>
                <a:latin typeface="Arial"/>
                <a:ea typeface="Arial"/>
                <a:cs typeface="Arial"/>
                <a:sym typeface="Arial"/>
              </a:rPr>
              <a:t>spécialisée dans les domaines de </a:t>
            </a:r>
            <a:r>
              <a:rPr lang="fr-FR" sz="1600" b="1" dirty="0">
                <a:solidFill>
                  <a:srgbClr val="6E6E6E"/>
                </a:solidFill>
              </a:rPr>
              <a:t>l’eau et </a:t>
            </a:r>
            <a:r>
              <a:rPr lang="fr-FR" sz="1600" dirty="0">
                <a:solidFill>
                  <a:schemeClr val="lt2"/>
                </a:solidFill>
              </a:rPr>
              <a:t>de</a:t>
            </a:r>
            <a:r>
              <a:rPr lang="fr-FR" sz="1600" b="1" dirty="0">
                <a:solidFill>
                  <a:srgbClr val="6E6E6E"/>
                </a:solidFill>
              </a:rPr>
              <a:t> l’assainissement, </a:t>
            </a:r>
            <a:r>
              <a:rPr lang="fr-FR" sz="1600" b="0" i="0" u="none" strike="noStrike" cap="none" dirty="0">
                <a:solidFill>
                  <a:schemeClr val="lt2"/>
                </a:solidFill>
                <a:latin typeface="Arial"/>
                <a:ea typeface="Arial"/>
                <a:cs typeface="Arial"/>
                <a:sym typeface="Arial"/>
              </a:rPr>
              <a:t>des déchets et de </a:t>
            </a:r>
            <a:r>
              <a:rPr lang="fr-FR" sz="1600" b="1" i="0" u="none" strike="noStrike" cap="none" dirty="0">
                <a:solidFill>
                  <a:srgbClr val="6E6E6E"/>
                </a:solidFill>
                <a:latin typeface="Arial"/>
                <a:ea typeface="Arial"/>
                <a:cs typeface="Arial"/>
                <a:sym typeface="Arial"/>
              </a:rPr>
              <a:t>l’énergie </a:t>
            </a:r>
            <a:r>
              <a:rPr lang="fr-FR" sz="1600" b="0" i="0" u="none" strike="noStrike" cap="none" dirty="0">
                <a:solidFill>
                  <a:srgbClr val="6E6E6E"/>
                </a:solidFill>
                <a:latin typeface="Arial"/>
                <a:ea typeface="Arial"/>
                <a:cs typeface="Arial"/>
                <a:sym typeface="Arial"/>
              </a:rPr>
              <a:t>et des</a:t>
            </a:r>
            <a:r>
              <a:rPr lang="fr-FR" sz="1600" b="1" i="0" u="none" strike="noStrike" cap="none" dirty="0">
                <a:solidFill>
                  <a:srgbClr val="6E6E6E"/>
                </a:solidFill>
                <a:latin typeface="Arial"/>
                <a:ea typeface="Arial"/>
                <a:cs typeface="Arial"/>
                <a:sym typeface="Arial"/>
              </a:rPr>
              <a:t> réseaux de chaleur/froid.</a:t>
            </a:r>
            <a:endParaRPr sz="1600" b="1" i="0" u="none" strike="noStrike" cap="none" dirty="0">
              <a:solidFill>
                <a:srgbClr val="6E6E6E"/>
              </a:solidFill>
              <a:latin typeface="Arial"/>
              <a:ea typeface="Arial"/>
              <a:cs typeface="Arial"/>
              <a:sym typeface="Arial"/>
            </a:endParaRPr>
          </a:p>
        </p:txBody>
      </p:sp>
      <p:pic>
        <p:nvPicPr>
          <p:cNvPr id="9" name="Google Shape;805;ga07506b925_2_413">
            <a:extLst>
              <a:ext uri="{FF2B5EF4-FFF2-40B4-BE49-F238E27FC236}">
                <a16:creationId xmlns:a16="http://schemas.microsoft.com/office/drawing/2014/main" id="{2BE2375A-3B31-464E-90D9-C6BC9682EE99}"/>
              </a:ext>
            </a:extLst>
          </p:cNvPr>
          <p:cNvPicPr preferRelativeResize="0"/>
          <p:nvPr/>
        </p:nvPicPr>
        <p:blipFill rotWithShape="1">
          <a:blip r:embed="rId3">
            <a:alphaModFix/>
          </a:blip>
          <a:srcRect/>
          <a:stretch/>
        </p:blipFill>
        <p:spPr>
          <a:xfrm>
            <a:off x="3252286" y="268225"/>
            <a:ext cx="3428425" cy="929750"/>
          </a:xfrm>
          <a:prstGeom prst="rect">
            <a:avLst/>
          </a:prstGeom>
          <a:noFill/>
          <a:ln>
            <a:noFill/>
          </a:ln>
        </p:spPr>
      </p:pic>
      <p:sp>
        <p:nvSpPr>
          <p:cNvPr id="10" name="Google Shape;806;ga07506b925_2_413">
            <a:extLst>
              <a:ext uri="{FF2B5EF4-FFF2-40B4-BE49-F238E27FC236}">
                <a16:creationId xmlns:a16="http://schemas.microsoft.com/office/drawing/2014/main" id="{0D5DDF43-8BFE-0D42-83C7-65BCDBFEC712}"/>
              </a:ext>
            </a:extLst>
          </p:cNvPr>
          <p:cNvSpPr txBox="1"/>
          <p:nvPr/>
        </p:nvSpPr>
        <p:spPr>
          <a:xfrm>
            <a:off x="1002825" y="2572972"/>
            <a:ext cx="3000000" cy="4389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2000"/>
              <a:buFont typeface="Arial"/>
              <a:buNone/>
            </a:pPr>
            <a:r>
              <a:rPr lang="fr-FR" sz="2000" b="1" i="0" u="none" strike="noStrike" cap="none">
                <a:solidFill>
                  <a:srgbClr val="6E6E6E"/>
                </a:solidFill>
                <a:latin typeface="Arial"/>
                <a:ea typeface="Arial"/>
                <a:cs typeface="Arial"/>
                <a:sym typeface="Arial"/>
              </a:rPr>
              <a:t>+ de 960 adhérents</a:t>
            </a:r>
            <a:endParaRPr sz="2000" b="1" i="0" u="none" strike="noStrike" cap="none">
              <a:solidFill>
                <a:srgbClr val="6E6E6E"/>
              </a:solidFill>
              <a:latin typeface="Arial"/>
              <a:ea typeface="Arial"/>
              <a:cs typeface="Arial"/>
              <a:sym typeface="Arial"/>
            </a:endParaRPr>
          </a:p>
        </p:txBody>
      </p:sp>
      <p:sp>
        <p:nvSpPr>
          <p:cNvPr id="11" name="Google Shape;807;ga07506b925_2_413">
            <a:extLst>
              <a:ext uri="{FF2B5EF4-FFF2-40B4-BE49-F238E27FC236}">
                <a16:creationId xmlns:a16="http://schemas.microsoft.com/office/drawing/2014/main" id="{9B2A5F5F-9DAE-FE49-A084-B9069543E3D3}"/>
              </a:ext>
            </a:extLst>
          </p:cNvPr>
          <p:cNvSpPr txBox="1"/>
          <p:nvPr/>
        </p:nvSpPr>
        <p:spPr>
          <a:xfrm>
            <a:off x="4230200" y="2443525"/>
            <a:ext cx="4630800" cy="69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fr-FR" sz="1600" b="0" i="0" u="none" strike="noStrike" cap="none">
                <a:solidFill>
                  <a:srgbClr val="6E6E6E"/>
                </a:solidFill>
                <a:latin typeface="Arial"/>
                <a:ea typeface="Arial"/>
                <a:cs typeface="Arial"/>
                <a:sym typeface="Arial"/>
              </a:rPr>
              <a:t>2/3 de COLLECTIVITÉS </a:t>
            </a:r>
            <a:endParaRPr sz="1200" b="0" i="0" u="none" strike="noStrike" cap="none">
              <a:solidFill>
                <a:srgbClr val="6E6E6E"/>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fr-FR" sz="1600" b="0" i="0" u="none" strike="noStrike" cap="none">
                <a:solidFill>
                  <a:srgbClr val="6E6E6E"/>
                </a:solidFill>
                <a:latin typeface="Arial"/>
                <a:ea typeface="Arial"/>
                <a:cs typeface="Arial"/>
                <a:sym typeface="Arial"/>
              </a:rPr>
              <a:t>1/3 de PARTENAIRES DES COLLECTIVITÉS</a:t>
            </a:r>
            <a:endParaRPr sz="1600" b="0" i="0" u="none" strike="noStrike" cap="none">
              <a:solidFill>
                <a:srgbClr val="6E6E6E"/>
              </a:solidFill>
              <a:latin typeface="Arial"/>
              <a:ea typeface="Arial"/>
              <a:cs typeface="Arial"/>
              <a:sym typeface="Arial"/>
            </a:endParaRPr>
          </a:p>
        </p:txBody>
      </p:sp>
      <p:sp>
        <p:nvSpPr>
          <p:cNvPr id="12" name="Google Shape;808;ga07506b925_2_413">
            <a:extLst>
              <a:ext uri="{FF2B5EF4-FFF2-40B4-BE49-F238E27FC236}">
                <a16:creationId xmlns:a16="http://schemas.microsoft.com/office/drawing/2014/main" id="{A10B24D6-57C3-1649-9D63-9FDB2D54F118}"/>
              </a:ext>
            </a:extLst>
          </p:cNvPr>
          <p:cNvSpPr txBox="1"/>
          <p:nvPr/>
        </p:nvSpPr>
        <p:spPr>
          <a:xfrm>
            <a:off x="1106825" y="1197975"/>
            <a:ext cx="25833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fr-FR" sz="1700" b="1" i="0" u="none" strike="noStrike" cap="none">
                <a:solidFill>
                  <a:srgbClr val="FFFFFF"/>
                </a:solidFill>
                <a:highlight>
                  <a:srgbClr val="F79646"/>
                </a:highlight>
                <a:latin typeface="Arial"/>
                <a:ea typeface="Arial"/>
                <a:cs typeface="Arial"/>
                <a:sym typeface="Arial"/>
              </a:rPr>
              <a:t>EN QUELQUES MOTS </a:t>
            </a:r>
            <a:endParaRPr sz="1700" b="1" i="0" u="none" strike="noStrike" cap="none">
              <a:solidFill>
                <a:srgbClr val="F79646"/>
              </a:solidFill>
              <a:highlight>
                <a:srgbClr val="F79646"/>
              </a:highlight>
              <a:latin typeface="Arial"/>
              <a:ea typeface="Arial"/>
              <a:cs typeface="Arial"/>
              <a:sym typeface="Arial"/>
            </a:endParaRPr>
          </a:p>
        </p:txBody>
      </p:sp>
      <p:pic>
        <p:nvPicPr>
          <p:cNvPr id="13" name="Google Shape;809;ga07506b925_2_413">
            <a:extLst>
              <a:ext uri="{FF2B5EF4-FFF2-40B4-BE49-F238E27FC236}">
                <a16:creationId xmlns:a16="http://schemas.microsoft.com/office/drawing/2014/main" id="{2BF6813D-582A-4B43-84AA-7244DF83BAEF}"/>
              </a:ext>
            </a:extLst>
          </p:cNvPr>
          <p:cNvPicPr preferRelativeResize="0"/>
          <p:nvPr/>
        </p:nvPicPr>
        <p:blipFill rotWithShape="1">
          <a:blip r:embed="rId4">
            <a:alphaModFix/>
          </a:blip>
          <a:srcRect/>
          <a:stretch/>
        </p:blipFill>
        <p:spPr>
          <a:xfrm>
            <a:off x="2204675" y="6004163"/>
            <a:ext cx="540000" cy="540000"/>
          </a:xfrm>
          <a:prstGeom prst="rect">
            <a:avLst/>
          </a:prstGeom>
          <a:noFill/>
          <a:ln>
            <a:noFill/>
          </a:ln>
        </p:spPr>
      </p:pic>
      <p:pic>
        <p:nvPicPr>
          <p:cNvPr id="14" name="Google Shape;810;ga07506b925_2_413">
            <a:extLst>
              <a:ext uri="{FF2B5EF4-FFF2-40B4-BE49-F238E27FC236}">
                <a16:creationId xmlns:a16="http://schemas.microsoft.com/office/drawing/2014/main" id="{91C1DAD4-D614-FE44-9568-DF1B7EB109C0}"/>
              </a:ext>
            </a:extLst>
          </p:cNvPr>
          <p:cNvPicPr preferRelativeResize="0"/>
          <p:nvPr/>
        </p:nvPicPr>
        <p:blipFill rotWithShape="1">
          <a:blip r:embed="rId5">
            <a:alphaModFix/>
          </a:blip>
          <a:srcRect/>
          <a:stretch/>
        </p:blipFill>
        <p:spPr>
          <a:xfrm>
            <a:off x="3472125" y="6004163"/>
            <a:ext cx="540000" cy="540000"/>
          </a:xfrm>
          <a:prstGeom prst="rect">
            <a:avLst/>
          </a:prstGeom>
          <a:noFill/>
          <a:ln>
            <a:noFill/>
          </a:ln>
        </p:spPr>
      </p:pic>
      <p:pic>
        <p:nvPicPr>
          <p:cNvPr id="15" name="Google Shape;811;ga07506b925_2_413">
            <a:extLst>
              <a:ext uri="{FF2B5EF4-FFF2-40B4-BE49-F238E27FC236}">
                <a16:creationId xmlns:a16="http://schemas.microsoft.com/office/drawing/2014/main" id="{9213B243-146C-104C-96FB-5DA7CA3A6B27}"/>
              </a:ext>
            </a:extLst>
          </p:cNvPr>
          <p:cNvPicPr preferRelativeResize="0"/>
          <p:nvPr/>
        </p:nvPicPr>
        <p:blipFill rotWithShape="1">
          <a:blip r:embed="rId6">
            <a:alphaModFix/>
          </a:blip>
          <a:srcRect/>
          <a:stretch/>
        </p:blipFill>
        <p:spPr>
          <a:xfrm>
            <a:off x="6007025" y="6004138"/>
            <a:ext cx="540000" cy="540000"/>
          </a:xfrm>
          <a:prstGeom prst="rect">
            <a:avLst/>
          </a:prstGeom>
          <a:noFill/>
          <a:ln>
            <a:noFill/>
          </a:ln>
        </p:spPr>
      </p:pic>
      <p:pic>
        <p:nvPicPr>
          <p:cNvPr id="16" name="Google Shape;812;ga07506b925_2_413">
            <a:extLst>
              <a:ext uri="{FF2B5EF4-FFF2-40B4-BE49-F238E27FC236}">
                <a16:creationId xmlns:a16="http://schemas.microsoft.com/office/drawing/2014/main" id="{61931F85-0B84-EF43-8643-861033B2F782}"/>
              </a:ext>
            </a:extLst>
          </p:cNvPr>
          <p:cNvPicPr preferRelativeResize="0"/>
          <p:nvPr/>
        </p:nvPicPr>
        <p:blipFill rotWithShape="1">
          <a:blip r:embed="rId7">
            <a:alphaModFix/>
          </a:blip>
          <a:srcRect/>
          <a:stretch/>
        </p:blipFill>
        <p:spPr>
          <a:xfrm>
            <a:off x="4739575" y="6004138"/>
            <a:ext cx="540000" cy="540000"/>
          </a:xfrm>
          <a:prstGeom prst="rect">
            <a:avLst/>
          </a:prstGeom>
          <a:noFill/>
          <a:ln>
            <a:noFill/>
          </a:ln>
        </p:spPr>
      </p:pic>
      <p:cxnSp>
        <p:nvCxnSpPr>
          <p:cNvPr id="17" name="Google Shape;813;ga07506b925_2_413">
            <a:extLst>
              <a:ext uri="{FF2B5EF4-FFF2-40B4-BE49-F238E27FC236}">
                <a16:creationId xmlns:a16="http://schemas.microsoft.com/office/drawing/2014/main" id="{9600C72C-6CC7-FB4B-B5D3-F152E9E2D7CA}"/>
              </a:ext>
            </a:extLst>
          </p:cNvPr>
          <p:cNvCxnSpPr/>
          <p:nvPr/>
        </p:nvCxnSpPr>
        <p:spPr>
          <a:xfrm>
            <a:off x="4081950" y="2512825"/>
            <a:ext cx="0" cy="559200"/>
          </a:xfrm>
          <a:prstGeom prst="straightConnector1">
            <a:avLst/>
          </a:prstGeom>
          <a:noFill/>
          <a:ln w="19050" cap="flat" cmpd="sng">
            <a:solidFill>
              <a:srgbClr val="F79646"/>
            </a:solidFill>
            <a:prstDash val="solid"/>
            <a:round/>
            <a:headEnd type="none" w="sm" len="sm"/>
            <a:tailEnd type="none" w="sm" len="sm"/>
          </a:ln>
        </p:spPr>
      </p:cxnSp>
      <p:pic>
        <p:nvPicPr>
          <p:cNvPr id="18" name="Google Shape;814;ga07506b925_2_413">
            <a:extLst>
              <a:ext uri="{FF2B5EF4-FFF2-40B4-BE49-F238E27FC236}">
                <a16:creationId xmlns:a16="http://schemas.microsoft.com/office/drawing/2014/main" id="{64F8F3C1-7EF2-0E48-955F-C920DFF85162}"/>
              </a:ext>
            </a:extLst>
          </p:cNvPr>
          <p:cNvPicPr preferRelativeResize="0"/>
          <p:nvPr/>
        </p:nvPicPr>
        <p:blipFill rotWithShape="1">
          <a:blip r:embed="rId8">
            <a:alphaModFix/>
          </a:blip>
          <a:srcRect/>
          <a:stretch/>
        </p:blipFill>
        <p:spPr>
          <a:xfrm>
            <a:off x="7274474" y="6004159"/>
            <a:ext cx="540000" cy="540000"/>
          </a:xfrm>
          <a:prstGeom prst="rect">
            <a:avLst/>
          </a:prstGeom>
          <a:noFill/>
          <a:ln>
            <a:noFill/>
          </a:ln>
        </p:spPr>
      </p:pic>
      <p:sp>
        <p:nvSpPr>
          <p:cNvPr id="19" name="Google Shape;815;ga07506b925_2_413">
            <a:extLst>
              <a:ext uri="{FF2B5EF4-FFF2-40B4-BE49-F238E27FC236}">
                <a16:creationId xmlns:a16="http://schemas.microsoft.com/office/drawing/2014/main" id="{4E5AA2E9-9024-4549-9008-A831D1D84580}"/>
              </a:ext>
            </a:extLst>
          </p:cNvPr>
          <p:cNvSpPr txBox="1"/>
          <p:nvPr/>
        </p:nvSpPr>
        <p:spPr>
          <a:xfrm>
            <a:off x="933125" y="3226675"/>
            <a:ext cx="3000000" cy="4389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800"/>
              <a:buFont typeface="Arial"/>
              <a:buNone/>
            </a:pPr>
            <a:r>
              <a:rPr lang="fr-FR" sz="1800" b="1" i="0" u="none" strike="noStrike" cap="none">
                <a:solidFill>
                  <a:srgbClr val="6E6E6E"/>
                </a:solidFill>
                <a:latin typeface="Arial"/>
                <a:ea typeface="Arial"/>
                <a:cs typeface="Arial"/>
                <a:sym typeface="Arial"/>
              </a:rPr>
              <a:t>Gouvernance </a:t>
            </a:r>
            <a:endParaRPr sz="1800" b="1" i="0" u="none" strike="noStrike" cap="none">
              <a:solidFill>
                <a:srgbClr val="6E6E6E"/>
              </a:solidFill>
              <a:latin typeface="Arial"/>
              <a:ea typeface="Arial"/>
              <a:cs typeface="Arial"/>
              <a:sym typeface="Arial"/>
            </a:endParaRPr>
          </a:p>
        </p:txBody>
      </p:sp>
      <p:sp>
        <p:nvSpPr>
          <p:cNvPr id="20" name="Google Shape;816;ga07506b925_2_413">
            <a:extLst>
              <a:ext uri="{FF2B5EF4-FFF2-40B4-BE49-F238E27FC236}">
                <a16:creationId xmlns:a16="http://schemas.microsoft.com/office/drawing/2014/main" id="{C1B246A5-D6B7-3E4A-9B52-C721571BB35E}"/>
              </a:ext>
            </a:extLst>
          </p:cNvPr>
          <p:cNvSpPr txBox="1"/>
          <p:nvPr/>
        </p:nvSpPr>
        <p:spPr>
          <a:xfrm>
            <a:off x="4230200" y="3172350"/>
            <a:ext cx="4482600" cy="678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fr-FR" sz="1600" b="0" i="0" u="none" strike="noStrike" cap="none">
                <a:solidFill>
                  <a:srgbClr val="6E6E6E"/>
                </a:solidFill>
                <a:latin typeface="Arial"/>
                <a:ea typeface="Arial"/>
                <a:cs typeface="Arial"/>
                <a:sym typeface="Arial"/>
              </a:rPr>
              <a:t>70% des sièges du Conseil d’</a:t>
            </a:r>
            <a:r>
              <a:rPr lang="fr-FR" sz="1600">
                <a:solidFill>
                  <a:srgbClr val="6E6E6E"/>
                </a:solidFill>
              </a:rPr>
              <a:t>a</a:t>
            </a:r>
            <a:r>
              <a:rPr lang="fr-FR" sz="1600" b="0" i="0" u="none" strike="noStrike" cap="none">
                <a:solidFill>
                  <a:srgbClr val="6E6E6E"/>
                </a:solidFill>
                <a:latin typeface="Arial"/>
                <a:ea typeface="Arial"/>
                <a:cs typeface="Arial"/>
                <a:sym typeface="Arial"/>
              </a:rPr>
              <a:t>dministration occupés par des élus </a:t>
            </a:r>
            <a:endParaRPr sz="1600" b="0" i="0" u="none" strike="noStrike" cap="none">
              <a:solidFill>
                <a:srgbClr val="6E6E6E"/>
              </a:solidFill>
              <a:latin typeface="Arial"/>
              <a:ea typeface="Arial"/>
              <a:cs typeface="Arial"/>
              <a:sym typeface="Arial"/>
            </a:endParaRPr>
          </a:p>
        </p:txBody>
      </p:sp>
      <p:cxnSp>
        <p:nvCxnSpPr>
          <p:cNvPr id="21" name="Google Shape;817;ga07506b925_2_413">
            <a:extLst>
              <a:ext uri="{FF2B5EF4-FFF2-40B4-BE49-F238E27FC236}">
                <a16:creationId xmlns:a16="http://schemas.microsoft.com/office/drawing/2014/main" id="{4B36BA63-B5DA-F442-875D-D04FB42D57CB}"/>
              </a:ext>
            </a:extLst>
          </p:cNvPr>
          <p:cNvCxnSpPr/>
          <p:nvPr/>
        </p:nvCxnSpPr>
        <p:spPr>
          <a:xfrm>
            <a:off x="4081950" y="3231900"/>
            <a:ext cx="0" cy="559200"/>
          </a:xfrm>
          <a:prstGeom prst="straightConnector1">
            <a:avLst/>
          </a:prstGeom>
          <a:noFill/>
          <a:ln w="19050" cap="flat" cmpd="sng">
            <a:solidFill>
              <a:srgbClr val="F79646"/>
            </a:solidFill>
            <a:prstDash val="solid"/>
            <a:round/>
            <a:headEnd type="none" w="sm" len="sm"/>
            <a:tailEnd type="none" w="sm" len="sm"/>
          </a:ln>
        </p:spPr>
      </p:cxnSp>
      <p:sp>
        <p:nvSpPr>
          <p:cNvPr id="22" name="Google Shape;818;ga07506b925_2_413">
            <a:extLst>
              <a:ext uri="{FF2B5EF4-FFF2-40B4-BE49-F238E27FC236}">
                <a16:creationId xmlns:a16="http://schemas.microsoft.com/office/drawing/2014/main" id="{1FBAB8AA-7536-CA4A-AF92-2D718FAF5382}"/>
              </a:ext>
            </a:extLst>
          </p:cNvPr>
          <p:cNvSpPr txBox="1"/>
          <p:nvPr/>
        </p:nvSpPr>
        <p:spPr>
          <a:xfrm>
            <a:off x="1074625" y="3850650"/>
            <a:ext cx="7869900" cy="2131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fr-FR" sz="1400" b="1" dirty="0">
                <a:solidFill>
                  <a:schemeClr val="lt2"/>
                </a:solidFill>
              </a:rPr>
              <a:t>¾ des régions </a:t>
            </a:r>
            <a:endParaRPr sz="1400" b="1" dirty="0">
              <a:solidFill>
                <a:schemeClr val="lt2"/>
              </a:solidFil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chemeClr val="lt2"/>
                </a:solidFill>
              </a:rPr>
              <a:t>⅓ des départements</a:t>
            </a:r>
            <a:endParaRPr sz="1400" b="1" dirty="0">
              <a:solidFill>
                <a:schemeClr val="lt2"/>
              </a:solidFil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chemeClr val="lt2"/>
                </a:solidFill>
              </a:rPr>
              <a:t>100% des métropoles </a:t>
            </a:r>
            <a:endParaRPr sz="1400" b="1" dirty="0">
              <a:solidFill>
                <a:schemeClr val="lt2"/>
              </a:solidFil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chemeClr val="lt2"/>
                </a:solidFill>
              </a:rPr>
              <a:t>100% des communautés urbaines</a:t>
            </a:r>
            <a:endParaRPr sz="1400" b="1" dirty="0">
              <a:solidFill>
                <a:schemeClr val="lt2"/>
              </a:solidFil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chemeClr val="lt2"/>
                </a:solidFill>
              </a:rPr>
              <a:t>+ de 100 communautés d’agglomération </a:t>
            </a:r>
            <a:endParaRPr sz="1400" b="1" dirty="0">
              <a:solidFill>
                <a:schemeClr val="lt2"/>
              </a:solidFil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rgbClr val="6E6E6E"/>
                </a:solidFill>
              </a:rPr>
              <a:t>près de 200 </a:t>
            </a:r>
            <a:r>
              <a:rPr lang="fr-FR" sz="1400" b="1" i="0" u="none" strike="noStrike" cap="none" dirty="0">
                <a:solidFill>
                  <a:srgbClr val="6E6E6E"/>
                </a:solidFill>
                <a:latin typeface="Arial"/>
                <a:ea typeface="Arial"/>
                <a:cs typeface="Arial"/>
                <a:sym typeface="Arial"/>
              </a:rPr>
              <a:t>communautés de communes et villes centres</a:t>
            </a: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r>
              <a:rPr lang="fr-FR" sz="1400" b="1" dirty="0">
                <a:solidFill>
                  <a:srgbClr val="6E6E6E"/>
                </a:solidFill>
              </a:rPr>
              <a:t>La plupart des principaux syndicats Déchets, Énergie et Eau</a:t>
            </a:r>
            <a:endParaRPr sz="1400" b="1" dirty="0">
              <a:solidFill>
                <a:srgbClr val="6E6E6E"/>
              </a:solidFill>
            </a:endParaRPr>
          </a:p>
          <a:p>
            <a:pPr marL="457200" marR="0" lvl="0" indent="-317500" algn="ctr" rtl="0">
              <a:lnSpc>
                <a:spcPct val="115000"/>
              </a:lnSpc>
              <a:spcBef>
                <a:spcPts val="0"/>
              </a:spcBef>
              <a:spcAft>
                <a:spcPts val="0"/>
              </a:spcAft>
              <a:buClr>
                <a:srgbClr val="6E6E6E"/>
              </a:buClr>
              <a:buSzPts val="1400"/>
              <a:buChar char="+"/>
            </a:pPr>
            <a:r>
              <a:rPr lang="fr-FR" sz="1400" b="1" dirty="0">
                <a:solidFill>
                  <a:srgbClr val="6E6E6E"/>
                </a:solidFill>
              </a:rPr>
              <a:t>de 60 millions d’habitants représentés</a:t>
            </a:r>
            <a:endParaRPr sz="1400" b="1" dirty="0">
              <a:solidFill>
                <a:srgbClr val="6E6E6E"/>
              </a:solidFill>
            </a:endParaRPr>
          </a:p>
          <a:p>
            <a:pPr marL="0" lvl="0" indent="0" algn="ctr" rtl="0">
              <a:lnSpc>
                <a:spcPct val="115000"/>
              </a:lnSpc>
              <a:spcBef>
                <a:spcPts val="0"/>
              </a:spcBef>
              <a:spcAft>
                <a:spcPts val="0"/>
              </a:spcAft>
              <a:buClr>
                <a:srgbClr val="000000"/>
              </a:buClr>
              <a:buSzPts val="1400"/>
              <a:buFont typeface="Arial"/>
              <a:buNone/>
            </a:pPr>
            <a:endParaRPr sz="1400" b="1" dirty="0">
              <a:solidFill>
                <a:srgbClr val="6E6E6E"/>
              </a:solidFil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6E6E6E"/>
              </a:solidFill>
              <a:latin typeface="Arial"/>
              <a:ea typeface="Arial"/>
              <a:cs typeface="Arial"/>
              <a:sym typeface="Arial"/>
            </a:endParaRPr>
          </a:p>
        </p:txBody>
      </p:sp>
    </p:spTree>
    <p:extLst>
      <p:ext uri="{BB962C8B-B14F-4D97-AF65-F5344CB8AC3E}">
        <p14:creationId xmlns:p14="http://schemas.microsoft.com/office/powerpoint/2010/main" val="568125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34418"/>
            <a:ext cx="7682368" cy="6263253"/>
          </a:xfrm>
          <a:prstGeom prst="rect">
            <a:avLst/>
          </a:prstGeom>
        </p:spPr>
        <p:txBody>
          <a:bodyPr wrap="square">
            <a:spAutoFit/>
          </a:bodyPr>
          <a:lstStyle/>
          <a:p>
            <a:r>
              <a:rPr lang="fr-FR" sz="2500" dirty="0"/>
              <a:t>Rôle de promoteur des économies d’eau :</a:t>
            </a:r>
            <a:endParaRPr lang="fr-FR" dirty="0"/>
          </a:p>
          <a:p>
            <a:pPr marL="342900" indent="-342900">
              <a:buFont typeface="Arial" panose="020B0604020202020204" pitchFamily="34" charset="0"/>
              <a:buChar char="•"/>
            </a:pPr>
            <a:r>
              <a:rPr lang="fr-FR" sz="2200" dirty="0">
                <a:solidFill>
                  <a:schemeClr val="bg2"/>
                </a:solidFill>
              </a:rPr>
              <a:t>Auprès des </a:t>
            </a:r>
            <a:r>
              <a:rPr lang="fr-FR" sz="2200" b="1" dirty="0">
                <a:solidFill>
                  <a:schemeClr val="bg2"/>
                </a:solidFill>
              </a:rPr>
              <a:t>abonnés,</a:t>
            </a:r>
            <a:r>
              <a:rPr lang="fr-FR" sz="2200" dirty="0">
                <a:solidFill>
                  <a:schemeClr val="bg2"/>
                </a:solidFill>
              </a:rPr>
              <a:t> des </a:t>
            </a:r>
            <a:r>
              <a:rPr lang="fr-FR" sz="2200" b="1" dirty="0">
                <a:solidFill>
                  <a:schemeClr val="bg2"/>
                </a:solidFill>
              </a:rPr>
              <a:t>usagers</a:t>
            </a:r>
            <a:r>
              <a:rPr lang="fr-FR" sz="2200" dirty="0">
                <a:solidFill>
                  <a:schemeClr val="bg2"/>
                </a:solidFill>
              </a:rPr>
              <a:t> permanents et de passage</a:t>
            </a:r>
          </a:p>
          <a:p>
            <a:r>
              <a:rPr lang="fr-FR" i="1" dirty="0">
                <a:solidFill>
                  <a:schemeClr val="bg2"/>
                </a:solidFill>
                <a:sym typeface="Wingdings" pitchFamily="2" charset="2"/>
              </a:rPr>
              <a:t> Exemple : Eau de Paris &lt; 100 000 abonnés pour 2 millions d’habitants et 3 millions d’usagers quotidiens</a:t>
            </a:r>
            <a:endParaRPr lang="fr-FR" i="1" dirty="0">
              <a:solidFill>
                <a:schemeClr val="bg2"/>
              </a:solidFill>
            </a:endParaRPr>
          </a:p>
          <a:p>
            <a:endParaRPr lang="fr-FR" dirty="0">
              <a:solidFill>
                <a:schemeClr val="bg2"/>
              </a:solidFill>
            </a:endParaRPr>
          </a:p>
          <a:p>
            <a:pPr marL="342900" indent="-342900">
              <a:buFont typeface="Arial" panose="020B0604020202020204" pitchFamily="34" charset="0"/>
              <a:buChar char="•"/>
            </a:pPr>
            <a:r>
              <a:rPr lang="fr-FR" sz="2200" dirty="0">
                <a:solidFill>
                  <a:schemeClr val="bg2"/>
                </a:solidFill>
              </a:rPr>
              <a:t>Auprès des </a:t>
            </a:r>
            <a:r>
              <a:rPr lang="fr-FR" sz="2200" b="1" dirty="0">
                <a:solidFill>
                  <a:schemeClr val="bg2"/>
                </a:solidFill>
              </a:rPr>
              <a:t>acteurs économiques</a:t>
            </a:r>
            <a:r>
              <a:rPr lang="fr-FR" sz="2200" dirty="0">
                <a:solidFill>
                  <a:schemeClr val="bg2"/>
                </a:solidFill>
              </a:rPr>
              <a:t> :</a:t>
            </a:r>
          </a:p>
          <a:p>
            <a:pPr marL="800100" lvl="1" indent="-342900">
              <a:buFont typeface="Arial" panose="020B0604020202020204" pitchFamily="34" charset="0"/>
              <a:buChar char="•"/>
            </a:pPr>
            <a:r>
              <a:rPr lang="fr-FR" dirty="0">
                <a:solidFill>
                  <a:schemeClr val="bg2"/>
                </a:solidFill>
              </a:rPr>
              <a:t>Par une tarification incitative (pour les abonnés) mais aussi une conditionnalité lors de l’octroi d’autres aides financières</a:t>
            </a:r>
          </a:p>
          <a:p>
            <a:pPr marL="800100" lvl="1" indent="-342900">
              <a:buFont typeface="Arial" panose="020B0604020202020204" pitchFamily="34" charset="0"/>
              <a:buChar char="•"/>
            </a:pPr>
            <a:r>
              <a:rPr lang="fr-FR" dirty="0">
                <a:solidFill>
                  <a:schemeClr val="bg2"/>
                </a:solidFill>
              </a:rPr>
              <a:t>Par un accompagnement technique</a:t>
            </a:r>
          </a:p>
          <a:p>
            <a:pPr marL="800100" lvl="1" indent="-342900">
              <a:buFont typeface="Arial" panose="020B0604020202020204" pitchFamily="34" charset="0"/>
              <a:buChar char="•"/>
            </a:pPr>
            <a:r>
              <a:rPr lang="fr-FR" dirty="0">
                <a:solidFill>
                  <a:schemeClr val="bg2"/>
                </a:solidFill>
              </a:rPr>
              <a:t>Par le contrôle (vigilance puits privés)</a:t>
            </a:r>
          </a:p>
          <a:p>
            <a:pPr marL="800100" lvl="1" indent="-342900">
              <a:buFont typeface="Arial" panose="020B0604020202020204" pitchFamily="34" charset="0"/>
              <a:buChar char="•"/>
            </a:pPr>
            <a:r>
              <a:rPr lang="fr-FR" dirty="0">
                <a:solidFill>
                  <a:schemeClr val="bg2"/>
                </a:solidFill>
              </a:rPr>
              <a:t>Par la participation des élus aux instances de partage de la ressource en eau (SAGE)</a:t>
            </a:r>
          </a:p>
          <a:p>
            <a:pPr marL="800100" lvl="1" indent="-342900">
              <a:buFont typeface="Arial" panose="020B0604020202020204" pitchFamily="34" charset="0"/>
              <a:buChar char="•"/>
            </a:pPr>
            <a:endParaRPr lang="fr-FR" dirty="0">
              <a:solidFill>
                <a:schemeClr val="bg2"/>
              </a:solidFill>
            </a:endParaRPr>
          </a:p>
          <a:p>
            <a:pPr marL="800100" lvl="1"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sp>
        <p:nvSpPr>
          <p:cNvPr id="5" name="Rectangle 4">
            <a:extLst>
              <a:ext uri="{FF2B5EF4-FFF2-40B4-BE49-F238E27FC236}">
                <a16:creationId xmlns:a16="http://schemas.microsoft.com/office/drawing/2014/main" id="{8344E132-3CFB-BD41-BECC-A43171B113C8}"/>
              </a:ext>
            </a:extLst>
          </p:cNvPr>
          <p:cNvSpPr/>
          <p:nvPr/>
        </p:nvSpPr>
        <p:spPr>
          <a:xfrm>
            <a:off x="887518" y="5582890"/>
            <a:ext cx="8244408" cy="923330"/>
          </a:xfrm>
          <a:prstGeom prst="rect">
            <a:avLst/>
          </a:prstGeom>
          <a:noFill/>
        </p:spPr>
        <p:txBody>
          <a:bodyPr wrap="square" lIns="91440" tIns="45720" rIns="91440" bIns="45720">
            <a:spAutoFit/>
          </a:bodyPr>
          <a:lstStyle/>
          <a:p>
            <a:pPr marL="342900" indent="-342900" algn="ctr">
              <a:buFont typeface="Wingdings" pitchFamily="2" charset="2"/>
              <a:buChar char="à"/>
            </a:pPr>
            <a:r>
              <a:rPr lang="fr-FR" b="1" spc="50" dirty="0">
                <a:ln w="0"/>
                <a:solidFill>
                  <a:schemeClr val="bg2"/>
                </a:solidFill>
                <a:effectLst>
                  <a:innerShdw blurRad="63500" dist="50800" dir="13500000">
                    <a:srgbClr val="000000">
                      <a:alpha val="50000"/>
                    </a:srgbClr>
                  </a:innerShdw>
                </a:effectLst>
                <a:sym typeface="Wingdings" pitchFamily="2" charset="2"/>
              </a:rPr>
              <a:t>Nécessité de connaitre l’état des prélèvements pour mesurer l’efficacité des actions :</a:t>
            </a:r>
          </a:p>
          <a:p>
            <a:pPr algn="ctr"/>
            <a:r>
              <a:rPr lang="fr-FR" b="1" spc="50" dirty="0">
                <a:ln w="0"/>
                <a:solidFill>
                  <a:schemeClr val="bg2"/>
                </a:solidFill>
                <a:effectLst>
                  <a:innerShdw blurRad="63500" dist="50800" dir="13500000">
                    <a:srgbClr val="000000">
                      <a:alpha val="50000"/>
                    </a:srgbClr>
                  </a:innerShdw>
                </a:effectLst>
                <a:sym typeface="Wingdings" pitchFamily="2" charset="2"/>
              </a:rPr>
              <a:t>Par un pas de temps et un maillage territorial de mesures adapté</a:t>
            </a:r>
          </a:p>
        </p:txBody>
      </p:sp>
    </p:spTree>
    <p:extLst>
      <p:ext uri="{BB962C8B-B14F-4D97-AF65-F5344CB8AC3E}">
        <p14:creationId xmlns:p14="http://schemas.microsoft.com/office/powerpoint/2010/main" val="25454233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56479"/>
            <a:ext cx="8075396" cy="4724370"/>
          </a:xfrm>
          <a:prstGeom prst="rect">
            <a:avLst/>
          </a:prstGeom>
        </p:spPr>
        <p:txBody>
          <a:bodyPr wrap="square">
            <a:spAutoFit/>
          </a:bodyPr>
          <a:lstStyle/>
          <a:p>
            <a:r>
              <a:rPr lang="fr-FR" sz="2500" dirty="0"/>
              <a:t>Rôle d’apporteur de solutions de substitution </a:t>
            </a:r>
          </a:p>
          <a:p>
            <a:pPr marL="342900" indent="-342900">
              <a:buFont typeface="Arial" panose="020B0604020202020204" pitchFamily="34" charset="0"/>
              <a:buChar char="•"/>
            </a:pPr>
            <a:r>
              <a:rPr lang="fr-FR" sz="2200" dirty="0">
                <a:solidFill>
                  <a:schemeClr val="bg2"/>
                </a:solidFill>
              </a:rPr>
              <a:t>Substitution :</a:t>
            </a:r>
          </a:p>
          <a:p>
            <a:pPr marL="800100" lvl="1" indent="-342900">
              <a:buFont typeface="Wingdings" pitchFamily="2" charset="2"/>
              <a:buChar char="à"/>
            </a:pPr>
            <a:r>
              <a:rPr lang="fr-FR" dirty="0">
                <a:solidFill>
                  <a:schemeClr val="bg2"/>
                </a:solidFill>
              </a:rPr>
              <a:t>Prélever dans une autre ressource moins en tension</a:t>
            </a:r>
          </a:p>
          <a:p>
            <a:pPr marL="800100" lvl="1" indent="-342900">
              <a:buFont typeface="Wingdings" pitchFamily="2" charset="2"/>
              <a:buChar char="à"/>
            </a:pPr>
            <a:r>
              <a:rPr lang="fr-FR" dirty="0">
                <a:solidFill>
                  <a:schemeClr val="bg2"/>
                </a:solidFill>
              </a:rPr>
              <a:t>Allonger la durée d’utilisation d’une eau déjà prélevée</a:t>
            </a:r>
            <a:endParaRPr lang="fr-FR" sz="2200" dirty="0">
              <a:solidFill>
                <a:schemeClr val="bg2"/>
              </a:solidFill>
            </a:endParaRPr>
          </a:p>
          <a:p>
            <a:endParaRPr lang="fr-FR" sz="1200" dirty="0">
              <a:solidFill>
                <a:schemeClr val="bg2"/>
              </a:solidFill>
            </a:endParaRPr>
          </a:p>
          <a:p>
            <a:pPr marL="342900" indent="-342900">
              <a:buFont typeface="Arial" panose="020B0604020202020204" pitchFamily="34" charset="0"/>
              <a:buChar char="•"/>
            </a:pPr>
            <a:r>
              <a:rPr lang="fr-FR" sz="2200" dirty="0">
                <a:solidFill>
                  <a:schemeClr val="bg2"/>
                </a:solidFill>
              </a:rPr>
              <a:t>Les eaux non conventionnelles des collectivités (ENC)</a:t>
            </a:r>
          </a:p>
          <a:p>
            <a:pPr marL="800100" lvl="1" indent="-342900">
              <a:buFont typeface="Arial" panose="020B0604020202020204" pitchFamily="34" charset="0"/>
              <a:buChar char="•"/>
            </a:pPr>
            <a:r>
              <a:rPr lang="fr-FR" dirty="0">
                <a:solidFill>
                  <a:schemeClr val="bg2"/>
                </a:solidFill>
              </a:rPr>
              <a:t>Eaux de pluie (EDP)</a:t>
            </a:r>
          </a:p>
          <a:p>
            <a:pPr marL="800100" lvl="1" indent="-342900">
              <a:buFont typeface="Arial" panose="020B0604020202020204" pitchFamily="34" charset="0"/>
              <a:buChar char="•"/>
            </a:pPr>
            <a:r>
              <a:rPr lang="fr-FR" dirty="0">
                <a:solidFill>
                  <a:schemeClr val="bg2"/>
                </a:solidFill>
              </a:rPr>
              <a:t>Eaux usées traitées (REUT)</a:t>
            </a:r>
          </a:p>
          <a:p>
            <a:pPr marL="800100" lvl="1" indent="-342900">
              <a:buFont typeface="Arial" panose="020B0604020202020204" pitchFamily="34" charset="0"/>
              <a:buChar char="•"/>
            </a:pPr>
            <a:r>
              <a:rPr lang="fr-FR" dirty="0">
                <a:solidFill>
                  <a:schemeClr val="bg2"/>
                </a:solidFill>
              </a:rPr>
              <a:t>Eaux de vidange des piscines publiques, ….</a:t>
            </a:r>
          </a:p>
          <a:p>
            <a:pPr marL="342900" indent="-342900">
              <a:buFont typeface="Arial" panose="020B0604020202020204" pitchFamily="34" charset="0"/>
              <a:buChar char="•"/>
            </a:pPr>
            <a:endParaRPr lang="fr-FR" sz="1200" dirty="0">
              <a:solidFill>
                <a:schemeClr val="bg2"/>
              </a:solidFill>
            </a:endParaRPr>
          </a:p>
          <a:p>
            <a:pPr marL="342900" indent="-342900">
              <a:buFont typeface="Arial" panose="020B0604020202020204" pitchFamily="34" charset="0"/>
              <a:buChar char="•"/>
            </a:pPr>
            <a:r>
              <a:rPr lang="fr-FR" sz="2200" dirty="0">
                <a:solidFill>
                  <a:schemeClr val="bg2"/>
                </a:solidFill>
              </a:rPr>
              <a:t>Pour quelles utilisations?</a:t>
            </a:r>
          </a:p>
          <a:p>
            <a:pPr marL="800100" lvl="1" indent="-342900">
              <a:buFont typeface="Arial" panose="020B0604020202020204" pitchFamily="34" charset="0"/>
              <a:buChar char="•"/>
            </a:pPr>
            <a:r>
              <a:rPr lang="fr-FR" b="1" dirty="0">
                <a:solidFill>
                  <a:schemeClr val="bg2"/>
                </a:solidFill>
              </a:rPr>
              <a:t>A date : </a:t>
            </a:r>
            <a:r>
              <a:rPr lang="fr-FR" dirty="0">
                <a:solidFill>
                  <a:schemeClr val="bg2"/>
                </a:solidFill>
              </a:rPr>
              <a:t>Arrosage (urbain) / irrigation (agricole) / …</a:t>
            </a:r>
          </a:p>
          <a:p>
            <a:pPr marL="800100" lvl="1" indent="-342900">
              <a:buFont typeface="Arial" panose="020B0604020202020204" pitchFamily="34" charset="0"/>
              <a:buChar char="•"/>
            </a:pPr>
            <a:r>
              <a:rPr lang="fr-FR" b="1" dirty="0">
                <a:solidFill>
                  <a:schemeClr val="bg2"/>
                </a:solidFill>
              </a:rPr>
              <a:t>Demain :</a:t>
            </a:r>
          </a:p>
          <a:p>
            <a:pPr marL="1257300" lvl="2" indent="-342900">
              <a:buFont typeface="Arial" panose="020B0604020202020204" pitchFamily="34" charset="0"/>
              <a:buChar char="•"/>
            </a:pPr>
            <a:r>
              <a:rPr lang="fr-FR" dirty="0">
                <a:solidFill>
                  <a:schemeClr val="bg2"/>
                </a:solidFill>
              </a:rPr>
              <a:t>Nettoyage: curage des réseaux, flotte de véhicules, voiries</a:t>
            </a:r>
          </a:p>
          <a:p>
            <a:pPr marL="1257300" lvl="2" indent="-342900">
              <a:buFont typeface="Arial" panose="020B0604020202020204" pitchFamily="34" charset="0"/>
              <a:buChar char="•"/>
            </a:pPr>
            <a:r>
              <a:rPr lang="fr-FR" dirty="0">
                <a:solidFill>
                  <a:schemeClr val="bg2"/>
                </a:solidFill>
              </a:rPr>
              <a:t>Usage industriels, …</a:t>
            </a:r>
          </a:p>
          <a:p>
            <a:endParaRPr lang="fr-FR" sz="2400" dirty="0"/>
          </a:p>
        </p:txBody>
      </p:sp>
      <p:sp>
        <p:nvSpPr>
          <p:cNvPr id="5" name="Rectangle 4">
            <a:extLst>
              <a:ext uri="{FF2B5EF4-FFF2-40B4-BE49-F238E27FC236}">
                <a16:creationId xmlns:a16="http://schemas.microsoft.com/office/drawing/2014/main" id="{058A1461-3FD1-6141-8EC5-D5AF08D9B791}"/>
              </a:ext>
            </a:extLst>
          </p:cNvPr>
          <p:cNvSpPr/>
          <p:nvPr/>
        </p:nvSpPr>
        <p:spPr>
          <a:xfrm>
            <a:off x="1187624" y="5726906"/>
            <a:ext cx="7560840" cy="707886"/>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rPr>
              <a:t>Réglementation en révision</a:t>
            </a:r>
          </a:p>
          <a:p>
            <a:pPr marL="342900" indent="-342900" algn="ctr">
              <a:buFont typeface="Wingdings" pitchFamily="2" charset="2"/>
              <a:buChar char="à"/>
            </a:pPr>
            <a:r>
              <a:rPr lang="fr-FR" sz="2000" b="1" spc="50" dirty="0">
                <a:ln w="0"/>
                <a:solidFill>
                  <a:schemeClr val="bg2"/>
                </a:solidFill>
                <a:effectLst>
                  <a:innerShdw blurRad="63500" dist="50800" dir="13500000">
                    <a:srgbClr val="000000">
                      <a:alpha val="50000"/>
                    </a:srgbClr>
                  </a:innerShdw>
                </a:effectLst>
                <a:sym typeface="Wingdings" pitchFamily="2" charset="2"/>
              </a:rPr>
              <a:t>Objectif des Assises de l’eau: Tripler les ENC d’ici 2025</a:t>
            </a:r>
          </a:p>
        </p:txBody>
      </p:sp>
    </p:spTree>
    <p:extLst>
      <p:ext uri="{BB962C8B-B14F-4D97-AF65-F5344CB8AC3E}">
        <p14:creationId xmlns:p14="http://schemas.microsoft.com/office/powerpoint/2010/main" val="2035593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REDUIRE LES TENSIONS QUANTITATIVES</a:t>
            </a:r>
          </a:p>
        </p:txBody>
      </p:sp>
      <p:sp>
        <p:nvSpPr>
          <p:cNvPr id="39" name="Rectangle 38">
            <a:extLst>
              <a:ext uri="{FF2B5EF4-FFF2-40B4-BE49-F238E27FC236}">
                <a16:creationId xmlns:a16="http://schemas.microsoft.com/office/drawing/2014/main" id="{0B7DB402-0EFB-3C43-8FDB-59DD906383C4}"/>
              </a:ext>
            </a:extLst>
          </p:cNvPr>
          <p:cNvSpPr/>
          <p:nvPr/>
        </p:nvSpPr>
        <p:spPr>
          <a:xfrm>
            <a:off x="1124457" y="1334418"/>
            <a:ext cx="7831189" cy="5539978"/>
          </a:xfrm>
          <a:prstGeom prst="rect">
            <a:avLst/>
          </a:prstGeom>
        </p:spPr>
        <p:txBody>
          <a:bodyPr wrap="square">
            <a:spAutoFit/>
          </a:bodyPr>
          <a:lstStyle/>
          <a:p>
            <a:r>
              <a:rPr lang="fr-FR" sz="2500" dirty="0"/>
              <a:t>Les clés de la réussite d’un projet d’eaux non conventionnelles</a:t>
            </a:r>
          </a:p>
          <a:p>
            <a:pPr marL="342900" lvl="0" indent="-342900">
              <a:buFont typeface="Arial" panose="020B0604020202020204" pitchFamily="34" charset="0"/>
              <a:buChar char="•"/>
            </a:pPr>
            <a:r>
              <a:rPr lang="fr-FR" sz="2200" dirty="0">
                <a:solidFill>
                  <a:schemeClr val="bg2"/>
                </a:solidFill>
              </a:rPr>
              <a:t>Un projet pertinent sur le plan environnemental</a:t>
            </a:r>
          </a:p>
          <a:p>
            <a:pPr marL="800100" lvl="1" indent="-342900">
              <a:buFont typeface="Arial" panose="020B0604020202020204" pitchFamily="34" charset="0"/>
              <a:buChar char="•"/>
            </a:pPr>
            <a:r>
              <a:rPr lang="fr-FR" dirty="0">
                <a:solidFill>
                  <a:schemeClr val="bg2"/>
                </a:solidFill>
              </a:rPr>
              <a:t>Qui préserve la logique du cycle de l’eau et la recharge des ressources en eau</a:t>
            </a:r>
          </a:p>
          <a:p>
            <a:pPr marL="800100" lvl="1" indent="-342900">
              <a:buFont typeface="Arial" panose="020B0604020202020204" pitchFamily="34" charset="0"/>
              <a:buChar char="•"/>
            </a:pPr>
            <a:r>
              <a:rPr lang="fr-FR" dirty="0">
                <a:solidFill>
                  <a:schemeClr val="bg2"/>
                </a:solidFill>
              </a:rPr>
              <a:t>Avec un bilan énergétique intégré</a:t>
            </a:r>
          </a:p>
          <a:p>
            <a:pPr marL="342900" lvl="0" indent="-342900">
              <a:buFont typeface="Arial" panose="020B0604020202020204" pitchFamily="34" charset="0"/>
              <a:buChar char="•"/>
            </a:pPr>
            <a:endParaRPr lang="fr-FR" sz="2200" dirty="0">
              <a:solidFill>
                <a:schemeClr val="bg2"/>
              </a:solidFill>
            </a:endParaRPr>
          </a:p>
          <a:p>
            <a:pPr marL="342900" lvl="0" indent="-342900">
              <a:buFont typeface="Arial" panose="020B0604020202020204" pitchFamily="34" charset="0"/>
              <a:buChar char="•"/>
            </a:pPr>
            <a:r>
              <a:rPr lang="fr-FR" sz="2200" dirty="0">
                <a:solidFill>
                  <a:schemeClr val="bg2"/>
                </a:solidFill>
              </a:rPr>
              <a:t>Un projet adapté au territoire et pertinent</a:t>
            </a:r>
          </a:p>
          <a:p>
            <a:pPr marL="800100" lvl="1" indent="-342900">
              <a:buFont typeface="Arial" panose="020B0604020202020204" pitchFamily="34" charset="0"/>
              <a:buChar char="•"/>
            </a:pPr>
            <a:r>
              <a:rPr lang="fr-FR" dirty="0">
                <a:solidFill>
                  <a:schemeClr val="bg2"/>
                </a:solidFill>
              </a:rPr>
              <a:t>A une échelle adaptée, éventuellement avec ses voisins</a:t>
            </a:r>
          </a:p>
          <a:p>
            <a:pPr marL="800100" lvl="1" indent="-342900">
              <a:buFont typeface="Arial" panose="020B0604020202020204" pitchFamily="34" charset="0"/>
              <a:buChar char="•"/>
            </a:pPr>
            <a:r>
              <a:rPr lang="fr-FR" dirty="0">
                <a:solidFill>
                  <a:schemeClr val="bg2"/>
                </a:solidFill>
              </a:rPr>
              <a:t>Qui s’intègre dans le tissu local (offre / demande)</a:t>
            </a:r>
          </a:p>
          <a:p>
            <a:pPr marL="800100" lvl="1" indent="-342900">
              <a:buFont typeface="Arial" panose="020B0604020202020204" pitchFamily="34" charset="0"/>
              <a:buChar char="•"/>
            </a:pPr>
            <a:r>
              <a:rPr lang="fr-FR" dirty="0">
                <a:solidFill>
                  <a:schemeClr val="bg2"/>
                </a:solidFill>
              </a:rPr>
              <a:t>Un projet </a:t>
            </a:r>
            <a:r>
              <a:rPr lang="fr-FR" dirty="0" err="1">
                <a:solidFill>
                  <a:schemeClr val="bg2"/>
                </a:solidFill>
              </a:rPr>
              <a:t>multi-usages</a:t>
            </a:r>
            <a:r>
              <a:rPr lang="fr-FR" dirty="0">
                <a:solidFill>
                  <a:schemeClr val="bg2"/>
                </a:solidFill>
              </a:rPr>
              <a:t> et adapté en terme saisonnalité</a:t>
            </a:r>
          </a:p>
          <a:p>
            <a:pPr marL="342900" lvl="0" indent="-342900">
              <a:buFont typeface="Arial" panose="020B0604020202020204" pitchFamily="34" charset="0"/>
              <a:buChar char="•"/>
            </a:pPr>
            <a:endParaRPr lang="fr-FR" sz="2200" dirty="0">
              <a:solidFill>
                <a:schemeClr val="bg2"/>
              </a:solidFill>
            </a:endParaRPr>
          </a:p>
          <a:p>
            <a:pPr marL="342900" lvl="0" indent="-342900">
              <a:buFont typeface="Arial" panose="020B0604020202020204" pitchFamily="34" charset="0"/>
              <a:buChar char="•"/>
            </a:pPr>
            <a:r>
              <a:rPr lang="fr-FR" sz="2200" dirty="0">
                <a:solidFill>
                  <a:schemeClr val="bg2"/>
                </a:solidFill>
              </a:rPr>
              <a:t>Un projet gouverné par les élus</a:t>
            </a:r>
          </a:p>
          <a:p>
            <a:pPr marL="342900" lvl="0" indent="-342900">
              <a:buFont typeface="Arial" panose="020B0604020202020204" pitchFamily="34" charset="0"/>
              <a:buChar char="•"/>
            </a:pPr>
            <a:endParaRPr lang="fr-FR" sz="2200" dirty="0">
              <a:solidFill>
                <a:schemeClr val="bg2"/>
              </a:solidFill>
            </a:endParaRPr>
          </a:p>
          <a:p>
            <a:pPr marL="342900" lvl="0" indent="-342900">
              <a:buFont typeface="Arial" panose="020B0604020202020204" pitchFamily="34" charset="0"/>
              <a:buChar char="•"/>
            </a:pPr>
            <a:r>
              <a:rPr lang="fr-FR" sz="2200" dirty="0">
                <a:solidFill>
                  <a:schemeClr val="bg2"/>
                </a:solidFill>
              </a:rPr>
              <a:t>Un projet accepté</a:t>
            </a:r>
          </a:p>
          <a:p>
            <a:pPr marL="800100" lvl="1" indent="-342900">
              <a:buFont typeface="Arial" panose="020B0604020202020204" pitchFamily="34" charset="0"/>
              <a:buChar char="•"/>
            </a:pPr>
            <a:r>
              <a:rPr lang="fr-FR" dirty="0">
                <a:solidFill>
                  <a:schemeClr val="bg2"/>
                </a:solidFill>
              </a:rPr>
              <a:t>Par les usagers, les riverains et les consommateurs finaux</a:t>
            </a:r>
          </a:p>
          <a:p>
            <a:endParaRPr lang="fr-FR" sz="2400" dirty="0"/>
          </a:p>
        </p:txBody>
      </p:sp>
    </p:spTree>
    <p:extLst>
      <p:ext uri="{BB962C8B-B14F-4D97-AF65-F5344CB8AC3E}">
        <p14:creationId xmlns:p14="http://schemas.microsoft.com/office/powerpoint/2010/main" val="76742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B7DB402-0EFB-3C43-8FDB-59DD906383C4}"/>
              </a:ext>
            </a:extLst>
          </p:cNvPr>
          <p:cNvSpPr/>
          <p:nvPr/>
        </p:nvSpPr>
        <p:spPr>
          <a:xfrm>
            <a:off x="1835696" y="6212572"/>
            <a:ext cx="8075396" cy="1184940"/>
          </a:xfrm>
          <a:prstGeom prst="rect">
            <a:avLst/>
          </a:prstGeom>
        </p:spPr>
        <p:txBody>
          <a:bodyPr wrap="square">
            <a:spAutoFit/>
          </a:bodyPr>
          <a:lstStyle/>
          <a:p>
            <a:r>
              <a:rPr lang="fr-FR" sz="2500" dirty="0">
                <a:solidFill>
                  <a:schemeClr val="bg2"/>
                </a:solidFill>
              </a:rPr>
              <a:t>EAT 04</a:t>
            </a:r>
          </a:p>
          <a:p>
            <a:endParaRPr lang="fr-FR" sz="2200" b="1" dirty="0">
              <a:solidFill>
                <a:schemeClr val="bg2"/>
              </a:solidFill>
            </a:endParaRPr>
          </a:p>
          <a:p>
            <a:endParaRPr lang="fr-FR" sz="2400" dirty="0">
              <a:solidFill>
                <a:schemeClr val="bg2"/>
              </a:solidFill>
            </a:endParaRPr>
          </a:p>
        </p:txBody>
      </p:sp>
      <p:sp>
        <p:nvSpPr>
          <p:cNvPr id="4" name="Espace réservé du texte 1">
            <a:extLst>
              <a:ext uri="{FF2B5EF4-FFF2-40B4-BE49-F238E27FC236}">
                <a16:creationId xmlns:a16="http://schemas.microsoft.com/office/drawing/2014/main" id="{66F2E0F4-DD35-8443-BBE4-CB993593CB6F}"/>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n°1: POUR ALLER PLUS LOIN…</a:t>
            </a:r>
          </a:p>
        </p:txBody>
      </p:sp>
      <p:pic>
        <p:nvPicPr>
          <p:cNvPr id="3" name="Image 2">
            <a:extLst>
              <a:ext uri="{FF2B5EF4-FFF2-40B4-BE49-F238E27FC236}">
                <a16:creationId xmlns:a16="http://schemas.microsoft.com/office/drawing/2014/main" id="{36967EB9-B2EB-6146-91C1-9B658556E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736" y="1676068"/>
            <a:ext cx="3055823" cy="4320000"/>
          </a:xfrm>
          <a:prstGeom prst="rect">
            <a:avLst/>
          </a:prstGeom>
        </p:spPr>
      </p:pic>
      <p:pic>
        <p:nvPicPr>
          <p:cNvPr id="5" name="Image 4">
            <a:extLst>
              <a:ext uri="{FF2B5EF4-FFF2-40B4-BE49-F238E27FC236}">
                <a16:creationId xmlns:a16="http://schemas.microsoft.com/office/drawing/2014/main" id="{416B6EB1-1B84-0F42-9C9C-57F4754E7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244" y="1676068"/>
            <a:ext cx="3070308" cy="4320000"/>
          </a:xfrm>
          <a:prstGeom prst="rect">
            <a:avLst/>
          </a:prstGeom>
        </p:spPr>
      </p:pic>
      <p:sp>
        <p:nvSpPr>
          <p:cNvPr id="7" name="Rectangle 6">
            <a:extLst>
              <a:ext uri="{FF2B5EF4-FFF2-40B4-BE49-F238E27FC236}">
                <a16:creationId xmlns:a16="http://schemas.microsoft.com/office/drawing/2014/main" id="{7E9548FF-55AC-3048-B10B-C706CBDBF06D}"/>
              </a:ext>
            </a:extLst>
          </p:cNvPr>
          <p:cNvSpPr/>
          <p:nvPr/>
        </p:nvSpPr>
        <p:spPr>
          <a:xfrm>
            <a:off x="6372200" y="6212572"/>
            <a:ext cx="8075396" cy="1184940"/>
          </a:xfrm>
          <a:prstGeom prst="rect">
            <a:avLst/>
          </a:prstGeom>
        </p:spPr>
        <p:txBody>
          <a:bodyPr wrap="square">
            <a:spAutoFit/>
          </a:bodyPr>
          <a:lstStyle/>
          <a:p>
            <a:r>
              <a:rPr lang="fr-FR" sz="2500" dirty="0">
                <a:solidFill>
                  <a:schemeClr val="bg2"/>
                </a:solidFill>
              </a:rPr>
              <a:t>EAT 06</a:t>
            </a:r>
          </a:p>
          <a:p>
            <a:endParaRPr lang="fr-FR" sz="2200" b="1" dirty="0">
              <a:solidFill>
                <a:schemeClr val="bg2"/>
              </a:solidFill>
            </a:endParaRPr>
          </a:p>
          <a:p>
            <a:endParaRPr lang="fr-FR" sz="2400" dirty="0">
              <a:solidFill>
                <a:schemeClr val="bg2"/>
              </a:solidFill>
            </a:endParaRPr>
          </a:p>
        </p:txBody>
      </p:sp>
      <p:sp>
        <p:nvSpPr>
          <p:cNvPr id="6" name="Rectangle 5">
            <a:extLst>
              <a:ext uri="{FF2B5EF4-FFF2-40B4-BE49-F238E27FC236}">
                <a16:creationId xmlns:a16="http://schemas.microsoft.com/office/drawing/2014/main" id="{00E3FC15-7249-8D46-B202-209C7A28F5B9}"/>
              </a:ext>
            </a:extLst>
          </p:cNvPr>
          <p:cNvSpPr/>
          <p:nvPr/>
        </p:nvSpPr>
        <p:spPr>
          <a:xfrm>
            <a:off x="2915816" y="852235"/>
            <a:ext cx="3621504" cy="477054"/>
          </a:xfrm>
          <a:prstGeom prst="rect">
            <a:avLst/>
          </a:prstGeom>
        </p:spPr>
        <p:txBody>
          <a:bodyPr wrap="none">
            <a:spAutoFit/>
          </a:bodyPr>
          <a:lstStyle/>
          <a:p>
            <a:r>
              <a:rPr lang="fr-FR" sz="2500" dirty="0">
                <a:solidFill>
                  <a:schemeClr val="bg2"/>
                </a:solidFill>
                <a:sym typeface="Wingdings" pitchFamily="2" charset="2"/>
              </a:rPr>
              <a:t> Site : </a:t>
            </a:r>
            <a:r>
              <a:rPr lang="fr-FR" sz="2500" dirty="0" err="1">
                <a:solidFill>
                  <a:schemeClr val="bg2"/>
                </a:solidFill>
              </a:rPr>
              <a:t>amorce.asso.fr</a:t>
            </a:r>
            <a:r>
              <a:rPr lang="fr-FR" sz="2500" dirty="0">
                <a:solidFill>
                  <a:schemeClr val="bg2"/>
                </a:solidFill>
              </a:rPr>
              <a:t>/</a:t>
            </a:r>
          </a:p>
        </p:txBody>
      </p:sp>
    </p:spTree>
    <p:extLst>
      <p:ext uri="{BB962C8B-B14F-4D97-AF65-F5344CB8AC3E}">
        <p14:creationId xmlns:p14="http://schemas.microsoft.com/office/powerpoint/2010/main" val="881087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PAR LES MICROPOLLUANTS</a:t>
            </a:r>
          </a:p>
        </p:txBody>
      </p:sp>
      <p:sp>
        <p:nvSpPr>
          <p:cNvPr id="39" name="Rectangle 38">
            <a:extLst>
              <a:ext uri="{FF2B5EF4-FFF2-40B4-BE49-F238E27FC236}">
                <a16:creationId xmlns:a16="http://schemas.microsoft.com/office/drawing/2014/main" id="{0B7DB402-0EFB-3C43-8FDB-59DD906383C4}"/>
              </a:ext>
            </a:extLst>
          </p:cNvPr>
          <p:cNvSpPr/>
          <p:nvPr/>
        </p:nvSpPr>
        <p:spPr>
          <a:xfrm>
            <a:off x="1182316" y="1334418"/>
            <a:ext cx="7704856" cy="6140142"/>
          </a:xfrm>
          <a:prstGeom prst="rect">
            <a:avLst/>
          </a:prstGeom>
        </p:spPr>
        <p:txBody>
          <a:bodyPr wrap="square">
            <a:spAutoFit/>
          </a:bodyPr>
          <a:lstStyle/>
          <a:p>
            <a:r>
              <a:rPr lang="fr-FR" sz="2500" dirty="0"/>
              <a:t>Les micropolluants de l’eau </a:t>
            </a:r>
            <a:r>
              <a:rPr lang="fr-FR" sz="2500" dirty="0">
                <a:sym typeface="Wingdings" pitchFamily="2" charset="2"/>
              </a:rPr>
              <a:t> impact négatif même présents en toute petite quantité</a:t>
            </a:r>
            <a:endParaRPr lang="fr-FR" sz="2500" dirty="0"/>
          </a:p>
          <a:p>
            <a:endParaRPr lang="fr-FR" sz="1500" dirty="0"/>
          </a:p>
          <a:p>
            <a:pPr marL="342900" indent="-342900">
              <a:buFont typeface="Arial" panose="020B0604020202020204" pitchFamily="34" charset="0"/>
              <a:buChar char="•"/>
            </a:pPr>
            <a:r>
              <a:rPr lang="fr-FR" sz="2000" b="1" dirty="0">
                <a:solidFill>
                  <a:schemeClr val="bg2"/>
                </a:solidFill>
              </a:rPr>
              <a:t>Multiples substances</a:t>
            </a:r>
            <a:r>
              <a:rPr lang="fr-FR" sz="2000" dirty="0">
                <a:solidFill>
                  <a:schemeClr val="bg2"/>
                </a:solidFill>
              </a:rPr>
              <a:t>: métaux, organiques, pharmaceutiques, pesticides, désinfectant/biocides,… dont certains sont des perturbateurs endocriniens.</a:t>
            </a:r>
          </a:p>
          <a:p>
            <a:pPr marL="342900" indent="-342900">
              <a:buFont typeface="Arial" panose="020B0604020202020204" pitchFamily="34" charset="0"/>
              <a:buChar char="•"/>
            </a:pPr>
            <a:endParaRPr lang="fr-FR" sz="2000" dirty="0">
              <a:solidFill>
                <a:schemeClr val="bg2"/>
              </a:solidFill>
            </a:endParaRPr>
          </a:p>
          <a:p>
            <a:pPr marL="342900" indent="-342900">
              <a:buFont typeface="Arial" panose="020B0604020202020204" pitchFamily="34" charset="0"/>
              <a:buChar char="•"/>
            </a:pPr>
            <a:r>
              <a:rPr lang="fr-FR" sz="2000" b="1" dirty="0">
                <a:solidFill>
                  <a:schemeClr val="bg2"/>
                </a:solidFill>
              </a:rPr>
              <a:t>Multi-sources : </a:t>
            </a:r>
            <a:r>
              <a:rPr lang="fr-FR" sz="2000" dirty="0">
                <a:solidFill>
                  <a:schemeClr val="bg2"/>
                </a:solidFill>
              </a:rPr>
              <a:t>rejets industriels, activités agricoles mais aussi activités domestiques « classiques » (hygiène &amp; cosmétiques, médicaments, entretien de la maison, peintures…)</a:t>
            </a:r>
          </a:p>
          <a:p>
            <a:pPr marL="342900" indent="-342900">
              <a:buFont typeface="Arial" panose="020B0604020202020204" pitchFamily="34" charset="0"/>
              <a:buChar char="•"/>
            </a:pPr>
            <a:endParaRPr lang="fr-FR" sz="2000" dirty="0">
              <a:solidFill>
                <a:schemeClr val="bg2"/>
              </a:solidFill>
            </a:endParaRPr>
          </a:p>
          <a:p>
            <a:pPr marL="342900" indent="-342900">
              <a:buFont typeface="Arial" panose="020B0604020202020204" pitchFamily="34" charset="0"/>
              <a:buChar char="•"/>
            </a:pPr>
            <a:r>
              <a:rPr lang="fr-FR" sz="2000" b="1" dirty="0">
                <a:solidFill>
                  <a:schemeClr val="bg2"/>
                </a:solidFill>
              </a:rPr>
              <a:t>Impact réel mais quantification complexe </a:t>
            </a:r>
            <a:r>
              <a:rPr lang="fr-FR" sz="2000" dirty="0">
                <a:solidFill>
                  <a:schemeClr val="bg2"/>
                </a:solidFill>
              </a:rPr>
              <a:t>(multi-exposition, dégradation en molécules filles….)</a:t>
            </a:r>
          </a:p>
          <a:p>
            <a:pPr marL="342900" indent="-342900">
              <a:buFont typeface="Arial" panose="020B0604020202020204" pitchFamily="34" charset="0"/>
              <a:buChar char="•"/>
            </a:pPr>
            <a:endParaRPr lang="fr-FR" sz="2000" dirty="0">
              <a:solidFill>
                <a:schemeClr val="bg2"/>
              </a:solidFill>
            </a:endParaRPr>
          </a:p>
          <a:p>
            <a:pPr marL="342900" indent="-342900">
              <a:buFont typeface="Arial" panose="020B0604020202020204" pitchFamily="34" charset="0"/>
              <a:buChar char="•"/>
            </a:pPr>
            <a:r>
              <a:rPr lang="fr-FR" sz="2000" b="1" dirty="0">
                <a:solidFill>
                  <a:schemeClr val="bg2"/>
                </a:solidFill>
              </a:rPr>
              <a:t>Enjeu sanitaire majeur </a:t>
            </a:r>
            <a:r>
              <a:rPr lang="fr-FR" sz="2000" dirty="0">
                <a:solidFill>
                  <a:schemeClr val="bg2"/>
                </a:solidFill>
              </a:rPr>
              <a:t>: maladies à facteurs environnementaux, développement de l’</a:t>
            </a:r>
            <a:r>
              <a:rPr lang="fr-FR" sz="2000" dirty="0" err="1">
                <a:solidFill>
                  <a:schemeClr val="bg2"/>
                </a:solidFill>
              </a:rPr>
              <a:t>antibiorésistance</a:t>
            </a:r>
            <a:r>
              <a:rPr lang="fr-FR" sz="2000" dirty="0">
                <a:solidFill>
                  <a:schemeClr val="bg2"/>
                </a:solidFill>
              </a:rPr>
              <a:t>…</a:t>
            </a:r>
          </a:p>
          <a:p>
            <a:endParaRPr lang="fr-FR" sz="2200" dirty="0">
              <a:solidFill>
                <a:schemeClr val="bg2"/>
              </a:solidFill>
            </a:endParaRPr>
          </a:p>
          <a:p>
            <a:pPr marL="342900" indent="-342900">
              <a:buFont typeface="Arial" panose="020B0604020202020204" pitchFamily="34" charset="0"/>
              <a:buChar char="•"/>
            </a:pPr>
            <a:endParaRPr lang="fr-FR" sz="2200" dirty="0"/>
          </a:p>
          <a:p>
            <a:endParaRPr lang="fr-FR" sz="2400" dirty="0"/>
          </a:p>
        </p:txBody>
      </p:sp>
    </p:spTree>
    <p:extLst>
      <p:ext uri="{BB962C8B-B14F-4D97-AF65-F5344CB8AC3E}">
        <p14:creationId xmlns:p14="http://schemas.microsoft.com/office/powerpoint/2010/main" val="332507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PAR LES MICROPOLLUANTS</a:t>
            </a:r>
          </a:p>
        </p:txBody>
      </p:sp>
      <p:sp>
        <p:nvSpPr>
          <p:cNvPr id="39" name="Rectangle 38">
            <a:extLst>
              <a:ext uri="{FF2B5EF4-FFF2-40B4-BE49-F238E27FC236}">
                <a16:creationId xmlns:a16="http://schemas.microsoft.com/office/drawing/2014/main" id="{0B7DB402-0EFB-3C43-8FDB-59DD906383C4}"/>
              </a:ext>
            </a:extLst>
          </p:cNvPr>
          <p:cNvSpPr/>
          <p:nvPr/>
        </p:nvSpPr>
        <p:spPr>
          <a:xfrm>
            <a:off x="1152176" y="1478434"/>
            <a:ext cx="8075396" cy="4909036"/>
          </a:xfrm>
          <a:prstGeom prst="rect">
            <a:avLst/>
          </a:prstGeom>
        </p:spPr>
        <p:txBody>
          <a:bodyPr wrap="square">
            <a:spAutoFit/>
          </a:bodyPr>
          <a:lstStyle/>
          <a:p>
            <a:r>
              <a:rPr lang="fr-FR" sz="2500" dirty="0"/>
              <a:t>Les leviers d’actions – acteurs multiples : </a:t>
            </a:r>
          </a:p>
          <a:p>
            <a:pPr marL="342900" indent="-342900">
              <a:buFont typeface="Arial" panose="020B0604020202020204" pitchFamily="34" charset="0"/>
              <a:buChar char="•"/>
            </a:pPr>
            <a:r>
              <a:rPr lang="fr-FR" sz="2200" dirty="0">
                <a:solidFill>
                  <a:schemeClr val="bg2"/>
                </a:solidFill>
              </a:rPr>
              <a:t>L’</a:t>
            </a:r>
            <a:r>
              <a:rPr lang="fr-FR" sz="2200" dirty="0" err="1">
                <a:solidFill>
                  <a:schemeClr val="bg2"/>
                </a:solidFill>
              </a:rPr>
              <a:t>éco-conception</a:t>
            </a:r>
            <a:r>
              <a:rPr lang="fr-FR" sz="2200" dirty="0">
                <a:solidFill>
                  <a:schemeClr val="bg2"/>
                </a:solidFill>
              </a:rPr>
              <a:t> : réduire l’usage des substances problématiques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La prévention – réduire l’utilisation des produits contenant ces substances, collecter les produits usagers…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Les actions curatives:</a:t>
            </a:r>
          </a:p>
          <a:p>
            <a:pPr marL="800100" lvl="1" indent="-342900">
              <a:buFont typeface="Arial" panose="020B0604020202020204" pitchFamily="34" charset="0"/>
              <a:buChar char="•"/>
            </a:pPr>
            <a:r>
              <a:rPr lang="fr-FR" sz="2200" dirty="0">
                <a:solidFill>
                  <a:schemeClr val="bg2"/>
                </a:solidFill>
              </a:rPr>
              <a:t>Sur les usines d’eau potable</a:t>
            </a:r>
          </a:p>
          <a:p>
            <a:pPr marL="800100" lvl="1" indent="-342900">
              <a:buFont typeface="Arial" panose="020B0604020202020204" pitchFamily="34" charset="0"/>
              <a:buChar char="•"/>
            </a:pPr>
            <a:r>
              <a:rPr lang="fr-FR" sz="2200" dirty="0">
                <a:solidFill>
                  <a:schemeClr val="bg2"/>
                </a:solidFill>
              </a:rPr>
              <a:t>Sur les couples « réseaux + station d’épuration »  </a:t>
            </a:r>
          </a:p>
          <a:p>
            <a:pPr marL="342900" indent="-342900">
              <a:buFont typeface="Arial" panose="020B0604020202020204" pitchFamily="34" charset="0"/>
              <a:buChar char="•"/>
            </a:pPr>
            <a:endParaRPr lang="fr-FR" sz="2200" dirty="0">
              <a:solidFill>
                <a:schemeClr val="bg2"/>
              </a:solidFill>
            </a:endParaRPr>
          </a:p>
          <a:p>
            <a:endParaRPr lang="fr-FR" sz="2200" dirty="0">
              <a:solidFill>
                <a:schemeClr val="bg2"/>
              </a:solidFill>
            </a:endParaRPr>
          </a:p>
          <a:p>
            <a:pPr marL="342900" indent="-342900">
              <a:buFont typeface="Arial" panose="020B0604020202020204" pitchFamily="34" charset="0"/>
              <a:buChar char="•"/>
            </a:pPr>
            <a:endParaRPr lang="fr-FR" sz="2200" dirty="0"/>
          </a:p>
          <a:p>
            <a:endParaRPr lang="fr-FR" sz="2400" dirty="0"/>
          </a:p>
        </p:txBody>
      </p:sp>
      <p:sp>
        <p:nvSpPr>
          <p:cNvPr id="4" name="Rectangle 3">
            <a:extLst>
              <a:ext uri="{FF2B5EF4-FFF2-40B4-BE49-F238E27FC236}">
                <a16:creationId xmlns:a16="http://schemas.microsoft.com/office/drawing/2014/main" id="{F0B0AABC-704F-B74D-A2C9-48DE818818C7}"/>
              </a:ext>
            </a:extLst>
          </p:cNvPr>
          <p:cNvSpPr/>
          <p:nvPr/>
        </p:nvSpPr>
        <p:spPr>
          <a:xfrm>
            <a:off x="1155640" y="5280055"/>
            <a:ext cx="7711672" cy="1323439"/>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rPr>
              <a:t>AMORCE défend l’extension de la redevance pollution diffuse des agences de l’eau aux micropolluants pour disposer de ressources financières pour agir </a:t>
            </a:r>
            <a:r>
              <a:rPr lang="fr-FR" sz="2000" b="1" spc="50" dirty="0">
                <a:ln w="0"/>
                <a:solidFill>
                  <a:schemeClr val="bg2"/>
                </a:solidFill>
                <a:effectLst>
                  <a:innerShdw blurRad="63500" dist="50800" dir="13500000">
                    <a:srgbClr val="000000">
                      <a:alpha val="50000"/>
                    </a:srgbClr>
                  </a:innerShdw>
                </a:effectLst>
                <a:sym typeface="Wingdings" pitchFamily="2" charset="2"/>
              </a:rPr>
              <a:t> contributeurs = metteurs sur le marché</a:t>
            </a:r>
          </a:p>
        </p:txBody>
      </p:sp>
    </p:spTree>
    <p:extLst>
      <p:ext uri="{BB962C8B-B14F-4D97-AF65-F5344CB8AC3E}">
        <p14:creationId xmlns:p14="http://schemas.microsoft.com/office/powerpoint/2010/main" val="3078721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PAR LES MICROPOLLUANTS</a:t>
            </a:r>
          </a:p>
        </p:txBody>
      </p:sp>
      <p:sp>
        <p:nvSpPr>
          <p:cNvPr id="39" name="Rectangle 38">
            <a:extLst>
              <a:ext uri="{FF2B5EF4-FFF2-40B4-BE49-F238E27FC236}">
                <a16:creationId xmlns:a16="http://schemas.microsoft.com/office/drawing/2014/main" id="{0B7DB402-0EFB-3C43-8FDB-59DD906383C4}"/>
              </a:ext>
            </a:extLst>
          </p:cNvPr>
          <p:cNvSpPr/>
          <p:nvPr/>
        </p:nvSpPr>
        <p:spPr>
          <a:xfrm>
            <a:off x="1174296" y="1289933"/>
            <a:ext cx="7965512" cy="6432530"/>
          </a:xfrm>
          <a:prstGeom prst="rect">
            <a:avLst/>
          </a:prstGeom>
        </p:spPr>
        <p:txBody>
          <a:bodyPr wrap="square">
            <a:spAutoFit/>
          </a:bodyPr>
          <a:lstStyle/>
          <a:p>
            <a:r>
              <a:rPr lang="fr-FR" sz="2300" dirty="0"/>
              <a:t>Focus sur le rôle des collectivités face aux micropolluants : </a:t>
            </a:r>
          </a:p>
          <a:p>
            <a:pPr marL="342900" indent="-342900">
              <a:buFont typeface="Arial" panose="020B0604020202020204" pitchFamily="34" charset="0"/>
              <a:buChar char="•"/>
            </a:pPr>
            <a:r>
              <a:rPr lang="fr-FR" sz="2200" dirty="0">
                <a:solidFill>
                  <a:schemeClr val="bg2"/>
                </a:solidFill>
              </a:rPr>
              <a:t>Démarche règlementaire prospective d’identification, quantification et localisation des sources : </a:t>
            </a:r>
          </a:p>
          <a:p>
            <a:pPr marL="800100" lvl="1" indent="-342900">
              <a:buFont typeface="Courier New" panose="02070309020205020404" pitchFamily="49" charset="0"/>
              <a:buChar char="o"/>
            </a:pPr>
            <a:r>
              <a:rPr lang="fr-FR" dirty="0">
                <a:solidFill>
                  <a:schemeClr val="bg2"/>
                </a:solidFill>
              </a:rPr>
              <a:t>RSDE STEU </a:t>
            </a:r>
            <a:r>
              <a:rPr lang="fr-FR" dirty="0">
                <a:solidFill>
                  <a:schemeClr val="bg2"/>
                </a:solidFill>
                <a:sym typeface="Wingdings" pitchFamily="2" charset="2"/>
              </a:rPr>
              <a:t> Diagnostic </a:t>
            </a:r>
            <a:r>
              <a:rPr lang="fr-FR" dirty="0">
                <a:solidFill>
                  <a:schemeClr val="bg2"/>
                </a:solidFill>
              </a:rPr>
              <a:t>Amont sur les réseaux</a:t>
            </a:r>
          </a:p>
          <a:p>
            <a:pPr marL="800100" lvl="1" indent="-342900">
              <a:buFont typeface="Courier New" panose="02070309020205020404" pitchFamily="49" charset="0"/>
              <a:buChar char="o"/>
            </a:pPr>
            <a:r>
              <a:rPr lang="fr-FR" dirty="0">
                <a:solidFill>
                  <a:schemeClr val="bg2"/>
                </a:solidFill>
              </a:rPr>
              <a:t>Recours à des métrologies novatrices: capteurs intégrateurs passifs, </a:t>
            </a:r>
            <a:r>
              <a:rPr lang="fr-FR" dirty="0" err="1">
                <a:solidFill>
                  <a:schemeClr val="bg2"/>
                </a:solidFill>
              </a:rPr>
              <a:t>biosurveillance</a:t>
            </a:r>
            <a:r>
              <a:rPr lang="fr-FR" dirty="0">
                <a:solidFill>
                  <a:schemeClr val="bg2"/>
                </a:solidFill>
              </a:rPr>
              <a:t> in situ &amp; in vivo, démarche large spectre</a:t>
            </a:r>
            <a:r>
              <a:rPr lang="fr-FR" sz="2000" dirty="0">
                <a:solidFill>
                  <a:schemeClr val="bg2"/>
                </a:solidFill>
              </a:rPr>
              <a:t>…</a:t>
            </a:r>
          </a:p>
          <a:p>
            <a:pPr marL="342900" indent="-342900">
              <a:buFont typeface="Arial" panose="020B0604020202020204" pitchFamily="34" charset="0"/>
              <a:buChar char="•"/>
            </a:pPr>
            <a:endParaRPr lang="fr-FR" sz="1500" dirty="0">
              <a:solidFill>
                <a:schemeClr val="bg2"/>
              </a:solidFill>
            </a:endParaRPr>
          </a:p>
          <a:p>
            <a:pPr marL="342900" indent="-342900">
              <a:buFont typeface="Arial" panose="020B0604020202020204" pitchFamily="34" charset="0"/>
              <a:buChar char="•"/>
            </a:pPr>
            <a:r>
              <a:rPr lang="fr-FR" sz="2200" dirty="0">
                <a:solidFill>
                  <a:schemeClr val="bg2"/>
                </a:solidFill>
              </a:rPr>
              <a:t>Accompagnement des industriels : opératives collectives thématiques ou par secteur géographique, appui technique</a:t>
            </a:r>
          </a:p>
          <a:p>
            <a:pPr marL="342900" indent="-342900">
              <a:buFont typeface="Arial" panose="020B0604020202020204" pitchFamily="34" charset="0"/>
              <a:buChar char="•"/>
            </a:pPr>
            <a:endParaRPr lang="fr-FR" sz="1500" dirty="0">
              <a:solidFill>
                <a:schemeClr val="bg2"/>
              </a:solidFill>
            </a:endParaRPr>
          </a:p>
          <a:p>
            <a:pPr marL="342900" indent="-342900">
              <a:buFont typeface="Arial" panose="020B0604020202020204" pitchFamily="34" charset="0"/>
              <a:buChar char="•"/>
            </a:pPr>
            <a:r>
              <a:rPr lang="fr-FR" sz="2200" dirty="0">
                <a:solidFill>
                  <a:schemeClr val="bg2"/>
                </a:solidFill>
              </a:rPr>
              <a:t>Renforcement des collectes des substances dangereuses en déchèteries (financé par la REP éco-DDS)</a:t>
            </a:r>
          </a:p>
          <a:p>
            <a:pPr marL="342900" indent="-342900">
              <a:buFont typeface="Arial" panose="020B0604020202020204" pitchFamily="34" charset="0"/>
              <a:buChar char="•"/>
            </a:pPr>
            <a:endParaRPr lang="fr-FR" sz="1500" dirty="0">
              <a:solidFill>
                <a:schemeClr val="bg2"/>
              </a:solidFill>
            </a:endParaRPr>
          </a:p>
          <a:p>
            <a:pPr marL="342900" indent="-342900">
              <a:buFont typeface="Arial" panose="020B0604020202020204" pitchFamily="34" charset="0"/>
              <a:buChar char="•"/>
            </a:pPr>
            <a:r>
              <a:rPr lang="fr-FR" sz="2200" dirty="0">
                <a:solidFill>
                  <a:schemeClr val="bg2"/>
                </a:solidFill>
              </a:rPr>
              <a:t>Réflexion sur le niveau de collecte et de traitement des installations d’assainissement collectif</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endParaRPr lang="fr-FR" sz="2200" dirty="0">
              <a:solidFill>
                <a:schemeClr val="bg2"/>
              </a:solidFill>
            </a:endParaRPr>
          </a:p>
          <a:p>
            <a:pPr marL="342900" indent="-342900">
              <a:buFont typeface="Arial" panose="020B0604020202020204" pitchFamily="34" charset="0"/>
              <a:buChar char="•"/>
            </a:pPr>
            <a:endParaRPr lang="fr-FR" sz="2200" dirty="0"/>
          </a:p>
          <a:p>
            <a:endParaRPr lang="fr-FR" sz="2400" dirty="0"/>
          </a:p>
        </p:txBody>
      </p:sp>
    </p:spTree>
    <p:extLst>
      <p:ext uri="{BB962C8B-B14F-4D97-AF65-F5344CB8AC3E}">
        <p14:creationId xmlns:p14="http://schemas.microsoft.com/office/powerpoint/2010/main" val="223675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PLASTIQUES DU CYCLE DE L’EAU</a:t>
            </a:r>
          </a:p>
        </p:txBody>
      </p:sp>
      <p:pic>
        <p:nvPicPr>
          <p:cNvPr id="19" name="Image 18">
            <a:extLst>
              <a:ext uri="{FF2B5EF4-FFF2-40B4-BE49-F238E27FC236}">
                <a16:creationId xmlns:a16="http://schemas.microsoft.com/office/drawing/2014/main" id="{55A255BF-66DF-914D-9C7F-40416BCD8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684" y="1550442"/>
            <a:ext cx="6624736" cy="4906776"/>
          </a:xfrm>
          <a:prstGeom prst="rect">
            <a:avLst/>
          </a:prstGeom>
        </p:spPr>
      </p:pic>
    </p:spTree>
    <p:extLst>
      <p:ext uri="{BB962C8B-B14F-4D97-AF65-F5344CB8AC3E}">
        <p14:creationId xmlns:p14="http://schemas.microsoft.com/office/powerpoint/2010/main" val="2314430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PLASTIQUES DU CYCLE DE L’EAU</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79825"/>
            <a:ext cx="7704856" cy="1231106"/>
          </a:xfrm>
          <a:prstGeom prst="rect">
            <a:avLst/>
          </a:prstGeom>
        </p:spPr>
        <p:txBody>
          <a:bodyPr wrap="square">
            <a:spAutoFit/>
          </a:bodyPr>
          <a:lstStyle/>
          <a:p>
            <a:r>
              <a:rPr lang="fr-FR" sz="2500" dirty="0"/>
              <a:t>Les sources de pollutions plastiques dans le milieu aquatique</a:t>
            </a:r>
          </a:p>
          <a:p>
            <a:endParaRPr lang="fr-FR" sz="2400" dirty="0"/>
          </a:p>
        </p:txBody>
      </p:sp>
      <p:pic>
        <p:nvPicPr>
          <p:cNvPr id="4" name="Image 3">
            <a:extLst>
              <a:ext uri="{FF2B5EF4-FFF2-40B4-BE49-F238E27FC236}">
                <a16:creationId xmlns:a16="http://schemas.microsoft.com/office/drawing/2014/main" id="{D74F924D-1810-B44B-831C-40DD789689D0}"/>
              </a:ext>
            </a:extLst>
          </p:cNvPr>
          <p:cNvPicPr>
            <a:picLocks noChangeAspect="1"/>
          </p:cNvPicPr>
          <p:nvPr/>
        </p:nvPicPr>
        <p:blipFill rotWithShape="1">
          <a:blip r:embed="rId3"/>
          <a:srcRect t="10533"/>
          <a:stretch/>
        </p:blipFill>
        <p:spPr>
          <a:xfrm>
            <a:off x="0" y="3384300"/>
            <a:ext cx="9144000" cy="3466834"/>
          </a:xfrm>
          <a:prstGeom prst="rect">
            <a:avLst/>
          </a:prstGeom>
        </p:spPr>
      </p:pic>
      <p:grpSp>
        <p:nvGrpSpPr>
          <p:cNvPr id="5" name="Groupe 4">
            <a:extLst>
              <a:ext uri="{FF2B5EF4-FFF2-40B4-BE49-F238E27FC236}">
                <a16:creationId xmlns:a16="http://schemas.microsoft.com/office/drawing/2014/main" id="{B4225261-B8C3-1145-A401-27A1B7B2F42F}"/>
              </a:ext>
            </a:extLst>
          </p:cNvPr>
          <p:cNvGrpSpPr/>
          <p:nvPr/>
        </p:nvGrpSpPr>
        <p:grpSpPr>
          <a:xfrm>
            <a:off x="2903539" y="2505290"/>
            <a:ext cx="5988941" cy="891119"/>
            <a:chOff x="1743548" y="5654898"/>
            <a:chExt cx="5988941" cy="891119"/>
          </a:xfrm>
        </p:grpSpPr>
        <p:grpSp>
          <p:nvGrpSpPr>
            <p:cNvPr id="6" name="Groupe 5">
              <a:extLst>
                <a:ext uri="{FF2B5EF4-FFF2-40B4-BE49-F238E27FC236}">
                  <a16:creationId xmlns:a16="http://schemas.microsoft.com/office/drawing/2014/main" id="{477CEDE2-465D-F640-B8EF-C021C88277D6}"/>
                </a:ext>
              </a:extLst>
            </p:cNvPr>
            <p:cNvGrpSpPr/>
            <p:nvPr/>
          </p:nvGrpSpPr>
          <p:grpSpPr>
            <a:xfrm>
              <a:off x="1743548" y="5654898"/>
              <a:ext cx="2197527" cy="879010"/>
              <a:chOff x="3957352" y="1268458"/>
              <a:chExt cx="2197527" cy="879010"/>
            </a:xfrm>
            <a:solidFill>
              <a:srgbClr val="DE675A"/>
            </a:solidFill>
            <a:scene3d>
              <a:camera prst="orthographicFront"/>
              <a:lightRig rig="flat" dir="t"/>
            </a:scene3d>
          </p:grpSpPr>
          <p:sp>
            <p:nvSpPr>
              <p:cNvPr id="13" name="Chevron 26">
                <a:extLst>
                  <a:ext uri="{FF2B5EF4-FFF2-40B4-BE49-F238E27FC236}">
                    <a16:creationId xmlns:a16="http://schemas.microsoft.com/office/drawing/2014/main" id="{CDA146F6-E05D-D44E-A5AD-F20ADCBA3FD1}"/>
                  </a:ext>
                </a:extLst>
              </p:cNvPr>
              <p:cNvSpPr/>
              <p:nvPr/>
            </p:nvSpPr>
            <p:spPr>
              <a:xfrm>
                <a:off x="3957352" y="1268458"/>
                <a:ext cx="2197527" cy="879010"/>
              </a:xfrm>
              <a:prstGeom prst="chevron">
                <a:avLst/>
              </a:prstGeom>
              <a:grpFill/>
              <a:ln>
                <a:noFill/>
              </a:ln>
              <a:sp3d prstMaterial="dkEdge">
                <a:bevelT w="8200" h="38100"/>
              </a:sp3d>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sp>
          <p:sp>
            <p:nvSpPr>
              <p:cNvPr id="14" name="Chevron 4">
                <a:extLst>
                  <a:ext uri="{FF2B5EF4-FFF2-40B4-BE49-F238E27FC236}">
                    <a16:creationId xmlns:a16="http://schemas.microsoft.com/office/drawing/2014/main" id="{8F1C0506-7396-EF46-B7F3-696F9F193AF9}"/>
                  </a:ext>
                </a:extLst>
              </p:cNvPr>
              <p:cNvSpPr txBox="1"/>
              <p:nvPr/>
            </p:nvSpPr>
            <p:spPr>
              <a:xfrm>
                <a:off x="4396857" y="1268458"/>
                <a:ext cx="1318517" cy="879010"/>
              </a:xfrm>
              <a:prstGeom prst="rect">
                <a:avLst/>
              </a:prstGeom>
              <a:grpFill/>
              <a:ln>
                <a:noFill/>
              </a:ln>
              <a:sp3d/>
            </p:spPr>
            <p:style>
              <a:lnRef idx="0">
                <a:scrgbClr r="0" g="0" b="0"/>
              </a:lnRef>
              <a:fillRef idx="0">
                <a:scrgbClr r="0" g="0" b="0"/>
              </a:fillRef>
              <a:effectRef idx="0">
                <a:scrgbClr r="0" g="0" b="0"/>
              </a:effectRef>
              <a:fontRef idx="minor">
                <a:schemeClr val="dk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FFFFFF"/>
                    </a:solidFill>
                    <a:latin typeface="Calibri" panose="020F0502020204030204" pitchFamily="34" charset="0"/>
                    <a:cs typeface="Calibri" panose="020F0502020204030204" pitchFamily="34" charset="0"/>
                  </a:rPr>
                  <a:t>Eaux usées domestiques et indus (micro)</a:t>
                </a:r>
              </a:p>
            </p:txBody>
          </p:sp>
        </p:grpSp>
        <p:grpSp>
          <p:nvGrpSpPr>
            <p:cNvPr id="7" name="Groupe 6">
              <a:extLst>
                <a:ext uri="{FF2B5EF4-FFF2-40B4-BE49-F238E27FC236}">
                  <a16:creationId xmlns:a16="http://schemas.microsoft.com/office/drawing/2014/main" id="{1D5096F3-F3F2-8448-BBC2-3242F71A747E}"/>
                </a:ext>
              </a:extLst>
            </p:cNvPr>
            <p:cNvGrpSpPr/>
            <p:nvPr/>
          </p:nvGrpSpPr>
          <p:grpSpPr>
            <a:xfrm>
              <a:off x="3615756" y="5667007"/>
              <a:ext cx="2197527" cy="879010"/>
              <a:chOff x="1803" y="1268458"/>
              <a:chExt cx="2197527" cy="879010"/>
            </a:xfrm>
            <a:solidFill>
              <a:srgbClr val="A14A7B"/>
            </a:solidFill>
            <a:scene3d>
              <a:camera prst="orthographicFront"/>
              <a:lightRig rig="flat" dir="t"/>
            </a:scene3d>
          </p:grpSpPr>
          <p:sp>
            <p:nvSpPr>
              <p:cNvPr id="11" name="Chevron 15">
                <a:extLst>
                  <a:ext uri="{FF2B5EF4-FFF2-40B4-BE49-F238E27FC236}">
                    <a16:creationId xmlns:a16="http://schemas.microsoft.com/office/drawing/2014/main" id="{87D4D21A-4213-FE45-B45D-6DDEEAEF8170}"/>
                  </a:ext>
                </a:extLst>
              </p:cNvPr>
              <p:cNvSpPr/>
              <p:nvPr/>
            </p:nvSpPr>
            <p:spPr>
              <a:xfrm>
                <a:off x="1803" y="1268458"/>
                <a:ext cx="2197527" cy="879010"/>
              </a:xfrm>
              <a:prstGeom prst="chevron">
                <a:avLst/>
              </a:prstGeom>
              <a:solidFill>
                <a:srgbClr val="DE675A"/>
              </a:solid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 name="Chevron 4">
                <a:extLst>
                  <a:ext uri="{FF2B5EF4-FFF2-40B4-BE49-F238E27FC236}">
                    <a16:creationId xmlns:a16="http://schemas.microsoft.com/office/drawing/2014/main" id="{4A37EBB6-037A-574A-AEE7-EB6B904B9EA0}"/>
                  </a:ext>
                </a:extLst>
              </p:cNvPr>
              <p:cNvSpPr txBox="1"/>
              <p:nvPr/>
            </p:nvSpPr>
            <p:spPr>
              <a:xfrm>
                <a:off x="441308" y="1268458"/>
                <a:ext cx="1318517" cy="879010"/>
              </a:xfrm>
              <a:prstGeom prst="rect">
                <a:avLst/>
              </a:prstGeom>
              <a:solidFill>
                <a:srgbClr val="DE675A"/>
              </a:solidFill>
              <a:sp3d/>
            </p:spPr>
            <p:style>
              <a:lnRef idx="0">
                <a:scrgbClr r="0" g="0" b="0"/>
              </a:lnRef>
              <a:fillRef idx="0">
                <a:scrgbClr r="0" g="0" b="0"/>
              </a:fillRef>
              <a:effectRef idx="0">
                <a:scrgbClr r="0" g="0" b="0"/>
              </a:effectRef>
              <a:fontRef idx="minor">
                <a:schemeClr val="dk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600" b="1" kern="1200" dirty="0">
                    <a:solidFill>
                      <a:srgbClr val="FFFFFF"/>
                    </a:solidFill>
                    <a:latin typeface="Calibri" panose="020F0502020204030204" pitchFamily="34" charset="0"/>
                    <a:cs typeface="Calibri" panose="020F0502020204030204" pitchFamily="34" charset="0"/>
                  </a:rPr>
                  <a:t>Dépôts Sauvages (macro)</a:t>
                </a:r>
              </a:p>
            </p:txBody>
          </p:sp>
        </p:grpSp>
        <p:grpSp>
          <p:nvGrpSpPr>
            <p:cNvPr id="8" name="Groupe 7">
              <a:extLst>
                <a:ext uri="{FF2B5EF4-FFF2-40B4-BE49-F238E27FC236}">
                  <a16:creationId xmlns:a16="http://schemas.microsoft.com/office/drawing/2014/main" id="{78068815-B646-C540-9857-D8760C67AC9E}"/>
                </a:ext>
              </a:extLst>
            </p:cNvPr>
            <p:cNvGrpSpPr/>
            <p:nvPr/>
          </p:nvGrpSpPr>
          <p:grpSpPr>
            <a:xfrm>
              <a:off x="5534962" y="5667007"/>
              <a:ext cx="2197527" cy="879010"/>
              <a:chOff x="1979578" y="1268458"/>
              <a:chExt cx="2197527" cy="879010"/>
            </a:xfrm>
            <a:solidFill>
              <a:srgbClr val="00B0F0"/>
            </a:solidFill>
            <a:scene3d>
              <a:camera prst="orthographicFront"/>
              <a:lightRig rig="flat" dir="t"/>
            </a:scene3d>
          </p:grpSpPr>
          <p:sp>
            <p:nvSpPr>
              <p:cNvPr id="9" name="Chevron 18">
                <a:extLst>
                  <a:ext uri="{FF2B5EF4-FFF2-40B4-BE49-F238E27FC236}">
                    <a16:creationId xmlns:a16="http://schemas.microsoft.com/office/drawing/2014/main" id="{FE682599-C839-9E41-B04B-80CD4AB9201C}"/>
                  </a:ext>
                </a:extLst>
              </p:cNvPr>
              <p:cNvSpPr/>
              <p:nvPr/>
            </p:nvSpPr>
            <p:spPr>
              <a:xfrm>
                <a:off x="1979578" y="1268458"/>
                <a:ext cx="2197527" cy="879010"/>
              </a:xfrm>
              <a:prstGeom prst="chevron">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0" name="Chevron 4">
                <a:extLst>
                  <a:ext uri="{FF2B5EF4-FFF2-40B4-BE49-F238E27FC236}">
                    <a16:creationId xmlns:a16="http://schemas.microsoft.com/office/drawing/2014/main" id="{A4A223DC-0362-BD42-B8C0-AA9B279D2494}"/>
                  </a:ext>
                </a:extLst>
              </p:cNvPr>
              <p:cNvSpPr txBox="1"/>
              <p:nvPr/>
            </p:nvSpPr>
            <p:spPr>
              <a:xfrm>
                <a:off x="2419083" y="1268458"/>
                <a:ext cx="1318517" cy="879010"/>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76010" tIns="25337" rIns="25337" bIns="25337"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FFFFFF"/>
                    </a:solidFill>
                    <a:latin typeface="Calibri" panose="020F0502020204030204" pitchFamily="34" charset="0"/>
                    <a:cs typeface="Calibri" panose="020F0502020204030204" pitchFamily="34" charset="0"/>
                  </a:rPr>
                  <a:t>Temps de pluie (macro et micro)</a:t>
                </a:r>
              </a:p>
            </p:txBody>
          </p:sp>
        </p:grpSp>
      </p:grpSp>
    </p:spTree>
    <p:extLst>
      <p:ext uri="{BB962C8B-B14F-4D97-AF65-F5344CB8AC3E}">
        <p14:creationId xmlns:p14="http://schemas.microsoft.com/office/powerpoint/2010/main" val="195600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CC9AE44E-991B-E645-91ED-C58546993E34}"/>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PLASTIQUES DU CYCLE DE L’EAU</a:t>
            </a:r>
          </a:p>
        </p:txBody>
      </p:sp>
      <p:sp>
        <p:nvSpPr>
          <p:cNvPr id="4" name="Rectangle 3">
            <a:extLst>
              <a:ext uri="{FF2B5EF4-FFF2-40B4-BE49-F238E27FC236}">
                <a16:creationId xmlns:a16="http://schemas.microsoft.com/office/drawing/2014/main" id="{AC29516C-7E86-0D4A-AF62-B82C885451A1}"/>
              </a:ext>
            </a:extLst>
          </p:cNvPr>
          <p:cNvSpPr/>
          <p:nvPr/>
        </p:nvSpPr>
        <p:spPr>
          <a:xfrm>
            <a:off x="1187624" y="1379825"/>
            <a:ext cx="7704856" cy="1615827"/>
          </a:xfrm>
          <a:prstGeom prst="rect">
            <a:avLst/>
          </a:prstGeom>
        </p:spPr>
        <p:txBody>
          <a:bodyPr wrap="square">
            <a:spAutoFit/>
          </a:bodyPr>
          <a:lstStyle/>
          <a:p>
            <a:r>
              <a:rPr lang="fr-FR" sz="2500" dirty="0"/>
              <a:t>Initier une stratégie territoriale multi-acteurs pour réduire les pollutions plastiques et leur transfert aux milieux aquatiques :</a:t>
            </a:r>
          </a:p>
          <a:p>
            <a:endParaRPr lang="fr-FR" sz="2400" dirty="0"/>
          </a:p>
        </p:txBody>
      </p:sp>
      <p:pic>
        <p:nvPicPr>
          <p:cNvPr id="23" name="Image 22">
            <a:extLst>
              <a:ext uri="{FF2B5EF4-FFF2-40B4-BE49-F238E27FC236}">
                <a16:creationId xmlns:a16="http://schemas.microsoft.com/office/drawing/2014/main" id="{EA3B4D0C-D7C5-DE4B-8229-3B0E9330AFA0}"/>
              </a:ext>
            </a:extLst>
          </p:cNvPr>
          <p:cNvPicPr>
            <a:picLocks noChangeAspect="1"/>
          </p:cNvPicPr>
          <p:nvPr/>
        </p:nvPicPr>
        <p:blipFill>
          <a:blip r:embed="rId3"/>
          <a:stretch>
            <a:fillRect/>
          </a:stretch>
        </p:blipFill>
        <p:spPr>
          <a:xfrm>
            <a:off x="1475656" y="2702570"/>
            <a:ext cx="6604000" cy="3949700"/>
          </a:xfrm>
          <a:prstGeom prst="rect">
            <a:avLst/>
          </a:prstGeom>
        </p:spPr>
      </p:pic>
    </p:spTree>
    <p:extLst>
      <p:ext uri="{BB962C8B-B14F-4D97-AF65-F5344CB8AC3E}">
        <p14:creationId xmlns:p14="http://schemas.microsoft.com/office/powerpoint/2010/main" val="413876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328E52-54DC-C948-A7FA-E3842778AEE8}"/>
              </a:ext>
            </a:extLst>
          </p:cNvPr>
          <p:cNvSpPr txBox="1"/>
          <p:nvPr/>
        </p:nvSpPr>
        <p:spPr>
          <a:xfrm>
            <a:off x="1187624" y="326306"/>
            <a:ext cx="5544616" cy="369332"/>
          </a:xfrm>
          <a:prstGeom prst="rect">
            <a:avLst/>
          </a:prstGeom>
          <a:solidFill>
            <a:srgbClr val="E7AF19"/>
          </a:solidFill>
        </p:spPr>
        <p:txBody>
          <a:bodyPr wrap="square" rtlCol="0">
            <a:spAutoFit/>
          </a:bodyPr>
          <a:lstStyle/>
          <a:p>
            <a:pPr algn="r"/>
            <a:r>
              <a:rPr lang="fr-FR" sz="1600" b="1" dirty="0">
                <a:solidFill>
                  <a:srgbClr val="FFFFFF"/>
                </a:solidFill>
              </a:rPr>
              <a:t>NOS SERVICES ET OUTILS DÉDIÉS AUX ADHÉRENTS</a:t>
            </a:r>
            <a:r>
              <a:rPr lang="fr-FR" b="1" dirty="0"/>
              <a:t> </a:t>
            </a:r>
            <a:endParaRPr lang="fr-FR" sz="1600" dirty="0"/>
          </a:p>
        </p:txBody>
      </p:sp>
      <p:sp>
        <p:nvSpPr>
          <p:cNvPr id="5" name="Rectangle 4">
            <a:extLst>
              <a:ext uri="{FF2B5EF4-FFF2-40B4-BE49-F238E27FC236}">
                <a16:creationId xmlns:a16="http://schemas.microsoft.com/office/drawing/2014/main" id="{10B601F5-0332-9548-85EF-C932D79C7DB6}"/>
              </a:ext>
            </a:extLst>
          </p:cNvPr>
          <p:cNvSpPr/>
          <p:nvPr/>
        </p:nvSpPr>
        <p:spPr>
          <a:xfrm>
            <a:off x="1192200" y="917772"/>
            <a:ext cx="6044096" cy="1384995"/>
          </a:xfrm>
          <a:prstGeom prst="rect">
            <a:avLst/>
          </a:prstGeom>
        </p:spPr>
        <p:txBody>
          <a:bodyPr wrap="square">
            <a:spAutoFit/>
          </a:bodyPr>
          <a:lstStyle/>
          <a:p>
            <a:r>
              <a:rPr lang="fr-FR" sz="1400" b="1" dirty="0">
                <a:solidFill>
                  <a:srgbClr val="159EC1"/>
                </a:solidFill>
                <a:latin typeface="Arial" panose="020B0604020202020204" pitchFamily="34" charset="0"/>
              </a:rPr>
              <a:t>EXPERTISE &amp; EQUIPE DÉDIÉE</a:t>
            </a:r>
            <a:endParaRPr lang="fr-FR" sz="1400" dirty="0"/>
          </a:p>
          <a:p>
            <a:pPr marL="180975" indent="-180975" fontAlgn="base">
              <a:buFont typeface="Arial" panose="020B0604020202020204" pitchFamily="34" charset="0"/>
              <a:buChar char="•"/>
            </a:pPr>
            <a:r>
              <a:rPr lang="fr-FR" sz="1400" dirty="0">
                <a:solidFill>
                  <a:srgbClr val="6E6E6E"/>
                </a:solidFill>
                <a:latin typeface="Arial" panose="020B0604020202020204" pitchFamily="34" charset="0"/>
              </a:rPr>
              <a:t>Renseignements personnalisés </a:t>
            </a:r>
          </a:p>
          <a:p>
            <a:pPr marL="180975" indent="-180975" fontAlgn="base">
              <a:buFont typeface="Arial" panose="020B0604020202020204" pitchFamily="34" charset="0"/>
              <a:buChar char="•"/>
            </a:pPr>
            <a:r>
              <a:rPr lang="fr-FR" sz="1400" dirty="0">
                <a:solidFill>
                  <a:srgbClr val="6E6E6E"/>
                </a:solidFill>
                <a:latin typeface="Arial" panose="020B0604020202020204" pitchFamily="34" charset="0"/>
              </a:rPr>
              <a:t>Publications et guides </a:t>
            </a:r>
          </a:p>
          <a:p>
            <a:pPr marL="180975" indent="-180975" fontAlgn="base">
              <a:buFont typeface="Arial" panose="020B0604020202020204" pitchFamily="34" charset="0"/>
              <a:buChar char="•"/>
            </a:pPr>
            <a:r>
              <a:rPr lang="fr-FR" sz="1400" dirty="0">
                <a:solidFill>
                  <a:srgbClr val="6E6E6E"/>
                </a:solidFill>
                <a:latin typeface="Arial" panose="020B0604020202020204" pitchFamily="34" charset="0"/>
              </a:rPr>
              <a:t>Magazine bimestriel, la Lettre Aux Adhérents </a:t>
            </a:r>
          </a:p>
          <a:p>
            <a:pPr marL="180975" indent="-180975" fontAlgn="base">
              <a:buFont typeface="Arial" panose="020B0604020202020204" pitchFamily="34" charset="0"/>
              <a:buChar char="•"/>
            </a:pPr>
            <a:r>
              <a:rPr lang="fr-FR" sz="1400" dirty="0">
                <a:solidFill>
                  <a:srgbClr val="6E6E6E"/>
                </a:solidFill>
                <a:latin typeface="Arial" panose="020B0604020202020204" pitchFamily="34" charset="0"/>
              </a:rPr>
              <a:t>Newsletter bimensuelle </a:t>
            </a:r>
          </a:p>
          <a:p>
            <a:pPr marL="180975" indent="-180975" fontAlgn="base">
              <a:buFont typeface="Arial" panose="020B0604020202020204" pitchFamily="34" charset="0"/>
              <a:buChar char="•"/>
            </a:pPr>
            <a:r>
              <a:rPr lang="fr-FR" sz="1400" dirty="0">
                <a:solidFill>
                  <a:srgbClr val="6E6E6E"/>
                </a:solidFill>
                <a:latin typeface="Arial" panose="020B0604020202020204" pitchFamily="34" charset="0"/>
              </a:rPr>
              <a:t>Interventions extérieures</a:t>
            </a:r>
          </a:p>
        </p:txBody>
      </p:sp>
      <p:sp>
        <p:nvSpPr>
          <p:cNvPr id="6" name="Rectangle 5">
            <a:extLst>
              <a:ext uri="{FF2B5EF4-FFF2-40B4-BE49-F238E27FC236}">
                <a16:creationId xmlns:a16="http://schemas.microsoft.com/office/drawing/2014/main" id="{CB61AD70-C1CA-8A41-B01D-D2980471675E}"/>
              </a:ext>
            </a:extLst>
          </p:cNvPr>
          <p:cNvSpPr/>
          <p:nvPr/>
        </p:nvSpPr>
        <p:spPr>
          <a:xfrm>
            <a:off x="1187624" y="2536733"/>
            <a:ext cx="6048672" cy="1384995"/>
          </a:xfrm>
          <a:prstGeom prst="rect">
            <a:avLst/>
          </a:prstGeom>
        </p:spPr>
        <p:txBody>
          <a:bodyPr wrap="square">
            <a:spAutoFit/>
          </a:bodyPr>
          <a:lstStyle/>
          <a:p>
            <a:r>
              <a:rPr lang="fr-FR" sz="1400" b="1" dirty="0">
                <a:solidFill>
                  <a:srgbClr val="71B058"/>
                </a:solidFill>
                <a:latin typeface="Arial" panose="020B0604020202020204" pitchFamily="34" charset="0"/>
              </a:rPr>
              <a:t>RÉSEAU D'ÉCHANGES</a:t>
            </a:r>
            <a:endParaRPr lang="fr-FR" sz="1400" dirty="0"/>
          </a:p>
          <a:p>
            <a:pPr marL="285750" indent="-285750" fontAlgn="base">
              <a:buFont typeface="Arial" panose="020B0604020202020204" pitchFamily="34" charset="0"/>
              <a:buChar char="•"/>
            </a:pPr>
            <a:r>
              <a:rPr lang="fr-FR" sz="1400" dirty="0">
                <a:solidFill>
                  <a:srgbClr val="6E6E6E"/>
                </a:solidFill>
                <a:latin typeface="Arial" panose="020B0604020202020204" pitchFamily="34" charset="0"/>
              </a:rPr>
              <a:t>Groupes de travail ou d’échanges thématiques (déchets énergie, eau) et réseaux territoriaux (grandes agglomérations, syndicats, départements, régions)</a:t>
            </a:r>
          </a:p>
          <a:p>
            <a:pPr marL="285750" indent="-285750" fontAlgn="base">
              <a:buFont typeface="Arial" panose="020B0604020202020204" pitchFamily="34" charset="0"/>
              <a:buChar char="•"/>
            </a:pPr>
            <a:r>
              <a:rPr lang="fr-FR" sz="1400" dirty="0">
                <a:solidFill>
                  <a:srgbClr val="6E6E6E"/>
                </a:solidFill>
                <a:latin typeface="Arial" panose="020B0604020202020204" pitchFamily="34" charset="0"/>
              </a:rPr>
              <a:t>Listes de discussions thématiques</a:t>
            </a:r>
          </a:p>
          <a:p>
            <a:pPr marL="285750" indent="-285750" fontAlgn="base">
              <a:buFont typeface="Arial" panose="020B0604020202020204" pitchFamily="34" charset="0"/>
              <a:buChar char="•"/>
            </a:pPr>
            <a:r>
              <a:rPr lang="fr-FR" sz="1400" dirty="0">
                <a:solidFill>
                  <a:srgbClr val="6E6E6E"/>
                </a:solidFill>
                <a:latin typeface="Arial" panose="020B0604020202020204" pitchFamily="34" charset="0"/>
              </a:rPr>
              <a:t>5 colloques et 1 congrès, par an</a:t>
            </a:r>
          </a:p>
        </p:txBody>
      </p:sp>
      <p:sp>
        <p:nvSpPr>
          <p:cNvPr id="7" name="Rectangle 6">
            <a:extLst>
              <a:ext uri="{FF2B5EF4-FFF2-40B4-BE49-F238E27FC236}">
                <a16:creationId xmlns:a16="http://schemas.microsoft.com/office/drawing/2014/main" id="{1BAFF45E-E891-1C4C-BF33-8DBD8DA7FCBD}"/>
              </a:ext>
            </a:extLst>
          </p:cNvPr>
          <p:cNvSpPr/>
          <p:nvPr/>
        </p:nvSpPr>
        <p:spPr>
          <a:xfrm>
            <a:off x="1187624" y="4155694"/>
            <a:ext cx="6048672" cy="2246769"/>
          </a:xfrm>
          <a:prstGeom prst="rect">
            <a:avLst/>
          </a:prstGeom>
        </p:spPr>
        <p:txBody>
          <a:bodyPr wrap="square">
            <a:spAutoFit/>
          </a:bodyPr>
          <a:lstStyle/>
          <a:p>
            <a:r>
              <a:rPr lang="fr-FR" sz="1400" b="1" dirty="0">
                <a:solidFill>
                  <a:srgbClr val="E3341B"/>
                </a:solidFill>
                <a:latin typeface="Arial" panose="020B0604020202020204" pitchFamily="34" charset="0"/>
              </a:rPr>
              <a:t>REPRÉSENTATION &amp; DÉFENSE DE VOS INTÉRÊTS</a:t>
            </a:r>
            <a:endParaRPr lang="fr-FR" sz="1400" dirty="0"/>
          </a:p>
          <a:p>
            <a:pPr marL="171450" indent="-171450" fontAlgn="base">
              <a:buFont typeface="Arial" panose="020B0604020202020204" pitchFamily="34" charset="0"/>
              <a:buChar char="•"/>
            </a:pPr>
            <a:r>
              <a:rPr lang="fr-FR" sz="1400" dirty="0">
                <a:solidFill>
                  <a:srgbClr val="6E6E6E"/>
                </a:solidFill>
                <a:latin typeface="Arial" panose="020B0604020202020204" pitchFamily="34" charset="0"/>
              </a:rPr>
              <a:t>Interlocutrice privilégiée des pouvoirs publics</a:t>
            </a:r>
          </a:p>
          <a:p>
            <a:pPr marL="171450" indent="-171450" fontAlgn="base">
              <a:buFont typeface="Arial" panose="020B0604020202020204" pitchFamily="34" charset="0"/>
              <a:buChar char="•"/>
            </a:pPr>
            <a:r>
              <a:rPr lang="fr-FR" sz="1400" dirty="0">
                <a:solidFill>
                  <a:srgbClr val="6E6E6E"/>
                </a:solidFill>
                <a:latin typeface="Arial" panose="020B0604020202020204" pitchFamily="34" charset="0"/>
              </a:rPr>
              <a:t>Participation et intervention dans les grands débats nationaux , comme les Assises de l’Eau ou sur le COVID, les GT ministériels</a:t>
            </a:r>
          </a:p>
          <a:p>
            <a:pPr marL="171450" indent="-171450" fontAlgn="base">
              <a:buFont typeface="Arial" panose="020B0604020202020204" pitchFamily="34" charset="0"/>
              <a:buChar char="•"/>
            </a:pPr>
            <a:endParaRPr lang="fr-FR" sz="1400" dirty="0">
              <a:solidFill>
                <a:srgbClr val="6E6E6E"/>
              </a:solidFill>
              <a:latin typeface="Arial" panose="020B0604020202020204" pitchFamily="34" charset="0"/>
            </a:endParaRPr>
          </a:p>
          <a:p>
            <a:pPr marL="171450" indent="-171450" fontAlgn="base">
              <a:buFont typeface="Arial" panose="020B0604020202020204" pitchFamily="34" charset="0"/>
              <a:buChar char="•"/>
            </a:pPr>
            <a:r>
              <a:rPr lang="fr-FR" sz="1400" dirty="0">
                <a:solidFill>
                  <a:srgbClr val="6E6E6E"/>
                </a:solidFill>
                <a:latin typeface="Arial" panose="020B0604020202020204" pitchFamily="34" charset="0"/>
              </a:rPr>
              <a:t>Force de proposition </a:t>
            </a:r>
          </a:p>
          <a:p>
            <a:pPr marL="628650" lvl="1" indent="-171450" fontAlgn="base">
              <a:buFont typeface="Arial" panose="020B0604020202020204" pitchFamily="34" charset="0"/>
              <a:buChar char="•"/>
            </a:pPr>
            <a:r>
              <a:rPr lang="fr-FR" sz="1400" dirty="0">
                <a:solidFill>
                  <a:srgbClr val="6E6E6E"/>
                </a:solidFill>
                <a:latin typeface="Arial" panose="020B0604020202020204" pitchFamily="34" charset="0"/>
              </a:rPr>
              <a:t>Quelques victoires : Création des PCAET, des REP sur les déchets diffus, des tarifs achat biogaz…</a:t>
            </a:r>
          </a:p>
          <a:p>
            <a:pPr marL="628650" lvl="1" indent="-171450" fontAlgn="base">
              <a:buFont typeface="Arial" panose="020B0604020202020204" pitchFamily="34" charset="0"/>
              <a:buChar char="•"/>
            </a:pPr>
            <a:r>
              <a:rPr lang="fr-FR" sz="1400" dirty="0">
                <a:solidFill>
                  <a:srgbClr val="6E6E6E"/>
                </a:solidFill>
                <a:latin typeface="Arial" panose="020B0604020202020204" pitchFamily="34" charset="0"/>
              </a:rPr>
              <a:t>Les grands combats EAU : le plafond mordant des Agences de l’eau, la redevance micropolluants….</a:t>
            </a:r>
          </a:p>
        </p:txBody>
      </p:sp>
      <p:pic>
        <p:nvPicPr>
          <p:cNvPr id="6146" name="Picture 2" descr="https://lh4.googleusercontent.com/q0b5W8wPTrXL9Lz2U7woWr_WmxRVGLIlHDU00JdBypdB1quvyh0NSqFDMFUELFxzxuBiv1ifnXvOG7oD5XXvYnNYqw7oBnO7CWI0CpF2Ss95IhOnKfysB-uqpDtDs_4fP6f4ciFNu7Y">
            <a:extLst>
              <a:ext uri="{FF2B5EF4-FFF2-40B4-BE49-F238E27FC236}">
                <a16:creationId xmlns:a16="http://schemas.microsoft.com/office/drawing/2014/main" id="{AFF310BA-A5DE-6C4B-B684-F6B8CB72E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902370"/>
            <a:ext cx="1415069" cy="561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07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PLASTIQUES DU CYCLE DE L’EAU</a:t>
            </a:r>
          </a:p>
        </p:txBody>
      </p:sp>
      <p:sp>
        <p:nvSpPr>
          <p:cNvPr id="39" name="Rectangle 38">
            <a:extLst>
              <a:ext uri="{FF2B5EF4-FFF2-40B4-BE49-F238E27FC236}">
                <a16:creationId xmlns:a16="http://schemas.microsoft.com/office/drawing/2014/main" id="{0B7DB402-0EFB-3C43-8FDB-59DD906383C4}"/>
              </a:ext>
            </a:extLst>
          </p:cNvPr>
          <p:cNvSpPr/>
          <p:nvPr/>
        </p:nvSpPr>
        <p:spPr>
          <a:xfrm>
            <a:off x="1221896" y="1455664"/>
            <a:ext cx="4862272" cy="6663363"/>
          </a:xfrm>
          <a:prstGeom prst="rect">
            <a:avLst/>
          </a:prstGeom>
        </p:spPr>
        <p:txBody>
          <a:bodyPr wrap="square">
            <a:spAutoFit/>
          </a:bodyPr>
          <a:lstStyle/>
          <a:p>
            <a:r>
              <a:rPr lang="fr-FR" sz="2500" dirty="0"/>
              <a:t>Les leviers d’actions des élus « eau »</a:t>
            </a:r>
          </a:p>
          <a:p>
            <a:endParaRPr lang="fr-FR" sz="2500" dirty="0"/>
          </a:p>
          <a:p>
            <a:pPr marL="342900" indent="-342900">
              <a:buFont typeface="Arial" panose="020B0604020202020204" pitchFamily="34" charset="0"/>
              <a:buChar char="•"/>
            </a:pPr>
            <a:r>
              <a:rPr lang="fr-FR" sz="2200" dirty="0">
                <a:solidFill>
                  <a:schemeClr val="bg2"/>
                </a:solidFill>
              </a:rPr>
              <a:t>Faire changer le regard des agents et des citoyens sur les réseaux d’assainissement</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Réduire le ruissellement pluvial</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Intercepter les polluants plastiques avant qu’ils ne rejoignent les cours d’eau, les lacs et les mers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endParaRPr lang="fr-FR" sz="2200" dirty="0">
              <a:solidFill>
                <a:schemeClr val="bg2"/>
              </a:solidFill>
            </a:endParaRPr>
          </a:p>
        </p:txBody>
      </p:sp>
      <p:pic>
        <p:nvPicPr>
          <p:cNvPr id="5" name="Image 4">
            <a:extLst>
              <a:ext uri="{FF2B5EF4-FFF2-40B4-BE49-F238E27FC236}">
                <a16:creationId xmlns:a16="http://schemas.microsoft.com/office/drawing/2014/main" id="{7C0945E8-0313-3E4F-B214-6322DD70204A}"/>
              </a:ext>
            </a:extLst>
          </p:cNvPr>
          <p:cNvPicPr/>
          <p:nvPr/>
        </p:nvPicPr>
        <p:blipFill>
          <a:blip r:embed="rId3"/>
          <a:stretch>
            <a:fillRect/>
          </a:stretch>
        </p:blipFill>
        <p:spPr>
          <a:xfrm>
            <a:off x="6228184" y="4502770"/>
            <a:ext cx="2448272" cy="1797982"/>
          </a:xfrm>
          <a:prstGeom prst="rect">
            <a:avLst/>
          </a:prstGeom>
        </p:spPr>
      </p:pic>
      <p:pic>
        <p:nvPicPr>
          <p:cNvPr id="6" name="Picture 1" descr="page5image11387440">
            <a:extLst>
              <a:ext uri="{FF2B5EF4-FFF2-40B4-BE49-F238E27FC236}">
                <a16:creationId xmlns:a16="http://schemas.microsoft.com/office/drawing/2014/main" id="{BB8FCA46-6E53-F543-8470-BA5AF2EA5E99}"/>
              </a:ext>
            </a:extLst>
          </p:cNvPr>
          <p:cNvPicPr/>
          <p:nvPr/>
        </p:nvPicPr>
        <p:blipFill rotWithShape="1">
          <a:blip r:embed="rId4">
            <a:extLst>
              <a:ext uri="{28A0092B-C50C-407E-A947-70E740481C1C}">
                <a14:useLocalDpi xmlns:a14="http://schemas.microsoft.com/office/drawing/2010/main" val="0"/>
              </a:ext>
            </a:extLst>
          </a:blip>
          <a:srcRect l="2955" t="3532" r="5008" b="3501"/>
          <a:stretch/>
        </p:blipFill>
        <p:spPr bwMode="auto">
          <a:xfrm>
            <a:off x="6228184" y="2198514"/>
            <a:ext cx="2448272" cy="19419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5630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REDUIRE LES POLLUTIONS PLASTIQUES DU CYCLE DE L’EAU</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549484"/>
            <a:ext cx="7956376" cy="3862596"/>
          </a:xfrm>
          <a:prstGeom prst="rect">
            <a:avLst/>
          </a:prstGeom>
        </p:spPr>
        <p:txBody>
          <a:bodyPr wrap="square">
            <a:spAutoFit/>
          </a:bodyPr>
          <a:lstStyle/>
          <a:p>
            <a:r>
              <a:rPr lang="fr-FR" sz="2500" dirty="0"/>
              <a:t>Les leviers d’actions des élus « eau »</a:t>
            </a:r>
          </a:p>
          <a:p>
            <a:pPr marL="342900" indent="-342900">
              <a:buFont typeface="Arial" panose="020B0604020202020204" pitchFamily="34" charset="0"/>
              <a:buChar char="•"/>
            </a:pPr>
            <a:r>
              <a:rPr lang="fr-FR" sz="2200" dirty="0">
                <a:solidFill>
                  <a:schemeClr val="bg2"/>
                </a:solidFill>
              </a:rPr>
              <a:t>Participer à la réduction de la production de déchets plastiques, notamment à usage unique </a:t>
            </a:r>
            <a:r>
              <a:rPr lang="fr-FR" sz="2200" dirty="0">
                <a:solidFill>
                  <a:schemeClr val="bg2"/>
                </a:solidFill>
                <a:sym typeface="Wingdings" pitchFamily="2" charset="2"/>
              </a:rPr>
              <a:t></a:t>
            </a:r>
            <a:r>
              <a:rPr lang="fr-FR" sz="2200" dirty="0">
                <a:solidFill>
                  <a:schemeClr val="bg2"/>
                </a:solidFill>
              </a:rPr>
              <a:t> </a:t>
            </a:r>
            <a:r>
              <a:rPr lang="fr-FR" sz="2200" b="1" dirty="0">
                <a:solidFill>
                  <a:schemeClr val="bg2"/>
                </a:solidFill>
                <a:sym typeface="Wingdings" pitchFamily="2" charset="2"/>
              </a:rPr>
              <a:t>promouvoir l’eau du robinet</a:t>
            </a:r>
            <a:r>
              <a:rPr lang="fr-FR" sz="2200" dirty="0">
                <a:solidFill>
                  <a:schemeClr val="bg2"/>
                </a:solidFill>
                <a:sym typeface="Wingdings" pitchFamily="2" charset="2"/>
              </a:rPr>
              <a:t> :</a:t>
            </a:r>
          </a:p>
          <a:p>
            <a:pPr marL="1257300" lvl="2" indent="-342900">
              <a:buFont typeface="Arial" panose="020B0604020202020204" pitchFamily="34" charset="0"/>
              <a:buChar char="•"/>
            </a:pPr>
            <a:r>
              <a:rPr lang="fr-FR" sz="2200" b="1" dirty="0">
                <a:solidFill>
                  <a:schemeClr val="bg2"/>
                </a:solidFill>
              </a:rPr>
              <a:t>Donner confiance dans sa qualité: </a:t>
            </a:r>
          </a:p>
          <a:p>
            <a:pPr marL="1714500" lvl="3" indent="-342900">
              <a:buFont typeface="Arial" panose="020B0604020202020204" pitchFamily="34" charset="0"/>
              <a:buChar char="•"/>
            </a:pPr>
            <a:r>
              <a:rPr lang="fr-FR" sz="2200" dirty="0">
                <a:solidFill>
                  <a:schemeClr val="bg2"/>
                </a:solidFill>
              </a:rPr>
              <a:t>Protéger ses captages et ses ressources</a:t>
            </a:r>
          </a:p>
          <a:p>
            <a:pPr marL="1714500" lvl="3" indent="-342900">
              <a:buFont typeface="Arial" panose="020B0604020202020204" pitchFamily="34" charset="0"/>
              <a:buChar char="•"/>
            </a:pPr>
            <a:r>
              <a:rPr lang="fr-FR" sz="2200" dirty="0">
                <a:solidFill>
                  <a:schemeClr val="bg2"/>
                </a:solidFill>
              </a:rPr>
              <a:t>S’assurer de la performance de son traitement</a:t>
            </a:r>
          </a:p>
          <a:p>
            <a:pPr marL="1714500" lvl="3" indent="-342900">
              <a:buFont typeface="Arial" panose="020B0604020202020204" pitchFamily="34" charset="0"/>
              <a:buChar char="•"/>
            </a:pPr>
            <a:r>
              <a:rPr lang="fr-FR" sz="2200" dirty="0">
                <a:solidFill>
                  <a:schemeClr val="bg2"/>
                </a:solidFill>
              </a:rPr>
              <a:t>Entretenir ses réseaux</a:t>
            </a:r>
          </a:p>
          <a:p>
            <a:pPr marL="1257300" lvl="2" indent="-342900">
              <a:buFont typeface="Arial" panose="020B0604020202020204" pitchFamily="34" charset="0"/>
              <a:buChar char="•"/>
            </a:pPr>
            <a:r>
              <a:rPr lang="fr-FR" sz="2200" b="1" dirty="0">
                <a:solidFill>
                  <a:schemeClr val="bg2"/>
                </a:solidFill>
              </a:rPr>
              <a:t>Donner accès </a:t>
            </a:r>
            <a:r>
              <a:rPr lang="fr-FR" sz="2200" dirty="0">
                <a:solidFill>
                  <a:schemeClr val="bg2"/>
                </a:solidFill>
              </a:rPr>
              <a:t>(hors foyer)</a:t>
            </a:r>
          </a:p>
          <a:p>
            <a:pPr marL="1257300" lvl="2" indent="-342900">
              <a:buFont typeface="Arial" panose="020B0604020202020204" pitchFamily="34" charset="0"/>
              <a:buChar char="•"/>
            </a:pPr>
            <a:r>
              <a:rPr lang="fr-FR" sz="2200" b="1" dirty="0">
                <a:solidFill>
                  <a:schemeClr val="bg2"/>
                </a:solidFill>
              </a:rPr>
              <a:t>Communiquer et promouvoir</a:t>
            </a:r>
          </a:p>
          <a:p>
            <a:pPr marL="1257300" lvl="2" indent="-342900">
              <a:buFont typeface="Arial" panose="020B0604020202020204" pitchFamily="34" charset="0"/>
              <a:buChar char="•"/>
            </a:pPr>
            <a:endParaRPr lang="fr-FR" sz="2200" dirty="0">
              <a:solidFill>
                <a:schemeClr val="bg2"/>
              </a:solidFill>
            </a:endParaRPr>
          </a:p>
        </p:txBody>
      </p:sp>
      <p:sp>
        <p:nvSpPr>
          <p:cNvPr id="4" name="Rectangle 3">
            <a:extLst>
              <a:ext uri="{FF2B5EF4-FFF2-40B4-BE49-F238E27FC236}">
                <a16:creationId xmlns:a16="http://schemas.microsoft.com/office/drawing/2014/main" id="{98888F51-1D87-B147-86D0-1857E79FA3A0}"/>
              </a:ext>
            </a:extLst>
          </p:cNvPr>
          <p:cNvSpPr/>
          <p:nvPr/>
        </p:nvSpPr>
        <p:spPr>
          <a:xfrm>
            <a:off x="1187624" y="5412080"/>
            <a:ext cx="5443928" cy="1015663"/>
          </a:xfrm>
          <a:prstGeom prst="rect">
            <a:avLst/>
          </a:prstGeom>
          <a:solidFill>
            <a:srgbClr val="FFFFFF"/>
          </a:solidFill>
        </p:spPr>
        <p:txBody>
          <a:bodyPr wrap="square" lIns="91440" tIns="45720" rIns="91440" bIns="45720">
            <a:spAutoFit/>
          </a:bodyPr>
          <a:lstStyle/>
          <a:p>
            <a:pPr algn="ctr"/>
            <a:r>
              <a:rPr lang="fr-FR" sz="2000" spc="50" dirty="0">
                <a:ln w="0"/>
                <a:effectLst>
                  <a:innerShdw blurRad="63500" dist="50800" dir="13500000">
                    <a:srgbClr val="000000">
                      <a:alpha val="50000"/>
                    </a:srgbClr>
                  </a:innerShdw>
                </a:effectLst>
                <a:sym typeface="Wingdings" pitchFamily="2" charset="2"/>
              </a:rPr>
              <a:t>76% des Français sont des buveurs mixtes </a:t>
            </a:r>
          </a:p>
          <a:p>
            <a:pPr algn="ctr"/>
            <a:r>
              <a:rPr lang="fr-FR" sz="2000" spc="50" dirty="0">
                <a:ln w="0"/>
                <a:effectLst>
                  <a:innerShdw blurRad="63500" dist="50800" dir="13500000">
                    <a:srgbClr val="000000">
                      <a:alpha val="50000"/>
                    </a:srgbClr>
                  </a:innerShdw>
                </a:effectLst>
                <a:sym typeface="Wingdings" pitchFamily="2" charset="2"/>
              </a:rPr>
              <a:t> </a:t>
            </a:r>
            <a:r>
              <a:rPr lang="fr-FR" sz="2000" spc="50" dirty="0">
                <a:ln w="0"/>
                <a:effectLst>
                  <a:innerShdw blurRad="63500" dist="50800" dir="13500000">
                    <a:srgbClr val="000000">
                      <a:alpha val="50000"/>
                    </a:srgbClr>
                  </a:innerShdw>
                </a:effectLst>
              </a:rPr>
              <a:t>52% boivent plus d’eau en bouteille que d’eau du robinet</a:t>
            </a:r>
            <a:endParaRPr lang="fr-FR" sz="2000" spc="50" dirty="0">
              <a:ln w="0"/>
              <a:effectLst>
                <a:innerShdw blurRad="63500" dist="50800" dir="13500000">
                  <a:srgbClr val="000000">
                    <a:alpha val="50000"/>
                  </a:srgbClr>
                </a:innerShdw>
              </a:effectLst>
              <a:sym typeface="Wingdings" pitchFamily="2" charset="2"/>
            </a:endParaRPr>
          </a:p>
        </p:txBody>
      </p:sp>
      <p:pic>
        <p:nvPicPr>
          <p:cNvPr id="5" name="Espace réservé du contenu 3">
            <a:extLst>
              <a:ext uri="{FF2B5EF4-FFF2-40B4-BE49-F238E27FC236}">
                <a16:creationId xmlns:a16="http://schemas.microsoft.com/office/drawing/2014/main" id="{DD057BC2-4DEF-B645-AA19-F0956FC5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187" y="4332080"/>
            <a:ext cx="1041205" cy="2160000"/>
          </a:xfrm>
          <a:prstGeom prst="rect">
            <a:avLst/>
          </a:prstGeom>
        </p:spPr>
      </p:pic>
      <p:pic>
        <p:nvPicPr>
          <p:cNvPr id="6" name="Image 5">
            <a:extLst>
              <a:ext uri="{FF2B5EF4-FFF2-40B4-BE49-F238E27FC236}">
                <a16:creationId xmlns:a16="http://schemas.microsoft.com/office/drawing/2014/main" id="{067AD706-867E-1E48-A9EE-C7489C336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147" y="4332080"/>
            <a:ext cx="1041333" cy="2160000"/>
          </a:xfrm>
          <a:prstGeom prst="rect">
            <a:avLst/>
          </a:prstGeom>
        </p:spPr>
      </p:pic>
    </p:spTree>
    <p:extLst>
      <p:ext uri="{BB962C8B-B14F-4D97-AF65-F5344CB8AC3E}">
        <p14:creationId xmlns:p14="http://schemas.microsoft.com/office/powerpoint/2010/main" val="788211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1F72F26-8F5A-C74F-AFA0-DD33BD260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912" y="1887443"/>
            <a:ext cx="3048283" cy="4320000"/>
          </a:xfrm>
          <a:prstGeom prst="rect">
            <a:avLst/>
          </a:prstGeom>
        </p:spPr>
      </p:pic>
      <p:pic>
        <p:nvPicPr>
          <p:cNvPr id="8" name="Image 7">
            <a:extLst>
              <a:ext uri="{FF2B5EF4-FFF2-40B4-BE49-F238E27FC236}">
                <a16:creationId xmlns:a16="http://schemas.microsoft.com/office/drawing/2014/main" id="{009E221C-FFEE-DE4A-B740-AE33903DB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1863941"/>
            <a:ext cx="3069306" cy="4320000"/>
          </a:xfrm>
          <a:prstGeom prst="rect">
            <a:avLst/>
          </a:prstGeom>
        </p:spPr>
      </p:pic>
      <p:sp>
        <p:nvSpPr>
          <p:cNvPr id="10" name="Espace réservé du texte 1">
            <a:extLst>
              <a:ext uri="{FF2B5EF4-FFF2-40B4-BE49-F238E27FC236}">
                <a16:creationId xmlns:a16="http://schemas.microsoft.com/office/drawing/2014/main" id="{D6FD11E5-A0E3-F242-8AF7-CC43C8803962}"/>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n°2: POUR ALLER PLUS LOIN…</a:t>
            </a:r>
          </a:p>
        </p:txBody>
      </p:sp>
      <p:sp>
        <p:nvSpPr>
          <p:cNvPr id="11" name="Rectangle 10">
            <a:extLst>
              <a:ext uri="{FF2B5EF4-FFF2-40B4-BE49-F238E27FC236}">
                <a16:creationId xmlns:a16="http://schemas.microsoft.com/office/drawing/2014/main" id="{F35DCAF8-EC37-B444-84D9-F36EE77E82A9}"/>
              </a:ext>
            </a:extLst>
          </p:cNvPr>
          <p:cNvSpPr/>
          <p:nvPr/>
        </p:nvSpPr>
        <p:spPr>
          <a:xfrm>
            <a:off x="1835696" y="6212572"/>
            <a:ext cx="8075396" cy="1184940"/>
          </a:xfrm>
          <a:prstGeom prst="rect">
            <a:avLst/>
          </a:prstGeom>
        </p:spPr>
        <p:txBody>
          <a:bodyPr wrap="square">
            <a:spAutoFit/>
          </a:bodyPr>
          <a:lstStyle/>
          <a:p>
            <a:r>
              <a:rPr lang="fr-FR" sz="2500" dirty="0">
                <a:solidFill>
                  <a:schemeClr val="bg2"/>
                </a:solidFill>
              </a:rPr>
              <a:t>EAT 01</a:t>
            </a:r>
          </a:p>
          <a:p>
            <a:endParaRPr lang="fr-FR" sz="2200" b="1" dirty="0">
              <a:solidFill>
                <a:schemeClr val="bg2"/>
              </a:solidFill>
            </a:endParaRPr>
          </a:p>
          <a:p>
            <a:endParaRPr lang="fr-FR" sz="2400" dirty="0">
              <a:solidFill>
                <a:schemeClr val="bg2"/>
              </a:solidFill>
            </a:endParaRPr>
          </a:p>
        </p:txBody>
      </p:sp>
      <p:sp>
        <p:nvSpPr>
          <p:cNvPr id="12" name="Rectangle 11">
            <a:extLst>
              <a:ext uri="{FF2B5EF4-FFF2-40B4-BE49-F238E27FC236}">
                <a16:creationId xmlns:a16="http://schemas.microsoft.com/office/drawing/2014/main" id="{7B1A8DDD-5E3D-7745-9800-B743C4F8B645}"/>
              </a:ext>
            </a:extLst>
          </p:cNvPr>
          <p:cNvSpPr/>
          <p:nvPr/>
        </p:nvSpPr>
        <p:spPr>
          <a:xfrm>
            <a:off x="6372200" y="6212572"/>
            <a:ext cx="8075396" cy="1184940"/>
          </a:xfrm>
          <a:prstGeom prst="rect">
            <a:avLst/>
          </a:prstGeom>
        </p:spPr>
        <p:txBody>
          <a:bodyPr wrap="square">
            <a:spAutoFit/>
          </a:bodyPr>
          <a:lstStyle/>
          <a:p>
            <a:r>
              <a:rPr lang="fr-FR" sz="2500" dirty="0">
                <a:solidFill>
                  <a:schemeClr val="bg2"/>
                </a:solidFill>
              </a:rPr>
              <a:t>EAT 07</a:t>
            </a:r>
          </a:p>
          <a:p>
            <a:endParaRPr lang="fr-FR" sz="2200" b="1" dirty="0">
              <a:solidFill>
                <a:schemeClr val="bg2"/>
              </a:solidFill>
            </a:endParaRPr>
          </a:p>
          <a:p>
            <a:endParaRPr lang="fr-FR" sz="2400" dirty="0">
              <a:solidFill>
                <a:schemeClr val="bg2"/>
              </a:solidFill>
            </a:endParaRPr>
          </a:p>
        </p:txBody>
      </p:sp>
      <p:sp>
        <p:nvSpPr>
          <p:cNvPr id="13" name="Rectangle 12">
            <a:extLst>
              <a:ext uri="{FF2B5EF4-FFF2-40B4-BE49-F238E27FC236}">
                <a16:creationId xmlns:a16="http://schemas.microsoft.com/office/drawing/2014/main" id="{96979F4C-0659-A84E-8040-6A9EE5302E67}"/>
              </a:ext>
            </a:extLst>
          </p:cNvPr>
          <p:cNvSpPr/>
          <p:nvPr/>
        </p:nvSpPr>
        <p:spPr>
          <a:xfrm>
            <a:off x="2915816" y="852235"/>
            <a:ext cx="3621504" cy="477054"/>
          </a:xfrm>
          <a:prstGeom prst="rect">
            <a:avLst/>
          </a:prstGeom>
        </p:spPr>
        <p:txBody>
          <a:bodyPr wrap="none">
            <a:spAutoFit/>
          </a:bodyPr>
          <a:lstStyle/>
          <a:p>
            <a:r>
              <a:rPr lang="fr-FR" sz="2500" dirty="0">
                <a:solidFill>
                  <a:schemeClr val="bg2"/>
                </a:solidFill>
                <a:sym typeface="Wingdings" pitchFamily="2" charset="2"/>
              </a:rPr>
              <a:t> Site : </a:t>
            </a:r>
            <a:r>
              <a:rPr lang="fr-FR" sz="2500" dirty="0" err="1">
                <a:solidFill>
                  <a:schemeClr val="bg2"/>
                </a:solidFill>
              </a:rPr>
              <a:t>amorce.asso.fr</a:t>
            </a:r>
            <a:r>
              <a:rPr lang="fr-FR" sz="2500" dirty="0">
                <a:solidFill>
                  <a:schemeClr val="bg2"/>
                </a:solidFill>
              </a:rPr>
              <a:t>/</a:t>
            </a:r>
          </a:p>
        </p:txBody>
      </p:sp>
    </p:spTree>
    <p:extLst>
      <p:ext uri="{BB962C8B-B14F-4D97-AF65-F5344CB8AC3E}">
        <p14:creationId xmlns:p14="http://schemas.microsoft.com/office/powerpoint/2010/main" val="3730149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pic>
        <p:nvPicPr>
          <p:cNvPr id="1026" name="Picture 2" descr="Les stations d'épuration — Eduterre">
            <a:extLst>
              <a:ext uri="{FF2B5EF4-FFF2-40B4-BE49-F238E27FC236}">
                <a16:creationId xmlns:a16="http://schemas.microsoft.com/office/drawing/2014/main" id="{D8786104-E5C6-8647-AB46-D988AB2D5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06"/>
          <a:stretch/>
        </p:blipFill>
        <p:spPr bwMode="auto">
          <a:xfrm>
            <a:off x="1319456" y="1910482"/>
            <a:ext cx="4044632" cy="25048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4E8C6E1-A0A6-C549-A8CB-615936D0F06D}"/>
              </a:ext>
            </a:extLst>
          </p:cNvPr>
          <p:cNvSpPr/>
          <p:nvPr/>
        </p:nvSpPr>
        <p:spPr>
          <a:xfrm>
            <a:off x="1185336" y="1334418"/>
            <a:ext cx="8075396" cy="1184940"/>
          </a:xfrm>
          <a:prstGeom prst="rect">
            <a:avLst/>
          </a:prstGeom>
        </p:spPr>
        <p:txBody>
          <a:bodyPr wrap="square">
            <a:spAutoFit/>
          </a:bodyPr>
          <a:lstStyle/>
          <a:p>
            <a:r>
              <a:rPr lang="fr-FR" sz="2500" dirty="0"/>
              <a:t>Un gisement stable et pérenne</a:t>
            </a:r>
          </a:p>
          <a:p>
            <a:endParaRPr lang="fr-FR" sz="2200" b="1" dirty="0"/>
          </a:p>
          <a:p>
            <a:endParaRPr lang="fr-FR" sz="2400" dirty="0"/>
          </a:p>
        </p:txBody>
      </p:sp>
      <p:pic>
        <p:nvPicPr>
          <p:cNvPr id="12" name="Picture 4" descr="JT ARSATESE Laval 2013 : Les filtres plantés de roseaux : Etat des lieux en  Indre et Loire - ARSATESE AG-LB-SN-RMC ANSATESE">
            <a:extLst>
              <a:ext uri="{FF2B5EF4-FFF2-40B4-BE49-F238E27FC236}">
                <a16:creationId xmlns:a16="http://schemas.microsoft.com/office/drawing/2014/main" id="{BE1F6C8B-855E-7E41-B8C7-A440628FF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910482"/>
            <a:ext cx="3344540" cy="2504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arnay-lès-Chalon. La commune a choisi le « filtre planté de roseaux »..  Efficace et naturel">
            <a:extLst>
              <a:ext uri="{FF2B5EF4-FFF2-40B4-BE49-F238E27FC236}">
                <a16:creationId xmlns:a16="http://schemas.microsoft.com/office/drawing/2014/main" id="{4BB56D2B-257F-C047-86E9-3C0D52CEF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34"/>
          <a:stretch/>
        </p:blipFill>
        <p:spPr bwMode="auto">
          <a:xfrm>
            <a:off x="5508104" y="4574778"/>
            <a:ext cx="3353742" cy="1993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agunage – Epnac">
            <a:extLst>
              <a:ext uri="{FF2B5EF4-FFF2-40B4-BE49-F238E27FC236}">
                <a16:creationId xmlns:a16="http://schemas.microsoft.com/office/drawing/2014/main" id="{7FED01F7-BDE1-784A-A2A1-F0A86614A2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1" t="19077" b="12021"/>
          <a:stretch/>
        </p:blipFill>
        <p:spPr bwMode="auto">
          <a:xfrm>
            <a:off x="1298880" y="4574778"/>
            <a:ext cx="4065208"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41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sp>
        <p:nvSpPr>
          <p:cNvPr id="7" name="Rectangle 6">
            <a:extLst>
              <a:ext uri="{FF2B5EF4-FFF2-40B4-BE49-F238E27FC236}">
                <a16:creationId xmlns:a16="http://schemas.microsoft.com/office/drawing/2014/main" id="{B4E8C6E1-A0A6-C549-A8CB-615936D0F06D}"/>
              </a:ext>
            </a:extLst>
          </p:cNvPr>
          <p:cNvSpPr/>
          <p:nvPr/>
        </p:nvSpPr>
        <p:spPr>
          <a:xfrm>
            <a:off x="1187624" y="1478434"/>
            <a:ext cx="8075396" cy="1569660"/>
          </a:xfrm>
          <a:prstGeom prst="rect">
            <a:avLst/>
          </a:prstGeom>
        </p:spPr>
        <p:txBody>
          <a:bodyPr wrap="square">
            <a:spAutoFit/>
          </a:bodyPr>
          <a:lstStyle/>
          <a:p>
            <a:r>
              <a:rPr lang="fr-FR" sz="2500" dirty="0"/>
              <a:t>Un gisement riche en matière organique et en fertilisants</a:t>
            </a:r>
          </a:p>
          <a:p>
            <a:endParaRPr lang="fr-FR" sz="2200" b="1" dirty="0"/>
          </a:p>
          <a:p>
            <a:endParaRPr lang="fr-FR" sz="2400" dirty="0"/>
          </a:p>
        </p:txBody>
      </p:sp>
      <p:pic>
        <p:nvPicPr>
          <p:cNvPr id="4" name="Image 3">
            <a:extLst>
              <a:ext uri="{FF2B5EF4-FFF2-40B4-BE49-F238E27FC236}">
                <a16:creationId xmlns:a16="http://schemas.microsoft.com/office/drawing/2014/main" id="{AC53359A-E6EB-0945-8991-1BD69F9B4FB4}"/>
              </a:ext>
            </a:extLst>
          </p:cNvPr>
          <p:cNvPicPr>
            <a:picLocks noChangeAspect="1"/>
          </p:cNvPicPr>
          <p:nvPr/>
        </p:nvPicPr>
        <p:blipFill rotWithShape="1">
          <a:blip r:embed="rId3">
            <a:extLst>
              <a:ext uri="{28A0092B-C50C-407E-A947-70E740481C1C}">
                <a14:useLocalDpi xmlns:a14="http://schemas.microsoft.com/office/drawing/2010/main" val="0"/>
              </a:ext>
            </a:extLst>
          </a:blip>
          <a:srcRect r="8739"/>
          <a:stretch/>
        </p:blipFill>
        <p:spPr>
          <a:xfrm>
            <a:off x="2195736" y="2278844"/>
            <a:ext cx="6696744" cy="4233473"/>
          </a:xfrm>
          <a:prstGeom prst="rect">
            <a:avLst/>
          </a:prstGeom>
        </p:spPr>
      </p:pic>
      <p:sp>
        <p:nvSpPr>
          <p:cNvPr id="2" name="ZoneTexte 1">
            <a:extLst>
              <a:ext uri="{FF2B5EF4-FFF2-40B4-BE49-F238E27FC236}">
                <a16:creationId xmlns:a16="http://schemas.microsoft.com/office/drawing/2014/main" id="{DCEF36C2-F48F-CB41-B02C-435059E217AE}"/>
              </a:ext>
            </a:extLst>
          </p:cNvPr>
          <p:cNvSpPr txBox="1"/>
          <p:nvPr/>
        </p:nvSpPr>
        <p:spPr>
          <a:xfrm>
            <a:off x="1187624" y="5561711"/>
            <a:ext cx="3321270" cy="923330"/>
          </a:xfrm>
          <a:prstGeom prst="rect">
            <a:avLst/>
          </a:prstGeom>
          <a:noFill/>
        </p:spPr>
        <p:txBody>
          <a:bodyPr wrap="square" rtlCol="0">
            <a:spAutoFit/>
          </a:bodyPr>
          <a:lstStyle/>
          <a:p>
            <a:r>
              <a:rPr lang="fr-FR" dirty="0">
                <a:solidFill>
                  <a:schemeClr val="bg2"/>
                </a:solidFill>
              </a:rPr>
              <a:t>A valoriser pour faire des économies sur des engrais fossiles (ex: phosphates)</a:t>
            </a:r>
          </a:p>
        </p:txBody>
      </p:sp>
    </p:spTree>
    <p:extLst>
      <p:ext uri="{BB962C8B-B14F-4D97-AF65-F5344CB8AC3E}">
        <p14:creationId xmlns:p14="http://schemas.microsoft.com/office/powerpoint/2010/main" val="2117661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pic>
        <p:nvPicPr>
          <p:cNvPr id="4" name="Picture 2" descr="https://lh5.googleusercontent.com/C1FBFvYdDPiz6Qqal349yrxnsMc0BLorYF7l9Pj2fbZwhFZD6gXFUiJvUKXogv2ItJSVuAnRb8r4vyHVrJO7v-e2aZJo8-KrXx5R9H7hSu8jUKMYuKNW0wHEGh1hIA">
            <a:hlinkClick r:id="rId3"/>
            <a:extLst>
              <a:ext uri="{FF2B5EF4-FFF2-40B4-BE49-F238E27FC236}">
                <a16:creationId xmlns:a16="http://schemas.microsoft.com/office/drawing/2014/main" id="{26056F76-191A-A44A-909C-DBF3708B6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928" y="1910482"/>
            <a:ext cx="7761552" cy="44644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C4AEA59-07AE-744D-8B77-FB476BA8DD5C}"/>
              </a:ext>
            </a:extLst>
          </p:cNvPr>
          <p:cNvSpPr/>
          <p:nvPr/>
        </p:nvSpPr>
        <p:spPr>
          <a:xfrm>
            <a:off x="1157888" y="1365052"/>
            <a:ext cx="8075396" cy="1184940"/>
          </a:xfrm>
          <a:prstGeom prst="rect">
            <a:avLst/>
          </a:prstGeom>
        </p:spPr>
        <p:txBody>
          <a:bodyPr wrap="square">
            <a:spAutoFit/>
          </a:bodyPr>
          <a:lstStyle/>
          <a:p>
            <a:r>
              <a:rPr lang="fr-FR" sz="2500" dirty="0"/>
              <a:t>Un nombre de débouchés limité</a:t>
            </a:r>
          </a:p>
          <a:p>
            <a:endParaRPr lang="fr-FR" sz="2200" b="1" dirty="0"/>
          </a:p>
          <a:p>
            <a:endParaRPr lang="fr-FR" sz="2400" dirty="0"/>
          </a:p>
        </p:txBody>
      </p:sp>
    </p:spTree>
    <p:extLst>
      <p:ext uri="{BB962C8B-B14F-4D97-AF65-F5344CB8AC3E}">
        <p14:creationId xmlns:p14="http://schemas.microsoft.com/office/powerpoint/2010/main" val="1054304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pic>
        <p:nvPicPr>
          <p:cNvPr id="4" name="Picture 2" descr="https://lh5.googleusercontent.com/C1FBFvYdDPiz6Qqal349yrxnsMc0BLorYF7l9Pj2fbZwhFZD6gXFUiJvUKXogv2ItJSVuAnRb8r4vyHVrJO7v-e2aZJo8-KrXx5R9H7hSu8jUKMYuKNW0wHEGh1hIA">
            <a:hlinkClick r:id="rId3"/>
            <a:extLst>
              <a:ext uri="{FF2B5EF4-FFF2-40B4-BE49-F238E27FC236}">
                <a16:creationId xmlns:a16="http://schemas.microsoft.com/office/drawing/2014/main" id="{26056F76-191A-A44A-909C-DBF3708B6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928" y="1910482"/>
            <a:ext cx="7761552" cy="4464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ation d'épuration de la Feyssine – traitement des eaux usées - Degremont®">
            <a:extLst>
              <a:ext uri="{FF2B5EF4-FFF2-40B4-BE49-F238E27FC236}">
                <a16:creationId xmlns:a16="http://schemas.microsoft.com/office/drawing/2014/main" id="{17805E7D-C560-F148-8EE0-01215A0E1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520" y="2271173"/>
            <a:ext cx="1629336" cy="110843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a:extLst>
              <a:ext uri="{FF2B5EF4-FFF2-40B4-BE49-F238E27FC236}">
                <a16:creationId xmlns:a16="http://schemas.microsoft.com/office/drawing/2014/main" id="{A7E427E8-7F60-CA48-91BB-216ED4F7FFC7}"/>
              </a:ext>
            </a:extLst>
          </p:cNvPr>
          <p:cNvCxnSpPr>
            <a:cxnSpLocks/>
          </p:cNvCxnSpPr>
          <p:nvPr/>
        </p:nvCxnSpPr>
        <p:spPr>
          <a:xfrm>
            <a:off x="2887856" y="3379606"/>
            <a:ext cx="2184196" cy="1143207"/>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0AB76756-D41C-0846-A45E-155136DB88D4}"/>
              </a:ext>
            </a:extLst>
          </p:cNvPr>
          <p:cNvSpPr txBox="1"/>
          <p:nvPr/>
        </p:nvSpPr>
        <p:spPr>
          <a:xfrm>
            <a:off x="1403648" y="1752309"/>
            <a:ext cx="1728192" cy="461665"/>
          </a:xfrm>
          <a:prstGeom prst="rect">
            <a:avLst/>
          </a:prstGeom>
          <a:noFill/>
        </p:spPr>
        <p:txBody>
          <a:bodyPr wrap="square" rtlCol="0">
            <a:spAutoFit/>
          </a:bodyPr>
          <a:lstStyle/>
          <a:p>
            <a:r>
              <a:rPr lang="fr-FR" sz="1200" b="1" dirty="0">
                <a:solidFill>
                  <a:srgbClr val="000000"/>
                </a:solidFill>
              </a:rPr>
              <a:t>Méthanisation</a:t>
            </a:r>
          </a:p>
          <a:p>
            <a:r>
              <a:rPr lang="fr-FR" sz="1200" b="1" dirty="0">
                <a:solidFill>
                  <a:srgbClr val="000000"/>
                </a:solidFill>
              </a:rPr>
              <a:t>(90 installations)</a:t>
            </a:r>
          </a:p>
        </p:txBody>
      </p:sp>
      <p:sp>
        <p:nvSpPr>
          <p:cNvPr id="10" name="Rectangle 9">
            <a:extLst>
              <a:ext uri="{FF2B5EF4-FFF2-40B4-BE49-F238E27FC236}">
                <a16:creationId xmlns:a16="http://schemas.microsoft.com/office/drawing/2014/main" id="{5B925B5C-02C6-3741-8E36-3B54CEB147E6}"/>
              </a:ext>
            </a:extLst>
          </p:cNvPr>
          <p:cNvSpPr/>
          <p:nvPr/>
        </p:nvSpPr>
        <p:spPr>
          <a:xfrm>
            <a:off x="1187624" y="1297634"/>
            <a:ext cx="8075396" cy="1184940"/>
          </a:xfrm>
          <a:prstGeom prst="rect">
            <a:avLst/>
          </a:prstGeom>
        </p:spPr>
        <p:txBody>
          <a:bodyPr wrap="square">
            <a:spAutoFit/>
          </a:bodyPr>
          <a:lstStyle/>
          <a:p>
            <a:r>
              <a:rPr lang="fr-FR" sz="2500" dirty="0"/>
              <a:t>Un nombre de débouchés limité</a:t>
            </a:r>
          </a:p>
          <a:p>
            <a:endParaRPr lang="fr-FR" sz="2200" b="1" dirty="0"/>
          </a:p>
          <a:p>
            <a:endParaRPr lang="fr-FR" sz="2400" dirty="0"/>
          </a:p>
        </p:txBody>
      </p:sp>
      <p:sp>
        <p:nvSpPr>
          <p:cNvPr id="11" name="ZoneTexte 10">
            <a:extLst>
              <a:ext uri="{FF2B5EF4-FFF2-40B4-BE49-F238E27FC236}">
                <a16:creationId xmlns:a16="http://schemas.microsoft.com/office/drawing/2014/main" id="{F11FD629-FD0A-9B49-980E-8BBE24D3C44E}"/>
              </a:ext>
            </a:extLst>
          </p:cNvPr>
          <p:cNvSpPr txBox="1"/>
          <p:nvPr/>
        </p:nvSpPr>
        <p:spPr>
          <a:xfrm>
            <a:off x="3923928" y="6374978"/>
            <a:ext cx="2376264" cy="461665"/>
          </a:xfrm>
          <a:prstGeom prst="rect">
            <a:avLst/>
          </a:prstGeom>
          <a:noFill/>
        </p:spPr>
        <p:txBody>
          <a:bodyPr wrap="square" rtlCol="0">
            <a:spAutoFit/>
          </a:bodyPr>
          <a:lstStyle/>
          <a:p>
            <a:pPr algn="ctr"/>
            <a:r>
              <a:rPr lang="fr-FR" sz="1200" b="1" dirty="0">
                <a:solidFill>
                  <a:srgbClr val="000000"/>
                </a:solidFill>
              </a:rPr>
              <a:t>24  Incinérations dédiés</a:t>
            </a:r>
          </a:p>
          <a:p>
            <a:pPr algn="ctr"/>
            <a:r>
              <a:rPr lang="fr-FR" sz="1200" b="1" dirty="0">
                <a:solidFill>
                  <a:srgbClr val="000000"/>
                </a:solidFill>
              </a:rPr>
              <a:t> 126 </a:t>
            </a:r>
            <a:r>
              <a:rPr lang="fr-FR" sz="1200" b="1" dirty="0" err="1">
                <a:solidFill>
                  <a:srgbClr val="000000"/>
                </a:solidFill>
              </a:rPr>
              <a:t>co</a:t>
            </a:r>
            <a:r>
              <a:rPr lang="fr-FR" sz="1200" b="1" dirty="0">
                <a:solidFill>
                  <a:srgbClr val="000000"/>
                </a:solidFill>
              </a:rPr>
              <a:t>-incinérations </a:t>
            </a:r>
          </a:p>
        </p:txBody>
      </p:sp>
    </p:spTree>
    <p:extLst>
      <p:ext uri="{BB962C8B-B14F-4D97-AF65-F5344CB8AC3E}">
        <p14:creationId xmlns:p14="http://schemas.microsoft.com/office/powerpoint/2010/main" val="3752152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sp>
        <p:nvSpPr>
          <p:cNvPr id="9" name="Rectangle 8">
            <a:extLst>
              <a:ext uri="{FF2B5EF4-FFF2-40B4-BE49-F238E27FC236}">
                <a16:creationId xmlns:a16="http://schemas.microsoft.com/office/drawing/2014/main" id="{D95B5AC4-B6E8-7A43-BEC0-FB30BE7CB0D4}"/>
              </a:ext>
            </a:extLst>
          </p:cNvPr>
          <p:cNvSpPr/>
          <p:nvPr/>
        </p:nvSpPr>
        <p:spPr>
          <a:xfrm>
            <a:off x="1187624" y="1260406"/>
            <a:ext cx="8075396" cy="846386"/>
          </a:xfrm>
          <a:prstGeom prst="rect">
            <a:avLst/>
          </a:prstGeom>
        </p:spPr>
        <p:txBody>
          <a:bodyPr wrap="square">
            <a:spAutoFit/>
          </a:bodyPr>
          <a:lstStyle/>
          <a:p>
            <a:r>
              <a:rPr lang="fr-FR" sz="2500" dirty="0"/>
              <a:t>Un contexte juridique en mouvement et peu favorable</a:t>
            </a:r>
            <a:endParaRPr lang="fr-FR" sz="2200" b="1" dirty="0"/>
          </a:p>
          <a:p>
            <a:endParaRPr lang="fr-FR" sz="2400" dirty="0"/>
          </a:p>
        </p:txBody>
      </p:sp>
      <p:pic>
        <p:nvPicPr>
          <p:cNvPr id="10" name="Picture 2" descr="https://lh5.googleusercontent.com/C1FBFvYdDPiz6Qqal349yrxnsMc0BLorYF7l9Pj2fbZwhFZD6gXFUiJvUKXogv2ItJSVuAnRb8r4vyHVrJO7v-e2aZJo8-KrXx5R9H7hSu8jUKMYuKNW0wHEGh1hIA">
            <a:hlinkClick r:id="rId3"/>
            <a:extLst>
              <a:ext uri="{FF2B5EF4-FFF2-40B4-BE49-F238E27FC236}">
                <a16:creationId xmlns:a16="http://schemas.microsoft.com/office/drawing/2014/main" id="{E18389C7-1D03-FD49-A157-F3970E3CBE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651"/>
          <a:stretch/>
        </p:blipFill>
        <p:spPr bwMode="auto">
          <a:xfrm>
            <a:off x="939255" y="3430231"/>
            <a:ext cx="7153291" cy="161907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8382BD1-1787-1441-BAC2-E7B3254C319E}"/>
              </a:ext>
            </a:extLst>
          </p:cNvPr>
          <p:cNvSpPr txBox="1"/>
          <p:nvPr/>
        </p:nvSpPr>
        <p:spPr>
          <a:xfrm rot="10800000" flipV="1">
            <a:off x="1346937" y="5315928"/>
            <a:ext cx="1871837" cy="830997"/>
          </a:xfrm>
          <a:prstGeom prst="rect">
            <a:avLst/>
          </a:prstGeom>
          <a:noFill/>
        </p:spPr>
        <p:txBody>
          <a:bodyPr wrap="square" rtlCol="0">
            <a:spAutoFit/>
          </a:bodyPr>
          <a:lstStyle/>
          <a:p>
            <a:pPr algn="ctr"/>
            <a:r>
              <a:rPr lang="fr-FR" sz="1600" dirty="0">
                <a:solidFill>
                  <a:schemeClr val="bg2"/>
                </a:solidFill>
              </a:rPr>
              <a:t>Objectif européen de réduction des stockage</a:t>
            </a:r>
          </a:p>
        </p:txBody>
      </p:sp>
      <p:sp>
        <p:nvSpPr>
          <p:cNvPr id="12" name="ZoneTexte 11">
            <a:extLst>
              <a:ext uri="{FF2B5EF4-FFF2-40B4-BE49-F238E27FC236}">
                <a16:creationId xmlns:a16="http://schemas.microsoft.com/office/drawing/2014/main" id="{A5212899-B296-9542-A094-89C829D46686}"/>
              </a:ext>
            </a:extLst>
          </p:cNvPr>
          <p:cNvSpPr txBox="1"/>
          <p:nvPr/>
        </p:nvSpPr>
        <p:spPr>
          <a:xfrm rot="10800000" flipV="1">
            <a:off x="3384290" y="5331168"/>
            <a:ext cx="2263219" cy="830997"/>
          </a:xfrm>
          <a:prstGeom prst="rect">
            <a:avLst/>
          </a:prstGeom>
          <a:noFill/>
        </p:spPr>
        <p:txBody>
          <a:bodyPr wrap="square" rtlCol="0">
            <a:spAutoFit/>
          </a:bodyPr>
          <a:lstStyle/>
          <a:p>
            <a:pPr algn="ctr"/>
            <a:r>
              <a:rPr lang="fr-FR" sz="1600" dirty="0"/>
              <a:t>Faible acceptabilité sociale pour de nouveaux sites</a:t>
            </a:r>
          </a:p>
        </p:txBody>
      </p:sp>
      <p:sp>
        <p:nvSpPr>
          <p:cNvPr id="13" name="ZoneTexte 12">
            <a:extLst>
              <a:ext uri="{FF2B5EF4-FFF2-40B4-BE49-F238E27FC236}">
                <a16:creationId xmlns:a16="http://schemas.microsoft.com/office/drawing/2014/main" id="{52C05866-2BAA-6043-A68D-3A971D7746C9}"/>
              </a:ext>
            </a:extLst>
          </p:cNvPr>
          <p:cNvSpPr txBox="1"/>
          <p:nvPr/>
        </p:nvSpPr>
        <p:spPr>
          <a:xfrm rot="10800000" flipV="1">
            <a:off x="5813024" y="5350600"/>
            <a:ext cx="3040381" cy="1077218"/>
          </a:xfrm>
          <a:prstGeom prst="rect">
            <a:avLst/>
          </a:prstGeom>
          <a:noFill/>
        </p:spPr>
        <p:txBody>
          <a:bodyPr wrap="square" rtlCol="0">
            <a:spAutoFit/>
          </a:bodyPr>
          <a:lstStyle/>
          <a:p>
            <a:pPr algn="ctr"/>
            <a:r>
              <a:rPr lang="fr-FR" sz="1600" dirty="0">
                <a:solidFill>
                  <a:schemeClr val="bg2"/>
                </a:solidFill>
              </a:rPr>
              <a:t>Révision du socle d’innocuité (juil. 2021) pour compostage et épandage</a:t>
            </a:r>
          </a:p>
          <a:p>
            <a:pPr algn="ctr"/>
            <a:r>
              <a:rPr lang="fr-FR" sz="1600" dirty="0">
                <a:solidFill>
                  <a:schemeClr val="bg2"/>
                </a:solidFill>
              </a:rPr>
              <a:t>+ </a:t>
            </a:r>
            <a:r>
              <a:rPr lang="fr-FR" sz="1600" dirty="0" err="1">
                <a:solidFill>
                  <a:schemeClr val="bg2"/>
                </a:solidFill>
              </a:rPr>
              <a:t>hygiénisation</a:t>
            </a:r>
            <a:r>
              <a:rPr lang="fr-FR" sz="1600" dirty="0">
                <a:solidFill>
                  <a:schemeClr val="bg2"/>
                </a:solidFill>
              </a:rPr>
              <a:t> /COVID</a:t>
            </a:r>
          </a:p>
        </p:txBody>
      </p:sp>
      <p:pic>
        <p:nvPicPr>
          <p:cNvPr id="14" name="Picture 4" descr="Station d'épuration de la Feyssine – traitement des eaux usées - Degremont®">
            <a:extLst>
              <a:ext uri="{FF2B5EF4-FFF2-40B4-BE49-F238E27FC236}">
                <a16:creationId xmlns:a16="http://schemas.microsoft.com/office/drawing/2014/main" id="{EB61C286-D103-9541-AEE6-CCA9695C2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265" y="2040789"/>
            <a:ext cx="1629336" cy="1108433"/>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B9545F3-F55A-4647-9F4D-E6072A3CDCDC}"/>
              </a:ext>
            </a:extLst>
          </p:cNvPr>
          <p:cNvSpPr txBox="1"/>
          <p:nvPr/>
        </p:nvSpPr>
        <p:spPr>
          <a:xfrm rot="10800000" flipV="1">
            <a:off x="3312121" y="2229903"/>
            <a:ext cx="5580359" cy="830997"/>
          </a:xfrm>
          <a:prstGeom prst="rect">
            <a:avLst/>
          </a:prstGeom>
          <a:noFill/>
        </p:spPr>
        <p:txBody>
          <a:bodyPr wrap="square" rtlCol="0">
            <a:spAutoFit/>
          </a:bodyPr>
          <a:lstStyle/>
          <a:p>
            <a:pPr algn="ctr"/>
            <a:r>
              <a:rPr lang="fr-FR" sz="1600" dirty="0">
                <a:solidFill>
                  <a:schemeClr val="bg2"/>
                </a:solidFill>
              </a:rPr>
              <a:t>Interdiction des mélanges boues + déchets triés à la source</a:t>
            </a:r>
          </a:p>
          <a:p>
            <a:pPr algn="ctr"/>
            <a:r>
              <a:rPr lang="fr-FR" sz="1600" dirty="0">
                <a:solidFill>
                  <a:schemeClr val="bg2"/>
                </a:solidFill>
              </a:rPr>
              <a:t>+ Inquiétudes sur les tarifs règlementés pour le biométhane injecté (2021)</a:t>
            </a:r>
          </a:p>
        </p:txBody>
      </p:sp>
      <p:sp>
        <p:nvSpPr>
          <p:cNvPr id="16" name="ZoneTexte 15">
            <a:extLst>
              <a:ext uri="{FF2B5EF4-FFF2-40B4-BE49-F238E27FC236}">
                <a16:creationId xmlns:a16="http://schemas.microsoft.com/office/drawing/2014/main" id="{0F15BD69-638D-E544-8DB1-8512D9623A3D}"/>
              </a:ext>
            </a:extLst>
          </p:cNvPr>
          <p:cNvSpPr txBox="1"/>
          <p:nvPr/>
        </p:nvSpPr>
        <p:spPr>
          <a:xfrm>
            <a:off x="3402063" y="2002603"/>
            <a:ext cx="1728192" cy="276999"/>
          </a:xfrm>
          <a:prstGeom prst="rect">
            <a:avLst/>
          </a:prstGeom>
          <a:noFill/>
        </p:spPr>
        <p:txBody>
          <a:bodyPr wrap="square" rtlCol="0">
            <a:spAutoFit/>
          </a:bodyPr>
          <a:lstStyle/>
          <a:p>
            <a:r>
              <a:rPr lang="fr-FR" sz="1200" b="1" dirty="0">
                <a:solidFill>
                  <a:srgbClr val="000000"/>
                </a:solidFill>
              </a:rPr>
              <a:t>Méthanisation</a:t>
            </a:r>
          </a:p>
        </p:txBody>
      </p:sp>
    </p:spTree>
    <p:extLst>
      <p:ext uri="{BB962C8B-B14F-4D97-AF65-F5344CB8AC3E}">
        <p14:creationId xmlns:p14="http://schemas.microsoft.com/office/powerpoint/2010/main" val="1941653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B7DB402-0EFB-3C43-8FDB-59DD906383C4}"/>
              </a:ext>
            </a:extLst>
          </p:cNvPr>
          <p:cNvSpPr/>
          <p:nvPr/>
        </p:nvSpPr>
        <p:spPr>
          <a:xfrm>
            <a:off x="1187624" y="1334418"/>
            <a:ext cx="7704856" cy="5678478"/>
          </a:xfrm>
          <a:prstGeom prst="rect">
            <a:avLst/>
          </a:prstGeom>
        </p:spPr>
        <p:txBody>
          <a:bodyPr wrap="square">
            <a:spAutoFit/>
          </a:bodyPr>
          <a:lstStyle/>
          <a:p>
            <a:r>
              <a:rPr lang="fr-FR" sz="2500" dirty="0"/>
              <a:t>Comment construire votre stratégie de gestion des boues d’épuration?</a:t>
            </a:r>
          </a:p>
          <a:p>
            <a:endParaRPr lang="fr-FR" sz="2500" dirty="0"/>
          </a:p>
          <a:p>
            <a:pPr marL="342900" indent="-342900">
              <a:buFont typeface="Arial" panose="020B0604020202020204" pitchFamily="34" charset="0"/>
              <a:buChar char="•"/>
            </a:pPr>
            <a:r>
              <a:rPr lang="fr-FR" sz="2200" dirty="0">
                <a:solidFill>
                  <a:schemeClr val="bg2"/>
                </a:solidFill>
              </a:rPr>
              <a:t>Définir la qualité et la quantité de votre gisement sur l’ensemble des STEU de votre territoire</a:t>
            </a:r>
            <a:br>
              <a:rPr lang="fr-FR" sz="2200" dirty="0">
                <a:solidFill>
                  <a:schemeClr val="bg2"/>
                </a:solidFill>
              </a:rPr>
            </a:br>
            <a:r>
              <a:rPr lang="fr-FR" sz="2200" dirty="0">
                <a:solidFill>
                  <a:schemeClr val="bg2"/>
                </a:solidFill>
              </a:rPr>
              <a:t>								</a:t>
            </a:r>
            <a:r>
              <a:rPr lang="fr-FR" sz="2200" dirty="0">
                <a:sym typeface="Wingdings" pitchFamily="2" charset="2"/>
              </a:rPr>
              <a:t> </a:t>
            </a:r>
            <a:r>
              <a:rPr lang="fr-FR" sz="2200" dirty="0" err="1">
                <a:sym typeface="Wingdings" pitchFamily="2" charset="2"/>
              </a:rPr>
              <a:t>y.c</a:t>
            </a:r>
            <a:r>
              <a:rPr lang="fr-FR" sz="2200" dirty="0">
                <a:sym typeface="Wingdings" pitchFamily="2" charset="2"/>
              </a:rPr>
              <a:t>. avec vos voisins?</a:t>
            </a:r>
            <a:endParaRPr lang="fr-FR" sz="2200" dirty="0"/>
          </a:p>
          <a:p>
            <a:pPr marL="342900" indent="-342900">
              <a:buFont typeface="Arial" panose="020B0604020202020204" pitchFamily="34" charset="0"/>
              <a:buChar char="•"/>
            </a:pPr>
            <a:r>
              <a:rPr lang="fr-FR" sz="2200" dirty="0">
                <a:solidFill>
                  <a:schemeClr val="bg2"/>
                </a:solidFill>
              </a:rPr>
              <a:t>Identifier les débouchés à proximité (impact financier et environnemental du transport) et leur pérennité</a:t>
            </a:r>
          </a:p>
          <a:p>
            <a:r>
              <a:rPr lang="fr-FR" sz="2200" dirty="0">
                <a:sym typeface="Wingdings" pitchFamily="2" charset="2"/>
              </a:rPr>
              <a:t>								 logique produits/clients</a:t>
            </a:r>
            <a:endParaRPr lang="fr-FR" sz="2200" dirty="0"/>
          </a:p>
          <a:p>
            <a:pPr marL="342900" indent="-342900">
              <a:buFont typeface="Arial" panose="020B0604020202020204" pitchFamily="34" charset="0"/>
              <a:buChar char="•"/>
            </a:pPr>
            <a:r>
              <a:rPr lang="fr-FR" sz="2200" dirty="0">
                <a:solidFill>
                  <a:schemeClr val="bg2"/>
                </a:solidFill>
              </a:rPr>
              <a:t>Identifier les gisements concurrents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Vérifier la robustesse des solutions face aux évolutions règlementaires</a:t>
            </a:r>
          </a:p>
          <a:p>
            <a:pPr marL="342900" indent="-342900">
              <a:buFont typeface="Arial" panose="020B0604020202020204" pitchFamily="34" charset="0"/>
              <a:buChar char="•"/>
            </a:pPr>
            <a:endParaRPr lang="fr-FR" sz="2200" dirty="0">
              <a:solidFill>
                <a:schemeClr val="bg2"/>
              </a:solidFill>
            </a:endParaRPr>
          </a:p>
          <a:p>
            <a:pPr marL="342900" indent="-342900">
              <a:buFont typeface="Arial" panose="020B0604020202020204" pitchFamily="34" charset="0"/>
              <a:buChar char="•"/>
            </a:pPr>
            <a:r>
              <a:rPr lang="fr-FR" sz="2200" dirty="0">
                <a:solidFill>
                  <a:schemeClr val="bg2"/>
                </a:solidFill>
              </a:rPr>
              <a:t>Etablir le bilan énergétique global de la solution retenue</a:t>
            </a:r>
            <a:endParaRPr lang="fr-FR" sz="2200" dirty="0"/>
          </a:p>
          <a:p>
            <a:endParaRPr lang="fr-FR" sz="2400" dirty="0"/>
          </a:p>
        </p:txBody>
      </p:sp>
      <p:sp>
        <p:nvSpPr>
          <p:cNvPr id="5" name="Espace réservé du texte 1">
            <a:extLst>
              <a:ext uri="{FF2B5EF4-FFF2-40B4-BE49-F238E27FC236}">
                <a16:creationId xmlns:a16="http://schemas.microsoft.com/office/drawing/2014/main" id="{2438B139-5D98-A747-BFB0-296F484F1328}"/>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VALORISER LES BOUES d’EPURATION</a:t>
            </a:r>
          </a:p>
        </p:txBody>
      </p:sp>
    </p:spTree>
    <p:extLst>
      <p:ext uri="{BB962C8B-B14F-4D97-AF65-F5344CB8AC3E}">
        <p14:creationId xmlns:p14="http://schemas.microsoft.com/office/powerpoint/2010/main" val="671460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D6FD11E5-A0E3-F242-8AF7-CC43C8803962}"/>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n°3: POUR ALLER PLUS LOIN…</a:t>
            </a:r>
          </a:p>
        </p:txBody>
      </p:sp>
      <p:sp>
        <p:nvSpPr>
          <p:cNvPr id="11" name="Rectangle 10">
            <a:extLst>
              <a:ext uri="{FF2B5EF4-FFF2-40B4-BE49-F238E27FC236}">
                <a16:creationId xmlns:a16="http://schemas.microsoft.com/office/drawing/2014/main" id="{F35DCAF8-EC37-B444-84D9-F36EE77E82A9}"/>
              </a:ext>
            </a:extLst>
          </p:cNvPr>
          <p:cNvSpPr/>
          <p:nvPr/>
        </p:nvSpPr>
        <p:spPr>
          <a:xfrm>
            <a:off x="2051720" y="6202095"/>
            <a:ext cx="8075396" cy="1184940"/>
          </a:xfrm>
          <a:prstGeom prst="rect">
            <a:avLst/>
          </a:prstGeom>
        </p:spPr>
        <p:txBody>
          <a:bodyPr wrap="square">
            <a:spAutoFit/>
          </a:bodyPr>
          <a:lstStyle/>
          <a:p>
            <a:r>
              <a:rPr lang="fr-FR" sz="2500" dirty="0">
                <a:solidFill>
                  <a:schemeClr val="bg2"/>
                </a:solidFill>
              </a:rPr>
              <a:t>EAT 05-a</a:t>
            </a:r>
          </a:p>
          <a:p>
            <a:endParaRPr lang="fr-FR" sz="2200" b="1" dirty="0">
              <a:solidFill>
                <a:schemeClr val="bg2"/>
              </a:solidFill>
            </a:endParaRPr>
          </a:p>
          <a:p>
            <a:endParaRPr lang="fr-FR" sz="2400" dirty="0">
              <a:solidFill>
                <a:schemeClr val="bg2"/>
              </a:solidFill>
            </a:endParaRPr>
          </a:p>
        </p:txBody>
      </p:sp>
      <p:sp>
        <p:nvSpPr>
          <p:cNvPr id="12" name="Rectangle 11">
            <a:extLst>
              <a:ext uri="{FF2B5EF4-FFF2-40B4-BE49-F238E27FC236}">
                <a16:creationId xmlns:a16="http://schemas.microsoft.com/office/drawing/2014/main" id="{7B1A8DDD-5E3D-7745-9800-B743C4F8B645}"/>
              </a:ext>
            </a:extLst>
          </p:cNvPr>
          <p:cNvSpPr/>
          <p:nvPr/>
        </p:nvSpPr>
        <p:spPr>
          <a:xfrm>
            <a:off x="6372200" y="6212572"/>
            <a:ext cx="8075396" cy="1184940"/>
          </a:xfrm>
          <a:prstGeom prst="rect">
            <a:avLst/>
          </a:prstGeom>
        </p:spPr>
        <p:txBody>
          <a:bodyPr wrap="square">
            <a:spAutoFit/>
          </a:bodyPr>
          <a:lstStyle/>
          <a:p>
            <a:r>
              <a:rPr lang="fr-FR" sz="2500" dirty="0">
                <a:solidFill>
                  <a:schemeClr val="bg2"/>
                </a:solidFill>
              </a:rPr>
              <a:t>EAT 05-b</a:t>
            </a:r>
          </a:p>
          <a:p>
            <a:endParaRPr lang="fr-FR" sz="2200" b="1" dirty="0">
              <a:solidFill>
                <a:schemeClr val="bg2"/>
              </a:solidFill>
            </a:endParaRPr>
          </a:p>
          <a:p>
            <a:endParaRPr lang="fr-FR" sz="2400" dirty="0">
              <a:solidFill>
                <a:schemeClr val="bg2"/>
              </a:solidFill>
            </a:endParaRPr>
          </a:p>
        </p:txBody>
      </p:sp>
      <p:sp>
        <p:nvSpPr>
          <p:cNvPr id="13" name="Rectangle 12">
            <a:extLst>
              <a:ext uri="{FF2B5EF4-FFF2-40B4-BE49-F238E27FC236}">
                <a16:creationId xmlns:a16="http://schemas.microsoft.com/office/drawing/2014/main" id="{96979F4C-0659-A84E-8040-6A9EE5302E67}"/>
              </a:ext>
            </a:extLst>
          </p:cNvPr>
          <p:cNvSpPr/>
          <p:nvPr/>
        </p:nvSpPr>
        <p:spPr>
          <a:xfrm>
            <a:off x="2915816" y="852235"/>
            <a:ext cx="3621504" cy="477054"/>
          </a:xfrm>
          <a:prstGeom prst="rect">
            <a:avLst/>
          </a:prstGeom>
        </p:spPr>
        <p:txBody>
          <a:bodyPr wrap="none">
            <a:spAutoFit/>
          </a:bodyPr>
          <a:lstStyle/>
          <a:p>
            <a:r>
              <a:rPr lang="fr-FR" sz="2500" dirty="0">
                <a:solidFill>
                  <a:schemeClr val="bg2"/>
                </a:solidFill>
                <a:sym typeface="Wingdings" pitchFamily="2" charset="2"/>
              </a:rPr>
              <a:t> Site : </a:t>
            </a:r>
            <a:r>
              <a:rPr lang="fr-FR" sz="2500" dirty="0" err="1">
                <a:solidFill>
                  <a:schemeClr val="bg2"/>
                </a:solidFill>
              </a:rPr>
              <a:t>amorce.asso.fr</a:t>
            </a:r>
            <a:r>
              <a:rPr lang="fr-FR" sz="2500" dirty="0">
                <a:solidFill>
                  <a:schemeClr val="bg2"/>
                </a:solidFill>
              </a:rPr>
              <a:t>/</a:t>
            </a:r>
          </a:p>
        </p:txBody>
      </p:sp>
      <p:pic>
        <p:nvPicPr>
          <p:cNvPr id="9" name="Picture 4" descr="https://amorce.asso.fr/storage/publications/images/2020/01/WY7ro5zwlrUJIinfzp4wWCNw7RruumRhGxXzevQW.png">
            <a:extLst>
              <a:ext uri="{FF2B5EF4-FFF2-40B4-BE49-F238E27FC236}">
                <a16:creationId xmlns:a16="http://schemas.microsoft.com/office/drawing/2014/main" id="{76D99975-BF0F-8C45-98D7-C962B7467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25441"/>
            <a:ext cx="3062671"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amorce.asso.fr/storage/publications/images/2020/01/CJ8B5n06wPtQvjoIF9NrMGo0Tf18bW370kTpBeBn.png">
            <a:extLst>
              <a:ext uri="{FF2B5EF4-FFF2-40B4-BE49-F238E27FC236}">
                <a16:creationId xmlns:a16="http://schemas.microsoft.com/office/drawing/2014/main" id="{FD47904F-9BA8-344A-982F-9E341AEFF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643729"/>
            <a:ext cx="3047644"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4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B66E6B02-B7B8-3A40-A2DF-FA8505937D66}"/>
              </a:ext>
            </a:extLst>
          </p:cNvPr>
          <p:cNvSpPr txBox="1">
            <a:spLocks/>
          </p:cNvSpPr>
          <p:nvPr/>
        </p:nvSpPr>
        <p:spPr>
          <a:xfrm>
            <a:off x="1115616" y="182290"/>
            <a:ext cx="8460814" cy="1152128"/>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400" dirty="0">
                <a:solidFill>
                  <a:schemeClr val="tx1"/>
                </a:solidFill>
              </a:rPr>
              <a:t>Séminaire AMORCE « nouveaux élus »</a:t>
            </a:r>
          </a:p>
          <a:p>
            <a:r>
              <a:rPr lang="fr-FR" sz="3400" dirty="0">
                <a:solidFill>
                  <a:schemeClr val="tx1"/>
                </a:solidFill>
              </a:rPr>
              <a:t>L’élu, l’eau &amp; la transition écologique</a:t>
            </a:r>
          </a:p>
        </p:txBody>
      </p:sp>
      <p:sp>
        <p:nvSpPr>
          <p:cNvPr id="6" name="ZoneTexte 5">
            <a:extLst>
              <a:ext uri="{FF2B5EF4-FFF2-40B4-BE49-F238E27FC236}">
                <a16:creationId xmlns:a16="http://schemas.microsoft.com/office/drawing/2014/main" id="{FE942837-A8CF-B04D-B07E-0DCF97654077}"/>
              </a:ext>
            </a:extLst>
          </p:cNvPr>
          <p:cNvSpPr txBox="1"/>
          <p:nvPr/>
        </p:nvSpPr>
        <p:spPr>
          <a:xfrm>
            <a:off x="11265408" y="2194560"/>
            <a:ext cx="184731" cy="369332"/>
          </a:xfrm>
          <a:prstGeom prst="rect">
            <a:avLst/>
          </a:prstGeom>
          <a:solidFill>
            <a:srgbClr val="FFFFFF"/>
          </a:solidFill>
        </p:spPr>
        <p:txBody>
          <a:bodyPr wrap="none" rtlCol="0">
            <a:spAutoFit/>
          </a:bodyPr>
          <a:lstStyle/>
          <a:p>
            <a:endParaRPr lang="fr-FR" dirty="0"/>
          </a:p>
        </p:txBody>
      </p:sp>
      <p:sp>
        <p:nvSpPr>
          <p:cNvPr id="9" name="Rectangle 8">
            <a:extLst>
              <a:ext uri="{FF2B5EF4-FFF2-40B4-BE49-F238E27FC236}">
                <a16:creationId xmlns:a16="http://schemas.microsoft.com/office/drawing/2014/main" id="{28075121-8BA6-C847-BBC3-A3AB186A37C5}"/>
              </a:ext>
            </a:extLst>
          </p:cNvPr>
          <p:cNvSpPr/>
          <p:nvPr/>
        </p:nvSpPr>
        <p:spPr>
          <a:xfrm>
            <a:off x="1259632" y="1694458"/>
            <a:ext cx="7733476" cy="5909310"/>
          </a:xfrm>
          <a:prstGeom prst="rect">
            <a:avLst/>
          </a:prstGeom>
        </p:spPr>
        <p:txBody>
          <a:bodyPr wrap="square">
            <a:spAutoFit/>
          </a:bodyPr>
          <a:lstStyle/>
          <a:p>
            <a:r>
              <a:rPr lang="fr-FR" dirty="0"/>
              <a:t>1 – Le cycle de l’eau et ses compétences opérationnelles </a:t>
            </a:r>
          </a:p>
          <a:p>
            <a:endParaRPr lang="fr-FR" dirty="0"/>
          </a:p>
          <a:p>
            <a:r>
              <a:rPr lang="fr-FR" dirty="0"/>
              <a:t>2 – les grands enjeux de la gestion de l’eau dans les territoires</a:t>
            </a:r>
          </a:p>
          <a:p>
            <a:endParaRPr lang="fr-FR" dirty="0"/>
          </a:p>
          <a:p>
            <a:r>
              <a:rPr lang="fr-FR" dirty="0"/>
              <a:t>3 - Le rôle d’autorité organisatrice des élus de la gestion de l’eau</a:t>
            </a:r>
          </a:p>
          <a:p>
            <a:pPr algn="ctr"/>
            <a:r>
              <a:rPr lang="fr-FR" dirty="0">
                <a:solidFill>
                  <a:schemeClr val="bg2"/>
                </a:solidFill>
              </a:rPr>
              <a:t>&amp; Parole d’élu: le témoignage de M. DARBOIS</a:t>
            </a:r>
          </a:p>
          <a:p>
            <a:pPr marL="342900" indent="-342900">
              <a:buFont typeface="Wingdings" pitchFamily="2" charset="2"/>
              <a:buChar char="à"/>
            </a:pPr>
            <a:endParaRPr lang="fr-FR" b="1" dirty="0">
              <a:solidFill>
                <a:schemeClr val="bg2"/>
              </a:solidFill>
            </a:endParaRPr>
          </a:p>
          <a:p>
            <a:r>
              <a:rPr lang="fr-FR" dirty="0"/>
              <a:t>4 - Des services publics de gestion de l’eau acteurs de la transition écologique </a:t>
            </a:r>
          </a:p>
          <a:p>
            <a:endParaRPr lang="fr-FR" dirty="0"/>
          </a:p>
          <a:p>
            <a:r>
              <a:rPr lang="fr-FR" dirty="0"/>
              <a:t>5- L’eau au cœur de la stratégie territoriale et au service de son dynamisme</a:t>
            </a:r>
          </a:p>
          <a:p>
            <a:endParaRPr lang="fr-FR" dirty="0"/>
          </a:p>
          <a:p>
            <a:r>
              <a:rPr lang="fr-FR" dirty="0"/>
              <a:t>6 – Associer les usagers et mobiliser les citoyens autour de la politique de l’eau</a:t>
            </a:r>
          </a:p>
          <a:p>
            <a:endParaRPr lang="fr-FR" dirty="0"/>
          </a:p>
          <a:p>
            <a:pPr marL="285750" indent="-285750" algn="ctr">
              <a:buFont typeface="Wingdings" pitchFamily="2" charset="2"/>
              <a:buChar char="à"/>
            </a:pPr>
            <a:r>
              <a:rPr lang="fr-FR" b="1" dirty="0">
                <a:solidFill>
                  <a:schemeClr val="bg2"/>
                </a:solidFill>
              </a:rPr>
              <a:t>Questions/réponses: utilisez le fil de discussion au fur et à mesure</a:t>
            </a:r>
          </a:p>
          <a:p>
            <a:endParaRPr lang="fr-FR" dirty="0"/>
          </a:p>
          <a:p>
            <a:pPr marL="342900" indent="-342900">
              <a:buFont typeface="Wingdings" pitchFamily="2" charset="2"/>
              <a:buChar char="à"/>
            </a:pPr>
            <a:endParaRPr lang="fr-FR" dirty="0"/>
          </a:p>
          <a:p>
            <a:pPr marL="342900" indent="-342900">
              <a:buFont typeface="Wingdings" pitchFamily="2" charset="2"/>
              <a:buChar char="à"/>
            </a:pPr>
            <a:endParaRPr lang="fr-FR" b="1" dirty="0"/>
          </a:p>
          <a:p>
            <a:endParaRPr lang="fr-FR" dirty="0"/>
          </a:p>
        </p:txBody>
      </p:sp>
    </p:spTree>
    <p:extLst>
      <p:ext uri="{BB962C8B-B14F-4D97-AF65-F5344CB8AC3E}">
        <p14:creationId xmlns:p14="http://schemas.microsoft.com/office/powerpoint/2010/main" val="4161203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AMORCER LA TRANSITION ENERGETIQUE DES SPEA</a:t>
            </a:r>
          </a:p>
        </p:txBody>
      </p:sp>
      <p:sp>
        <p:nvSpPr>
          <p:cNvPr id="4" name="ZoneTexte 3">
            <a:extLst>
              <a:ext uri="{FF2B5EF4-FFF2-40B4-BE49-F238E27FC236}">
                <a16:creationId xmlns:a16="http://schemas.microsoft.com/office/drawing/2014/main" id="{23D8279F-BACD-8E46-BD53-8A62F04F41BB}"/>
              </a:ext>
            </a:extLst>
          </p:cNvPr>
          <p:cNvSpPr txBox="1"/>
          <p:nvPr/>
        </p:nvSpPr>
        <p:spPr>
          <a:xfrm>
            <a:off x="1186096" y="1459210"/>
            <a:ext cx="4625238" cy="5386090"/>
          </a:xfrm>
          <a:prstGeom prst="rect">
            <a:avLst/>
          </a:prstGeom>
          <a:noFill/>
        </p:spPr>
        <p:txBody>
          <a:bodyPr wrap="square" rtlCol="0">
            <a:spAutoFit/>
          </a:bodyPr>
          <a:lstStyle/>
          <a:p>
            <a:pPr algn="ctr"/>
            <a:r>
              <a:rPr lang="fr-FR" sz="2200" b="1" dirty="0"/>
              <a:t>Poste significatif des bilans carbone des agglomérations</a:t>
            </a:r>
          </a:p>
          <a:p>
            <a:r>
              <a:rPr lang="fr-FR" sz="1200" dirty="0">
                <a:solidFill>
                  <a:schemeClr val="bg2"/>
                </a:solidFill>
              </a:rPr>
              <a:t>      </a:t>
            </a:r>
          </a:p>
          <a:p>
            <a:endParaRPr lang="fr-FR" sz="1200" dirty="0">
              <a:solidFill>
                <a:schemeClr val="bg2"/>
              </a:solidFill>
            </a:endParaRPr>
          </a:p>
          <a:p>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pPr marL="285750" indent="-285750">
              <a:buFont typeface="Arial" panose="020B0604020202020204" pitchFamily="34" charset="0"/>
              <a:buChar char="•"/>
            </a:pPr>
            <a:endParaRPr lang="fr-FR" dirty="0">
              <a:solidFill>
                <a:srgbClr val="FF0000"/>
              </a:solidFill>
            </a:endParaRPr>
          </a:p>
          <a:p>
            <a:endParaRPr lang="fr-FR" dirty="0">
              <a:solidFill>
                <a:srgbClr val="FF0000"/>
              </a:solidFill>
            </a:endParaRPr>
          </a:p>
          <a:p>
            <a:pPr algn="r"/>
            <a:endParaRPr lang="fr-FR" sz="1200" i="1" dirty="0">
              <a:solidFill>
                <a:schemeClr val="bg2"/>
              </a:solidFill>
            </a:endParaRPr>
          </a:p>
          <a:p>
            <a:r>
              <a:rPr lang="fr-FR" sz="1200" i="1" dirty="0">
                <a:solidFill>
                  <a:schemeClr val="bg2"/>
                </a:solidFill>
              </a:rPr>
              <a:t>Exemple  de la Métropole de Lyon</a:t>
            </a:r>
          </a:p>
          <a:p>
            <a:endParaRPr lang="fr-FR" dirty="0">
              <a:solidFill>
                <a:schemeClr val="bg2"/>
              </a:solidFill>
            </a:endParaRPr>
          </a:p>
          <a:p>
            <a:r>
              <a:rPr lang="fr-FR" dirty="0">
                <a:solidFill>
                  <a:schemeClr val="bg2"/>
                </a:solidFill>
                <a:sym typeface="Wingdings" pitchFamily="2" charset="2"/>
              </a:rPr>
              <a:t> </a:t>
            </a:r>
            <a:r>
              <a:rPr lang="fr-FR" dirty="0">
                <a:solidFill>
                  <a:schemeClr val="bg2"/>
                </a:solidFill>
              </a:rPr>
              <a:t>Assainissement : souvent le plus énergivore / traitement des boues</a:t>
            </a: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dirty="0"/>
          </a:p>
        </p:txBody>
      </p:sp>
      <p:pic>
        <p:nvPicPr>
          <p:cNvPr id="5" name="Image 4">
            <a:extLst>
              <a:ext uri="{FF2B5EF4-FFF2-40B4-BE49-F238E27FC236}">
                <a16:creationId xmlns:a16="http://schemas.microsoft.com/office/drawing/2014/main" id="{B8D9D72E-5D20-A84A-874D-D812D601F36E}"/>
              </a:ext>
            </a:extLst>
          </p:cNvPr>
          <p:cNvPicPr>
            <a:picLocks noChangeAspect="1"/>
          </p:cNvPicPr>
          <p:nvPr/>
        </p:nvPicPr>
        <p:blipFill rotWithShape="1">
          <a:blip r:embed="rId3">
            <a:extLst>
              <a:ext uri="{28A0092B-C50C-407E-A947-70E740481C1C}">
                <a14:useLocalDpi xmlns:a14="http://schemas.microsoft.com/office/drawing/2010/main" val="0"/>
              </a:ext>
            </a:extLst>
          </a:blip>
          <a:srcRect t="14387"/>
          <a:stretch/>
        </p:blipFill>
        <p:spPr>
          <a:xfrm>
            <a:off x="1391734" y="2410262"/>
            <a:ext cx="4419600" cy="2832256"/>
          </a:xfrm>
          <a:prstGeom prst="rect">
            <a:avLst/>
          </a:prstGeom>
        </p:spPr>
      </p:pic>
      <p:sp>
        <p:nvSpPr>
          <p:cNvPr id="6" name="Rectangle 5">
            <a:extLst>
              <a:ext uri="{FF2B5EF4-FFF2-40B4-BE49-F238E27FC236}">
                <a16:creationId xmlns:a16="http://schemas.microsoft.com/office/drawing/2014/main" id="{E05CF351-702F-1446-AC2F-E82D584E4A3D}"/>
              </a:ext>
            </a:extLst>
          </p:cNvPr>
          <p:cNvSpPr/>
          <p:nvPr/>
        </p:nvSpPr>
        <p:spPr>
          <a:xfrm>
            <a:off x="6016972" y="1487644"/>
            <a:ext cx="2854873" cy="3754874"/>
          </a:xfrm>
          <a:prstGeom prst="rect">
            <a:avLst/>
          </a:prstGeom>
        </p:spPr>
        <p:txBody>
          <a:bodyPr wrap="square">
            <a:spAutoFit/>
          </a:bodyPr>
          <a:lstStyle/>
          <a:p>
            <a:r>
              <a:rPr lang="fr-FR" sz="2200" b="1" dirty="0"/>
              <a:t>Poids de la facture d’énergie</a:t>
            </a:r>
          </a:p>
          <a:p>
            <a:endParaRPr lang="fr-FR" sz="2200" b="1" dirty="0"/>
          </a:p>
          <a:p>
            <a:r>
              <a:rPr lang="fr-FR" dirty="0">
                <a:solidFill>
                  <a:schemeClr val="bg2"/>
                </a:solidFill>
                <a:sym typeface="Wingdings" pitchFamily="2" charset="2"/>
              </a:rPr>
              <a:t> C</a:t>
            </a:r>
            <a:r>
              <a:rPr lang="fr-FR" dirty="0">
                <a:solidFill>
                  <a:schemeClr val="bg2"/>
                </a:solidFill>
              </a:rPr>
              <a:t>onsommation d’énergie pour les services eau-assainissement et déchets représente le </a:t>
            </a:r>
            <a:r>
              <a:rPr lang="fr-FR" b="1" dirty="0">
                <a:solidFill>
                  <a:schemeClr val="bg2"/>
                </a:solidFill>
              </a:rPr>
              <a:t>4ème </a:t>
            </a:r>
            <a:r>
              <a:rPr lang="fr-FR" dirty="0">
                <a:solidFill>
                  <a:schemeClr val="bg2"/>
                </a:solidFill>
              </a:rPr>
              <a:t>poste de dépenses des collectivités</a:t>
            </a:r>
          </a:p>
          <a:p>
            <a:endParaRPr lang="fr-FR" sz="2200" dirty="0">
              <a:solidFill>
                <a:schemeClr val="accent1"/>
              </a:solidFill>
            </a:endParaRPr>
          </a:p>
          <a:p>
            <a:endParaRPr lang="fr-FR" sz="2400" dirty="0">
              <a:solidFill>
                <a:schemeClr val="accent1"/>
              </a:solidFill>
            </a:endParaRPr>
          </a:p>
        </p:txBody>
      </p:sp>
    </p:spTree>
    <p:extLst>
      <p:ext uri="{BB962C8B-B14F-4D97-AF65-F5344CB8AC3E}">
        <p14:creationId xmlns:p14="http://schemas.microsoft.com/office/powerpoint/2010/main" val="20090389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AMORCER LA TRANSITION ENERGETIQUE DES SPEA</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34418"/>
            <a:ext cx="8075396" cy="4431983"/>
          </a:xfrm>
          <a:prstGeom prst="rect">
            <a:avLst/>
          </a:prstGeom>
        </p:spPr>
        <p:txBody>
          <a:bodyPr wrap="square">
            <a:spAutoFit/>
          </a:bodyPr>
          <a:lstStyle/>
          <a:p>
            <a:r>
              <a:rPr lang="fr-FR" sz="2500" dirty="0"/>
              <a:t>Services d’eau et d‘assainissement : un relais de transition énergétique identifié par les PCAET</a:t>
            </a:r>
          </a:p>
          <a:p>
            <a:pPr marL="285750" indent="-285750">
              <a:buFont typeface="Arial" panose="020B0604020202020204" pitchFamily="34" charset="0"/>
              <a:buChar char="•"/>
            </a:pPr>
            <a:r>
              <a:rPr lang="fr-FR" dirty="0">
                <a:solidFill>
                  <a:schemeClr val="bg2"/>
                </a:solidFill>
              </a:rPr>
              <a:t>Analyse des actions de 14 PCAET (en €/</a:t>
            </a:r>
            <a:r>
              <a:rPr lang="fr-FR" dirty="0" err="1">
                <a:solidFill>
                  <a:schemeClr val="bg2"/>
                </a:solidFill>
              </a:rPr>
              <a:t>hab</a:t>
            </a:r>
            <a:r>
              <a:rPr lang="fr-FR" dirty="0">
                <a:solidFill>
                  <a:schemeClr val="bg2"/>
                </a:solidFill>
              </a:rPr>
              <a:t>/an) – AMORCE, 2018</a:t>
            </a: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r>
              <a:rPr lang="fr-FR" dirty="0">
                <a:solidFill>
                  <a:schemeClr val="bg2"/>
                </a:solidFill>
              </a:rPr>
              <a:t>Typologie des 45 actions cycle de l’eau sur les 12 PCAET qui parlent « d’eau »</a:t>
            </a:r>
          </a:p>
          <a:p>
            <a:pPr marL="285750" indent="-285750">
              <a:buFont typeface="Arial" panose="020B0604020202020204" pitchFamily="34" charset="0"/>
              <a:buChar char="•"/>
            </a:pPr>
            <a:endParaRPr lang="fr-FR" dirty="0">
              <a:solidFill>
                <a:schemeClr val="bg2"/>
              </a:solidFill>
            </a:endParaRPr>
          </a:p>
          <a:p>
            <a:pPr marL="285750" indent="-285750">
              <a:buFont typeface="Arial" panose="020B0604020202020204" pitchFamily="34" charset="0"/>
              <a:buChar char="•"/>
            </a:pPr>
            <a:endParaRPr lang="fr-FR" sz="2400" dirty="0">
              <a:solidFill>
                <a:schemeClr val="bg2"/>
              </a:solidFill>
            </a:endParaRPr>
          </a:p>
          <a:p>
            <a:pPr marL="342900" indent="-342900">
              <a:buFont typeface="Arial" panose="020B0604020202020204" pitchFamily="34" charset="0"/>
              <a:buChar char="•"/>
            </a:pPr>
            <a:endParaRPr lang="fr-FR" sz="2200" b="1" dirty="0"/>
          </a:p>
          <a:p>
            <a:endParaRPr lang="fr-FR" sz="2400" dirty="0"/>
          </a:p>
        </p:txBody>
      </p:sp>
      <p:pic>
        <p:nvPicPr>
          <p:cNvPr id="4" name="Image 3">
            <a:extLst>
              <a:ext uri="{FF2B5EF4-FFF2-40B4-BE49-F238E27FC236}">
                <a16:creationId xmlns:a16="http://schemas.microsoft.com/office/drawing/2014/main" id="{37656720-48BB-F049-B220-E802552FD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2702570"/>
            <a:ext cx="5311664" cy="990600"/>
          </a:xfrm>
          <a:prstGeom prst="rect">
            <a:avLst/>
          </a:prstGeom>
        </p:spPr>
      </p:pic>
      <p:pic>
        <p:nvPicPr>
          <p:cNvPr id="5" name="Image 4">
            <a:extLst>
              <a:ext uri="{FF2B5EF4-FFF2-40B4-BE49-F238E27FC236}">
                <a16:creationId xmlns:a16="http://schemas.microsoft.com/office/drawing/2014/main" id="{ED7348FD-D015-3145-AF3B-30C7729F30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05" t="3645" b="6884"/>
          <a:stretch/>
        </p:blipFill>
        <p:spPr>
          <a:xfrm>
            <a:off x="2987824" y="4286746"/>
            <a:ext cx="4988024" cy="2355541"/>
          </a:xfrm>
          <a:prstGeom prst="rect">
            <a:avLst/>
          </a:prstGeom>
        </p:spPr>
      </p:pic>
    </p:spTree>
    <p:extLst>
      <p:ext uri="{BB962C8B-B14F-4D97-AF65-F5344CB8AC3E}">
        <p14:creationId xmlns:p14="http://schemas.microsoft.com/office/powerpoint/2010/main" val="2090923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avec coin diagonal arrondi 16">
            <a:extLst>
              <a:ext uri="{FF2B5EF4-FFF2-40B4-BE49-F238E27FC236}">
                <a16:creationId xmlns:a16="http://schemas.microsoft.com/office/drawing/2014/main" id="{F0B88C75-4698-7D49-B031-A1CE1464CBB1}"/>
              </a:ext>
            </a:extLst>
          </p:cNvPr>
          <p:cNvSpPr/>
          <p:nvPr/>
        </p:nvSpPr>
        <p:spPr>
          <a:xfrm>
            <a:off x="6084168" y="3901726"/>
            <a:ext cx="2667000" cy="685800"/>
          </a:xfrm>
          <a:prstGeom prst="round2Diag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AMORCER LA TRANSITION ENERGETIQUE DES SPEA</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34418"/>
            <a:ext cx="8075396" cy="477054"/>
          </a:xfrm>
          <a:prstGeom prst="rect">
            <a:avLst/>
          </a:prstGeom>
        </p:spPr>
        <p:txBody>
          <a:bodyPr wrap="square">
            <a:spAutoFit/>
          </a:bodyPr>
          <a:lstStyle/>
          <a:p>
            <a:r>
              <a:rPr lang="fr-FR" sz="2500" dirty="0"/>
              <a:t>Les leviers de la transition énergétique des SPEA</a:t>
            </a:r>
            <a:endParaRPr lang="fr-FR" sz="2400" dirty="0"/>
          </a:p>
        </p:txBody>
      </p:sp>
      <p:graphicFrame>
        <p:nvGraphicFramePr>
          <p:cNvPr id="7" name="Diagramme 6">
            <a:extLst>
              <a:ext uri="{FF2B5EF4-FFF2-40B4-BE49-F238E27FC236}">
                <a16:creationId xmlns:a16="http://schemas.microsoft.com/office/drawing/2014/main" id="{FF4D011D-2C94-A440-83AD-C2C0B3BC121E}"/>
              </a:ext>
            </a:extLst>
          </p:cNvPr>
          <p:cNvGraphicFramePr/>
          <p:nvPr>
            <p:extLst>
              <p:ext uri="{D42A27DB-BD31-4B8C-83A1-F6EECF244321}">
                <p14:modId xmlns:p14="http://schemas.microsoft.com/office/powerpoint/2010/main" val="3019445154"/>
              </p:ext>
            </p:extLst>
          </p:nvPr>
        </p:nvGraphicFramePr>
        <p:xfrm>
          <a:off x="585998" y="1914692"/>
          <a:ext cx="9278648" cy="4659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3849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AMORCER LA TRANSITION ENERGETIQUE DES SPEA</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334418"/>
            <a:ext cx="8075396" cy="477054"/>
          </a:xfrm>
          <a:prstGeom prst="rect">
            <a:avLst/>
          </a:prstGeom>
        </p:spPr>
        <p:txBody>
          <a:bodyPr wrap="square">
            <a:spAutoFit/>
          </a:bodyPr>
          <a:lstStyle/>
          <a:p>
            <a:r>
              <a:rPr lang="fr-FR" sz="2500" dirty="0"/>
              <a:t>Les leviers de la transition énergétique des SPEA</a:t>
            </a:r>
            <a:endParaRPr lang="fr-FR" sz="2400" dirty="0"/>
          </a:p>
        </p:txBody>
      </p:sp>
      <p:graphicFrame>
        <p:nvGraphicFramePr>
          <p:cNvPr id="3" name="Diagramme 2">
            <a:extLst>
              <a:ext uri="{FF2B5EF4-FFF2-40B4-BE49-F238E27FC236}">
                <a16:creationId xmlns:a16="http://schemas.microsoft.com/office/drawing/2014/main" id="{74136751-932A-B249-AB7D-B888FCC3475A}"/>
              </a:ext>
            </a:extLst>
          </p:cNvPr>
          <p:cNvGraphicFramePr/>
          <p:nvPr>
            <p:extLst>
              <p:ext uri="{D42A27DB-BD31-4B8C-83A1-F6EECF244321}">
                <p14:modId xmlns:p14="http://schemas.microsoft.com/office/powerpoint/2010/main" val="4243871536"/>
              </p:ext>
            </p:extLst>
          </p:nvPr>
        </p:nvGraphicFramePr>
        <p:xfrm>
          <a:off x="179512" y="196024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F61D75EF-2D52-344B-A7A0-41657062B3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2432" y="3957304"/>
            <a:ext cx="3170688" cy="2113792"/>
          </a:xfrm>
          <a:prstGeom prst="rect">
            <a:avLst/>
          </a:prstGeom>
        </p:spPr>
      </p:pic>
      <p:pic>
        <p:nvPicPr>
          <p:cNvPr id="13" name="Picture 2" descr="La plus grande toiture photovoltaïque d'Ile-de-France">
            <a:extLst>
              <a:ext uri="{FF2B5EF4-FFF2-40B4-BE49-F238E27FC236}">
                <a16:creationId xmlns:a16="http://schemas.microsoft.com/office/drawing/2014/main" id="{E0A024C8-415F-9A44-8939-4B507B4820E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371"/>
          <a:stretch/>
        </p:blipFill>
        <p:spPr bwMode="auto">
          <a:xfrm>
            <a:off x="5702432" y="1925305"/>
            <a:ext cx="3162624" cy="1849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AB83F2C-48EC-1C40-8D2D-95D683ACE794}"/>
              </a:ext>
            </a:extLst>
          </p:cNvPr>
          <p:cNvSpPr/>
          <p:nvPr/>
        </p:nvSpPr>
        <p:spPr>
          <a:xfrm>
            <a:off x="1159056" y="6003745"/>
            <a:ext cx="4572000" cy="646331"/>
          </a:xfrm>
          <a:prstGeom prst="rect">
            <a:avLst/>
          </a:prstGeom>
        </p:spPr>
        <p:txBody>
          <a:bodyPr>
            <a:spAutoFit/>
          </a:bodyPr>
          <a:lstStyle/>
          <a:p>
            <a:pPr algn="ctr"/>
            <a:r>
              <a:rPr lang="fr-FR" dirty="0">
                <a:solidFill>
                  <a:schemeClr val="accent2"/>
                </a:solidFill>
                <a:sym typeface="Wingdings" pitchFamily="2" charset="2"/>
              </a:rPr>
              <a:t> Des solutions pour tous les contextes &amp; tous les services</a:t>
            </a:r>
            <a:endParaRPr lang="fr-FR" dirty="0">
              <a:solidFill>
                <a:schemeClr val="accent2"/>
              </a:solidFill>
            </a:endParaRPr>
          </a:p>
        </p:txBody>
      </p:sp>
    </p:spTree>
    <p:extLst>
      <p:ext uri="{BB962C8B-B14F-4D97-AF65-F5344CB8AC3E}">
        <p14:creationId xmlns:p14="http://schemas.microsoft.com/office/powerpoint/2010/main" val="2345285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AMORCER LA TRANSITION ENERGETIQUE DES SPEA</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622450"/>
            <a:ext cx="8075396" cy="2323713"/>
          </a:xfrm>
          <a:prstGeom prst="rect">
            <a:avLst/>
          </a:prstGeom>
        </p:spPr>
        <p:txBody>
          <a:bodyPr wrap="square">
            <a:spAutoFit/>
          </a:bodyPr>
          <a:lstStyle/>
          <a:p>
            <a:r>
              <a:rPr lang="fr-FR" sz="2500" dirty="0"/>
              <a:t>Piloter la transition énergétique des SPEA</a:t>
            </a:r>
          </a:p>
          <a:p>
            <a:pPr marL="342900" indent="-342900">
              <a:buFont typeface="Arial" panose="020B0604020202020204" pitchFamily="34" charset="0"/>
              <a:buChar char="•"/>
            </a:pPr>
            <a:r>
              <a:rPr lang="fr-FR" sz="2400" dirty="0">
                <a:solidFill>
                  <a:schemeClr val="bg2"/>
                </a:solidFill>
              </a:rPr>
              <a:t>Mission de pilotage « énergie » à créer / renforcer</a:t>
            </a:r>
          </a:p>
          <a:p>
            <a:pPr marL="342900" indent="-342900">
              <a:buFont typeface="Arial" panose="020B0604020202020204" pitchFamily="34" charset="0"/>
              <a:buChar char="•"/>
            </a:pPr>
            <a:r>
              <a:rPr lang="fr-FR" sz="2400" dirty="0">
                <a:solidFill>
                  <a:schemeClr val="bg2"/>
                </a:solidFill>
              </a:rPr>
              <a:t>Intégrer des volets « énergie » dans les schémas directeurs « eau » et « assainissement »</a:t>
            </a:r>
          </a:p>
          <a:p>
            <a:pPr marL="342900" indent="-342900">
              <a:buFont typeface="Arial" panose="020B0604020202020204" pitchFamily="34" charset="0"/>
              <a:buChar char="•"/>
            </a:pPr>
            <a:endParaRPr lang="fr-FR" sz="2400" dirty="0">
              <a:solidFill>
                <a:schemeClr val="bg2"/>
              </a:solidFill>
            </a:endParaRPr>
          </a:p>
          <a:p>
            <a:endParaRPr lang="fr-FR" sz="2400" dirty="0"/>
          </a:p>
        </p:txBody>
      </p:sp>
      <p:sp>
        <p:nvSpPr>
          <p:cNvPr id="8" name="Rectangle 7">
            <a:extLst>
              <a:ext uri="{FF2B5EF4-FFF2-40B4-BE49-F238E27FC236}">
                <a16:creationId xmlns:a16="http://schemas.microsoft.com/office/drawing/2014/main" id="{C3E0D669-017C-B340-9197-1D52F9A0DB20}"/>
              </a:ext>
            </a:extLst>
          </p:cNvPr>
          <p:cNvSpPr/>
          <p:nvPr/>
        </p:nvSpPr>
        <p:spPr>
          <a:xfrm>
            <a:off x="1216176" y="3998714"/>
            <a:ext cx="8075396" cy="2323713"/>
          </a:xfrm>
          <a:prstGeom prst="rect">
            <a:avLst/>
          </a:prstGeom>
        </p:spPr>
        <p:txBody>
          <a:bodyPr wrap="square">
            <a:spAutoFit/>
          </a:bodyPr>
          <a:lstStyle/>
          <a:p>
            <a:r>
              <a:rPr lang="fr-FR" sz="2500" dirty="0"/>
              <a:t>Financer la transition énergétique des SPEA</a:t>
            </a:r>
          </a:p>
          <a:p>
            <a:pPr marL="342900" indent="-342900">
              <a:buFont typeface="Arial" panose="020B0604020202020204" pitchFamily="34" charset="0"/>
              <a:buChar char="•"/>
            </a:pPr>
            <a:r>
              <a:rPr lang="fr-FR" sz="2400" dirty="0">
                <a:solidFill>
                  <a:schemeClr val="bg2"/>
                </a:solidFill>
              </a:rPr>
              <a:t>Aides Agence de l’eau</a:t>
            </a:r>
          </a:p>
          <a:p>
            <a:pPr marL="342900" indent="-342900">
              <a:buFont typeface="Arial" panose="020B0604020202020204" pitchFamily="34" charset="0"/>
              <a:buChar char="•"/>
            </a:pPr>
            <a:r>
              <a:rPr lang="fr-FR" sz="2400" dirty="0">
                <a:solidFill>
                  <a:schemeClr val="bg2"/>
                </a:solidFill>
              </a:rPr>
              <a:t>Aides spécifiques:</a:t>
            </a:r>
          </a:p>
          <a:p>
            <a:pPr marL="800100" lvl="1" indent="-342900">
              <a:buFont typeface="Arial" panose="020B0604020202020204" pitchFamily="34" charset="0"/>
              <a:buChar char="•"/>
            </a:pPr>
            <a:r>
              <a:rPr lang="fr-FR" sz="2400" dirty="0">
                <a:solidFill>
                  <a:schemeClr val="bg2"/>
                </a:solidFill>
              </a:rPr>
              <a:t>ADEME</a:t>
            </a:r>
          </a:p>
          <a:p>
            <a:pPr marL="800100" lvl="1" indent="-342900">
              <a:buFont typeface="Arial" panose="020B0604020202020204" pitchFamily="34" charset="0"/>
              <a:buChar char="•"/>
            </a:pPr>
            <a:r>
              <a:rPr lang="fr-FR" sz="2400" dirty="0">
                <a:solidFill>
                  <a:schemeClr val="bg2"/>
                </a:solidFill>
              </a:rPr>
              <a:t>CEE – Certificat d’économie d’Energie</a:t>
            </a:r>
          </a:p>
          <a:p>
            <a:endParaRPr lang="fr-FR" sz="2400" dirty="0"/>
          </a:p>
        </p:txBody>
      </p:sp>
    </p:spTree>
    <p:extLst>
      <p:ext uri="{BB962C8B-B14F-4D97-AF65-F5344CB8AC3E}">
        <p14:creationId xmlns:p14="http://schemas.microsoft.com/office/powerpoint/2010/main" val="32199797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D6FD11E5-A0E3-F242-8AF7-CC43C8803962}"/>
              </a:ext>
            </a:extLst>
          </p:cNvPr>
          <p:cNvSpPr txBox="1">
            <a:spLocks/>
          </p:cNvSpPr>
          <p:nvPr/>
        </p:nvSpPr>
        <p:spPr>
          <a:xfrm>
            <a:off x="1187624" y="254298"/>
            <a:ext cx="770485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AXE n°4: POUR ALLER PLUS LOIN…</a:t>
            </a:r>
          </a:p>
        </p:txBody>
      </p:sp>
      <p:sp>
        <p:nvSpPr>
          <p:cNvPr id="11" name="Rectangle 10">
            <a:extLst>
              <a:ext uri="{FF2B5EF4-FFF2-40B4-BE49-F238E27FC236}">
                <a16:creationId xmlns:a16="http://schemas.microsoft.com/office/drawing/2014/main" id="{F35DCAF8-EC37-B444-84D9-F36EE77E82A9}"/>
              </a:ext>
            </a:extLst>
          </p:cNvPr>
          <p:cNvSpPr/>
          <p:nvPr/>
        </p:nvSpPr>
        <p:spPr>
          <a:xfrm>
            <a:off x="3923928" y="6128900"/>
            <a:ext cx="8075396" cy="1184940"/>
          </a:xfrm>
          <a:prstGeom prst="rect">
            <a:avLst/>
          </a:prstGeom>
        </p:spPr>
        <p:txBody>
          <a:bodyPr wrap="square">
            <a:spAutoFit/>
          </a:bodyPr>
          <a:lstStyle/>
          <a:p>
            <a:r>
              <a:rPr lang="fr-FR" sz="2500" dirty="0">
                <a:solidFill>
                  <a:schemeClr val="bg2"/>
                </a:solidFill>
              </a:rPr>
              <a:t>EAT 03</a:t>
            </a:r>
          </a:p>
          <a:p>
            <a:endParaRPr lang="fr-FR" sz="2200" b="1" dirty="0">
              <a:solidFill>
                <a:schemeClr val="bg2"/>
              </a:solidFill>
            </a:endParaRPr>
          </a:p>
          <a:p>
            <a:endParaRPr lang="fr-FR" sz="2400" dirty="0">
              <a:solidFill>
                <a:schemeClr val="bg2"/>
              </a:solidFill>
            </a:endParaRPr>
          </a:p>
        </p:txBody>
      </p:sp>
      <p:sp>
        <p:nvSpPr>
          <p:cNvPr id="13" name="Rectangle 12">
            <a:extLst>
              <a:ext uri="{FF2B5EF4-FFF2-40B4-BE49-F238E27FC236}">
                <a16:creationId xmlns:a16="http://schemas.microsoft.com/office/drawing/2014/main" id="{96979F4C-0659-A84E-8040-6A9EE5302E67}"/>
              </a:ext>
            </a:extLst>
          </p:cNvPr>
          <p:cNvSpPr/>
          <p:nvPr/>
        </p:nvSpPr>
        <p:spPr>
          <a:xfrm>
            <a:off x="2915816" y="852235"/>
            <a:ext cx="3621504" cy="477054"/>
          </a:xfrm>
          <a:prstGeom prst="rect">
            <a:avLst/>
          </a:prstGeom>
        </p:spPr>
        <p:txBody>
          <a:bodyPr wrap="none">
            <a:spAutoFit/>
          </a:bodyPr>
          <a:lstStyle/>
          <a:p>
            <a:r>
              <a:rPr lang="fr-FR" sz="2500" dirty="0">
                <a:solidFill>
                  <a:schemeClr val="bg2"/>
                </a:solidFill>
                <a:sym typeface="Wingdings" pitchFamily="2" charset="2"/>
              </a:rPr>
              <a:t> Site : </a:t>
            </a:r>
            <a:r>
              <a:rPr lang="fr-FR" sz="2500" dirty="0" err="1">
                <a:solidFill>
                  <a:schemeClr val="bg2"/>
                </a:solidFill>
              </a:rPr>
              <a:t>amorce.asso.fr</a:t>
            </a:r>
            <a:r>
              <a:rPr lang="fr-FR" sz="2500" dirty="0">
                <a:solidFill>
                  <a:schemeClr val="bg2"/>
                </a:solidFill>
              </a:rPr>
              <a:t>/</a:t>
            </a:r>
          </a:p>
        </p:txBody>
      </p:sp>
      <p:pic>
        <p:nvPicPr>
          <p:cNvPr id="8" name="Picture 2" descr="https://amorce.asso.fr/storage/publications/images/2020/01/n0FC2Y3Qhcyff5l1pKFyrY3F8YNFr9pLfzoN1EzL.png">
            <a:extLst>
              <a:ext uri="{FF2B5EF4-FFF2-40B4-BE49-F238E27FC236}">
                <a16:creationId xmlns:a16="http://schemas.microsoft.com/office/drawing/2014/main" id="{8E130DEE-9B8C-B449-838A-0BE7D9BCD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755" y="1584770"/>
            <a:ext cx="3037625"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2727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326306"/>
            <a:ext cx="8255924"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000" dirty="0">
                <a:solidFill>
                  <a:schemeClr val="tx1"/>
                </a:solidFill>
              </a:rPr>
              <a:t>AXE n°5: LA GESTION DU PLUVIAL COMME VECTEUR DE CONFORT ET BIEN-ÊTRE</a:t>
            </a:r>
          </a:p>
        </p:txBody>
      </p:sp>
      <p:sp>
        <p:nvSpPr>
          <p:cNvPr id="7" name="AutoShape 2" descr="Résultat de recherche d'images pour &quot;sécheresse en ville&quot;">
            <a:extLst>
              <a:ext uri="{FF2B5EF4-FFF2-40B4-BE49-F238E27FC236}">
                <a16:creationId xmlns:a16="http://schemas.microsoft.com/office/drawing/2014/main" id="{3DF64392-E4EF-034E-8DB0-96B311063E1F}"/>
              </a:ext>
            </a:extLst>
          </p:cNvPr>
          <p:cNvSpPr>
            <a:spLocks noChangeAspect="1" noChangeArrowheads="1"/>
          </p:cNvSpPr>
          <p:nvPr/>
        </p:nvSpPr>
        <p:spPr bwMode="auto">
          <a:xfrm>
            <a:off x="4419600" y="3270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2" descr="Résultat de recherche d'images pour &quot;noues paysagere&quot;">
            <a:extLst>
              <a:ext uri="{FF2B5EF4-FFF2-40B4-BE49-F238E27FC236}">
                <a16:creationId xmlns:a16="http://schemas.microsoft.com/office/drawing/2014/main" id="{C405E099-B817-D847-B1D9-6B0748878601}"/>
              </a:ext>
            </a:extLst>
          </p:cNvPr>
          <p:cNvSpPr>
            <a:spLocks noChangeAspect="1" noChangeArrowheads="1"/>
          </p:cNvSpPr>
          <p:nvPr/>
        </p:nvSpPr>
        <p:spPr bwMode="auto">
          <a:xfrm>
            <a:off x="4572000" y="3422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4" descr="Résultat de recherche d'images pour &quot;polluants eaux pluviales pierre cailloux&quot;">
            <a:extLst>
              <a:ext uri="{FF2B5EF4-FFF2-40B4-BE49-F238E27FC236}">
                <a16:creationId xmlns:a16="http://schemas.microsoft.com/office/drawing/2014/main" id="{8AF0AB3E-821B-4F4E-8BC1-81B85C0434E8}"/>
              </a:ext>
            </a:extLst>
          </p:cNvPr>
          <p:cNvSpPr>
            <a:spLocks noChangeAspect="1" noChangeArrowheads="1"/>
          </p:cNvSpPr>
          <p:nvPr/>
        </p:nvSpPr>
        <p:spPr bwMode="auto">
          <a:xfrm>
            <a:off x="4724400" y="3575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12" name="Diagramme 11">
            <a:extLst>
              <a:ext uri="{FF2B5EF4-FFF2-40B4-BE49-F238E27FC236}">
                <a16:creationId xmlns:a16="http://schemas.microsoft.com/office/drawing/2014/main" id="{E799E71A-DA32-2144-9BF5-FB0148A31028}"/>
              </a:ext>
            </a:extLst>
          </p:cNvPr>
          <p:cNvGraphicFramePr/>
          <p:nvPr/>
        </p:nvGraphicFramePr>
        <p:xfrm>
          <a:off x="1420416" y="1694458"/>
          <a:ext cx="7472064" cy="497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7869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39337AF-55DF-9D40-9B23-E3792CA92B33}"/>
              </a:ext>
            </a:extLst>
          </p:cNvPr>
          <p:cNvPicPr>
            <a:picLocks noChangeAspect="1"/>
          </p:cNvPicPr>
          <p:nvPr/>
        </p:nvPicPr>
        <p:blipFill rotWithShape="1">
          <a:blip r:embed="rId3"/>
          <a:srcRect b="75474"/>
          <a:stretch/>
        </p:blipFill>
        <p:spPr>
          <a:xfrm>
            <a:off x="1265412" y="1629665"/>
            <a:ext cx="7467600" cy="1224136"/>
          </a:xfrm>
          <a:prstGeom prst="rect">
            <a:avLst/>
          </a:prstGeom>
        </p:spPr>
      </p:pic>
      <p:pic>
        <p:nvPicPr>
          <p:cNvPr id="14338" name="Picture 2" descr="https://lh3.googleusercontent.com/KaKfNbBfAd2ZbK95h7phQUsAmv1OVS-3WDclwI9plMQe8JdvLCvg7SFFmfQSD9G47_Zmsh7SS592sqLlogLoJ7Lj0acMHsrf-SOECmPWau5iVXJIQoerc_aJ8CG5lw">
            <a:extLst>
              <a:ext uri="{FF2B5EF4-FFF2-40B4-BE49-F238E27FC236}">
                <a16:creationId xmlns:a16="http://schemas.microsoft.com/office/drawing/2014/main" id="{5892B8AE-C0C9-2B4A-81A8-5EBAB1E9BD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79" t="7966"/>
          <a:stretch/>
        </p:blipFill>
        <p:spPr bwMode="auto">
          <a:xfrm>
            <a:off x="1626390" y="4568593"/>
            <a:ext cx="2548260" cy="19987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ésultat de recherche d'images pour &quot;zone d'infiltration eau sur jeau d'enfants&quot;">
            <a:extLst>
              <a:ext uri="{FF2B5EF4-FFF2-40B4-BE49-F238E27FC236}">
                <a16:creationId xmlns:a16="http://schemas.microsoft.com/office/drawing/2014/main" id="{E241CBE9-9308-D44A-967B-CD3F1DCA4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296" y="2883036"/>
            <a:ext cx="2170579" cy="162583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lh6.googleusercontent.com/uYiuoRH1Y0uYEAqjRLQIN9FxOp0acLBl8Wm6_1lQaSoEVjlSxofy1C9J0A7V6ajRplAhBH9K9Fyb-VYVCtqWa21CgfDjasLLJi_hVnTBhjEBCVtxQEEozuhodhPCzg">
            <a:extLst>
              <a:ext uri="{FF2B5EF4-FFF2-40B4-BE49-F238E27FC236}">
                <a16:creationId xmlns:a16="http://schemas.microsoft.com/office/drawing/2014/main" id="{A3112556-8A45-4844-A1F3-3775B8A0F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0943" y="4562028"/>
            <a:ext cx="2674191" cy="19987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lh4.googleusercontent.com/pVAlv_pBQwXQIbe14TbZGbMTbXXTGf5iVdBm2S3kHdcT2uy769LzkCmc3uQ47wSI5THKbQ9xrn-P5r6mkHsth0lxHjev6iEVAXFRVerOXRmdaK4x33VGgL7rJBauLw">
            <a:extLst>
              <a:ext uri="{FF2B5EF4-FFF2-40B4-BE49-F238E27FC236}">
                <a16:creationId xmlns:a16="http://schemas.microsoft.com/office/drawing/2014/main" id="{81163CB7-56EF-2D4D-82A5-623BECEBE9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7801" y="2880377"/>
            <a:ext cx="2422823" cy="16152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ésultat de recherche d'images pour &quot;technique alternative eaux pluviales&quot;">
            <a:extLst>
              <a:ext uri="{FF2B5EF4-FFF2-40B4-BE49-F238E27FC236}">
                <a16:creationId xmlns:a16="http://schemas.microsoft.com/office/drawing/2014/main" id="{C79A5637-338B-E141-9687-28A33F71DF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446" r="8693" b="7217"/>
          <a:stretch/>
        </p:blipFill>
        <p:spPr bwMode="auto">
          <a:xfrm>
            <a:off x="7162445" y="4562028"/>
            <a:ext cx="1355430" cy="20052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ésultat de recherche d'images pour &quot;technique alternative eaux pluviales&quot;">
            <a:extLst>
              <a:ext uri="{FF2B5EF4-FFF2-40B4-BE49-F238E27FC236}">
                <a16:creationId xmlns:a16="http://schemas.microsoft.com/office/drawing/2014/main" id="{0FA9D431-2C29-9641-83C7-F7EA7F30EC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626" b="8696"/>
          <a:stretch/>
        </p:blipFill>
        <p:spPr bwMode="auto">
          <a:xfrm>
            <a:off x="1523212" y="2880377"/>
            <a:ext cx="2133302" cy="158330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
            <a:extLst>
              <a:ext uri="{FF2B5EF4-FFF2-40B4-BE49-F238E27FC236}">
                <a16:creationId xmlns:a16="http://schemas.microsoft.com/office/drawing/2014/main" id="{5DA4A549-1EB1-854B-BE63-30B9A04A3FAF}"/>
              </a:ext>
            </a:extLst>
          </p:cNvPr>
          <p:cNvSpPr txBox="1">
            <a:spLocks/>
          </p:cNvSpPr>
          <p:nvPr/>
        </p:nvSpPr>
        <p:spPr>
          <a:xfrm>
            <a:off x="1068604" y="326306"/>
            <a:ext cx="8255924"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000" dirty="0">
                <a:solidFill>
                  <a:schemeClr val="tx1"/>
                </a:solidFill>
              </a:rPr>
              <a:t>AXE n°5: LA GESTION DU PLUVIAL COMME VECTEUR DE CONFORT ET BIEN-ÊTRE</a:t>
            </a:r>
          </a:p>
        </p:txBody>
      </p:sp>
    </p:spTree>
    <p:extLst>
      <p:ext uri="{BB962C8B-B14F-4D97-AF65-F5344CB8AC3E}">
        <p14:creationId xmlns:p14="http://schemas.microsoft.com/office/powerpoint/2010/main" val="684890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Résultat de recherche d'images pour &quot;sécheresse en ville&quot;">
            <a:extLst>
              <a:ext uri="{FF2B5EF4-FFF2-40B4-BE49-F238E27FC236}">
                <a16:creationId xmlns:a16="http://schemas.microsoft.com/office/drawing/2014/main" id="{3DF64392-E4EF-034E-8DB0-96B311063E1F}"/>
              </a:ext>
            </a:extLst>
          </p:cNvPr>
          <p:cNvSpPr>
            <a:spLocks noChangeAspect="1" noChangeArrowheads="1"/>
          </p:cNvSpPr>
          <p:nvPr/>
        </p:nvSpPr>
        <p:spPr bwMode="auto">
          <a:xfrm>
            <a:off x="4419600" y="3270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2" descr="Résultat de recherche d'images pour &quot;noues paysagere&quot;">
            <a:extLst>
              <a:ext uri="{FF2B5EF4-FFF2-40B4-BE49-F238E27FC236}">
                <a16:creationId xmlns:a16="http://schemas.microsoft.com/office/drawing/2014/main" id="{C405E099-B817-D847-B1D9-6B0748878601}"/>
              </a:ext>
            </a:extLst>
          </p:cNvPr>
          <p:cNvSpPr>
            <a:spLocks noChangeAspect="1" noChangeArrowheads="1"/>
          </p:cNvSpPr>
          <p:nvPr/>
        </p:nvSpPr>
        <p:spPr bwMode="auto">
          <a:xfrm>
            <a:off x="4572000" y="3422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4" descr="Résultat de recherche d'images pour &quot;polluants eaux pluviales pierre cailloux&quot;">
            <a:extLst>
              <a:ext uri="{FF2B5EF4-FFF2-40B4-BE49-F238E27FC236}">
                <a16:creationId xmlns:a16="http://schemas.microsoft.com/office/drawing/2014/main" id="{8AF0AB3E-821B-4F4E-8BC1-81B85C0434E8}"/>
              </a:ext>
            </a:extLst>
          </p:cNvPr>
          <p:cNvSpPr>
            <a:spLocks noChangeAspect="1" noChangeArrowheads="1"/>
          </p:cNvSpPr>
          <p:nvPr/>
        </p:nvSpPr>
        <p:spPr bwMode="auto">
          <a:xfrm>
            <a:off x="4724400" y="3575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 name="Image 1">
            <a:extLst>
              <a:ext uri="{FF2B5EF4-FFF2-40B4-BE49-F238E27FC236}">
                <a16:creationId xmlns:a16="http://schemas.microsoft.com/office/drawing/2014/main" id="{4C634A39-5156-6742-A341-E7A6173740D3}"/>
              </a:ext>
            </a:extLst>
          </p:cNvPr>
          <p:cNvPicPr>
            <a:picLocks noChangeAspect="1"/>
          </p:cNvPicPr>
          <p:nvPr/>
        </p:nvPicPr>
        <p:blipFill rotWithShape="1">
          <a:blip r:embed="rId3"/>
          <a:srcRect b="39781"/>
          <a:stretch/>
        </p:blipFill>
        <p:spPr>
          <a:xfrm>
            <a:off x="1295400" y="1425188"/>
            <a:ext cx="7467600" cy="3005574"/>
          </a:xfrm>
          <a:prstGeom prst="rect">
            <a:avLst/>
          </a:prstGeom>
        </p:spPr>
      </p:pic>
      <p:sp>
        <p:nvSpPr>
          <p:cNvPr id="15" name="Rectangle 14">
            <a:extLst>
              <a:ext uri="{FF2B5EF4-FFF2-40B4-BE49-F238E27FC236}">
                <a16:creationId xmlns:a16="http://schemas.microsoft.com/office/drawing/2014/main" id="{918505AA-2E1A-0944-9FE0-F708C30E21D7}"/>
              </a:ext>
            </a:extLst>
          </p:cNvPr>
          <p:cNvSpPr/>
          <p:nvPr/>
        </p:nvSpPr>
        <p:spPr>
          <a:xfrm>
            <a:off x="3854664" y="4739850"/>
            <a:ext cx="4908336" cy="2339102"/>
          </a:xfrm>
          <a:prstGeom prst="rect">
            <a:avLst/>
          </a:prstGeom>
          <a:noFill/>
        </p:spPr>
        <p:txBody>
          <a:bodyPr wrap="square" lIns="91440" tIns="45720" rIns="91440" bIns="45720">
            <a:spAutoFit/>
          </a:bodyPr>
          <a:lstStyle/>
          <a:p>
            <a:pPr algn="ctr"/>
            <a:r>
              <a:rPr lang="fr-FR" b="1" dirty="0">
                <a:solidFill>
                  <a:schemeClr val="bg2"/>
                </a:solidFill>
              </a:rPr>
              <a:t>Objectif règlementaire de gestion du temps de pluie en assainissement:</a:t>
            </a:r>
          </a:p>
          <a:p>
            <a:pPr algn="ctr"/>
            <a:endParaRPr lang="fr-FR" sz="1000" dirty="0">
              <a:solidFill>
                <a:schemeClr val="bg2"/>
              </a:solidFill>
            </a:endParaRPr>
          </a:p>
          <a:p>
            <a:pPr marL="342900" indent="-342900" algn="ctr">
              <a:buFont typeface="Wingdings" pitchFamily="2" charset="2"/>
              <a:buChar char="à"/>
            </a:pPr>
            <a:r>
              <a:rPr lang="fr-FR" dirty="0">
                <a:solidFill>
                  <a:schemeClr val="bg2"/>
                </a:solidFill>
              </a:rPr>
              <a:t>max</a:t>
            </a:r>
            <a:r>
              <a:rPr lang="fr-FR" sz="2000" b="1" spc="50" dirty="0">
                <a:ln w="0"/>
                <a:solidFill>
                  <a:schemeClr val="bg2"/>
                </a:solidFill>
                <a:effectLst>
                  <a:innerShdw blurRad="63500" dist="50800" dir="13500000">
                    <a:srgbClr val="000000">
                      <a:alpha val="50000"/>
                    </a:srgbClr>
                  </a:innerShdw>
                </a:effectLst>
              </a:rPr>
              <a:t> 5% </a:t>
            </a:r>
            <a:r>
              <a:rPr lang="fr-FR" dirty="0">
                <a:solidFill>
                  <a:schemeClr val="bg2"/>
                </a:solidFill>
              </a:rPr>
              <a:t>de déversement </a:t>
            </a:r>
            <a:r>
              <a:rPr lang="fr-FR" sz="2000" b="1" spc="50" dirty="0">
                <a:ln w="0"/>
                <a:solidFill>
                  <a:schemeClr val="bg2"/>
                </a:solidFill>
                <a:effectLst>
                  <a:innerShdw blurRad="63500" dist="50800" dir="13500000">
                    <a:srgbClr val="000000">
                      <a:alpha val="50000"/>
                    </a:srgbClr>
                  </a:innerShdw>
                </a:effectLst>
              </a:rPr>
              <a:t>en</a:t>
            </a:r>
            <a:r>
              <a:rPr lang="fr-FR" dirty="0">
                <a:solidFill>
                  <a:schemeClr val="bg2"/>
                </a:solidFill>
              </a:rPr>
              <a:t> </a:t>
            </a:r>
            <a:r>
              <a:rPr lang="fr-FR" sz="2000" b="1" spc="50" dirty="0">
                <a:ln w="0"/>
                <a:solidFill>
                  <a:schemeClr val="bg2"/>
                </a:solidFill>
                <a:effectLst>
                  <a:innerShdw blurRad="63500" dist="50800" dir="13500000">
                    <a:srgbClr val="000000">
                      <a:alpha val="50000"/>
                    </a:srgbClr>
                  </a:innerShdw>
                </a:effectLst>
              </a:rPr>
              <a:t>volume </a:t>
            </a:r>
            <a:br>
              <a:rPr lang="fr-FR" sz="2000" b="1" spc="50" dirty="0">
                <a:ln w="0"/>
                <a:solidFill>
                  <a:schemeClr val="bg2"/>
                </a:solidFill>
                <a:effectLst>
                  <a:innerShdw blurRad="63500" dist="50800" dir="13500000">
                    <a:srgbClr val="000000">
                      <a:alpha val="50000"/>
                    </a:srgbClr>
                  </a:innerShdw>
                </a:effectLst>
              </a:rPr>
            </a:br>
            <a:r>
              <a:rPr lang="fr-FR" u="sng" dirty="0">
                <a:solidFill>
                  <a:schemeClr val="bg2"/>
                </a:solidFill>
              </a:rPr>
              <a:t>ou</a:t>
            </a:r>
            <a:r>
              <a:rPr lang="fr-FR" sz="2000" b="1" spc="50" dirty="0">
                <a:ln w="0"/>
                <a:solidFill>
                  <a:schemeClr val="bg2"/>
                </a:solidFill>
                <a:effectLst>
                  <a:innerShdw blurRad="63500" dist="50800" dir="13500000">
                    <a:srgbClr val="000000">
                      <a:alpha val="50000"/>
                    </a:srgbClr>
                  </a:innerShdw>
                </a:effectLst>
              </a:rPr>
              <a:t> en flux</a:t>
            </a:r>
          </a:p>
          <a:p>
            <a:pPr marL="342900" indent="-342900" algn="ctr">
              <a:buFont typeface="Wingdings" pitchFamily="2" charset="2"/>
              <a:buChar char="à"/>
            </a:pPr>
            <a:r>
              <a:rPr lang="fr-FR" u="sng" dirty="0">
                <a:solidFill>
                  <a:schemeClr val="bg2"/>
                </a:solidFill>
              </a:rPr>
              <a:t>ou</a:t>
            </a:r>
            <a:r>
              <a:rPr lang="fr-FR" dirty="0">
                <a:solidFill>
                  <a:schemeClr val="bg2"/>
                </a:solidFill>
              </a:rPr>
              <a:t> max </a:t>
            </a:r>
            <a:r>
              <a:rPr lang="fr-FR" sz="2000" b="1" spc="50" dirty="0">
                <a:ln w="0"/>
                <a:solidFill>
                  <a:schemeClr val="bg2"/>
                </a:solidFill>
                <a:effectLst>
                  <a:innerShdw blurRad="63500" dist="50800" dir="13500000">
                    <a:srgbClr val="000000">
                      <a:alpha val="50000"/>
                    </a:srgbClr>
                  </a:innerShdw>
                </a:effectLst>
              </a:rPr>
              <a:t>20 </a:t>
            </a:r>
            <a:r>
              <a:rPr lang="fr-FR" dirty="0">
                <a:solidFill>
                  <a:schemeClr val="bg2"/>
                </a:solidFill>
              </a:rPr>
              <a:t>déversements /an</a:t>
            </a:r>
          </a:p>
          <a:p>
            <a:pPr algn="ctr"/>
            <a:endParaRPr lang="fr-FR" sz="2000" b="1" spc="50" dirty="0">
              <a:ln w="0"/>
              <a:solidFill>
                <a:schemeClr val="bg2"/>
              </a:solidFill>
              <a:effectLst>
                <a:innerShdw blurRad="63500" dist="50800" dir="13500000">
                  <a:srgbClr val="000000">
                    <a:alpha val="50000"/>
                  </a:srgbClr>
                </a:innerShdw>
              </a:effectLst>
            </a:endParaRPr>
          </a:p>
          <a:p>
            <a:pPr algn="ctr"/>
            <a:endParaRPr lang="fr-FR" sz="2000" b="1" spc="50" dirty="0">
              <a:ln w="0"/>
              <a:solidFill>
                <a:schemeClr val="bg2"/>
              </a:solidFill>
              <a:effectLst>
                <a:innerShdw blurRad="63500" dist="50800" dir="13500000">
                  <a:srgbClr val="000000">
                    <a:alpha val="50000"/>
                  </a:srgbClr>
                </a:innerShdw>
              </a:effectLst>
              <a:sym typeface="Wingdings" pitchFamily="2" charset="2"/>
            </a:endParaRPr>
          </a:p>
        </p:txBody>
      </p:sp>
      <p:pic>
        <p:nvPicPr>
          <p:cNvPr id="12290" name="Picture 2" descr="F N D A E F N D A E">
            <a:extLst>
              <a:ext uri="{FF2B5EF4-FFF2-40B4-BE49-F238E27FC236}">
                <a16:creationId xmlns:a16="http://schemas.microsoft.com/office/drawing/2014/main" id="{E6152398-9BE8-9542-916A-823ADC374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80" y="4616196"/>
            <a:ext cx="2627784" cy="198859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1">
            <a:extLst>
              <a:ext uri="{FF2B5EF4-FFF2-40B4-BE49-F238E27FC236}">
                <a16:creationId xmlns:a16="http://schemas.microsoft.com/office/drawing/2014/main" id="{61D6B7E6-9A02-B949-9EB1-2947ADB4CD9C}"/>
              </a:ext>
            </a:extLst>
          </p:cNvPr>
          <p:cNvSpPr txBox="1">
            <a:spLocks/>
          </p:cNvSpPr>
          <p:nvPr/>
        </p:nvSpPr>
        <p:spPr>
          <a:xfrm>
            <a:off x="1068604" y="326306"/>
            <a:ext cx="8255924"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000" dirty="0">
                <a:solidFill>
                  <a:schemeClr val="tx1"/>
                </a:solidFill>
              </a:rPr>
              <a:t>AXE n°5: LA GESTION DU PLUVIAL COMME VECTEUR DE CONFORT ET BIEN-ÊTRE</a:t>
            </a:r>
          </a:p>
        </p:txBody>
      </p:sp>
    </p:spTree>
    <p:extLst>
      <p:ext uri="{BB962C8B-B14F-4D97-AF65-F5344CB8AC3E}">
        <p14:creationId xmlns:p14="http://schemas.microsoft.com/office/powerpoint/2010/main" val="592152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Résultat de recherche d'images pour &quot;sécheresse en ville&quot;">
            <a:extLst>
              <a:ext uri="{FF2B5EF4-FFF2-40B4-BE49-F238E27FC236}">
                <a16:creationId xmlns:a16="http://schemas.microsoft.com/office/drawing/2014/main" id="{3DF64392-E4EF-034E-8DB0-96B311063E1F}"/>
              </a:ext>
            </a:extLst>
          </p:cNvPr>
          <p:cNvSpPr>
            <a:spLocks noChangeAspect="1" noChangeArrowheads="1"/>
          </p:cNvSpPr>
          <p:nvPr/>
        </p:nvSpPr>
        <p:spPr bwMode="auto">
          <a:xfrm>
            <a:off x="4419600" y="3270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2" descr="Résultat de recherche d'images pour &quot;noues paysagere&quot;">
            <a:extLst>
              <a:ext uri="{FF2B5EF4-FFF2-40B4-BE49-F238E27FC236}">
                <a16:creationId xmlns:a16="http://schemas.microsoft.com/office/drawing/2014/main" id="{C405E099-B817-D847-B1D9-6B0748878601}"/>
              </a:ext>
            </a:extLst>
          </p:cNvPr>
          <p:cNvSpPr>
            <a:spLocks noChangeAspect="1" noChangeArrowheads="1"/>
          </p:cNvSpPr>
          <p:nvPr/>
        </p:nvSpPr>
        <p:spPr bwMode="auto">
          <a:xfrm>
            <a:off x="4572000" y="3422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4" descr="Résultat de recherche d'images pour &quot;polluants eaux pluviales pierre cailloux&quot;">
            <a:extLst>
              <a:ext uri="{FF2B5EF4-FFF2-40B4-BE49-F238E27FC236}">
                <a16:creationId xmlns:a16="http://schemas.microsoft.com/office/drawing/2014/main" id="{8AF0AB3E-821B-4F4E-8BC1-81B85C0434E8}"/>
              </a:ext>
            </a:extLst>
          </p:cNvPr>
          <p:cNvSpPr>
            <a:spLocks noChangeAspect="1" noChangeArrowheads="1"/>
          </p:cNvSpPr>
          <p:nvPr/>
        </p:nvSpPr>
        <p:spPr bwMode="auto">
          <a:xfrm>
            <a:off x="4724400" y="3575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 name="Image 1">
            <a:extLst>
              <a:ext uri="{FF2B5EF4-FFF2-40B4-BE49-F238E27FC236}">
                <a16:creationId xmlns:a16="http://schemas.microsoft.com/office/drawing/2014/main" id="{4C634A39-5156-6742-A341-E7A6173740D3}"/>
              </a:ext>
            </a:extLst>
          </p:cNvPr>
          <p:cNvPicPr>
            <a:picLocks noChangeAspect="1"/>
          </p:cNvPicPr>
          <p:nvPr/>
        </p:nvPicPr>
        <p:blipFill rotWithShape="1">
          <a:blip r:embed="rId3"/>
          <a:srcRect t="34249"/>
          <a:stretch/>
        </p:blipFill>
        <p:spPr>
          <a:xfrm>
            <a:off x="1295400" y="1384821"/>
            <a:ext cx="7467600" cy="3281670"/>
          </a:xfrm>
          <a:prstGeom prst="rect">
            <a:avLst/>
          </a:prstGeom>
        </p:spPr>
      </p:pic>
      <p:pic>
        <p:nvPicPr>
          <p:cNvPr id="13314" name="Picture 2" descr="https://lh6.googleusercontent.com/82rbPwrEOOz9isuySybzvW8mJjGZmke3YHcAK5BvNStJNyhyY-HY21IJ9iWGUPQ4JtiJ-hFWYjMz_0HImcqloZTwmdH-Nsz6rD1q4nLZkVmyxNlU0iNP3vHhzU9cfA">
            <a:extLst>
              <a:ext uri="{FF2B5EF4-FFF2-40B4-BE49-F238E27FC236}">
                <a16:creationId xmlns:a16="http://schemas.microsoft.com/office/drawing/2014/main" id="{E309B273-91AB-DD4B-9AA1-8F831D33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5" y="4768586"/>
            <a:ext cx="2754113" cy="167933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C081CE02-6FEA-824E-BBDB-FCFB84E55DF5}"/>
              </a:ext>
            </a:extLst>
          </p:cNvPr>
          <p:cNvPicPr>
            <a:picLocks noChangeAspect="1"/>
          </p:cNvPicPr>
          <p:nvPr/>
        </p:nvPicPr>
        <p:blipFill>
          <a:blip r:embed="rId5"/>
          <a:stretch>
            <a:fillRect/>
          </a:stretch>
        </p:blipFill>
        <p:spPr>
          <a:xfrm>
            <a:off x="4632492" y="4597335"/>
            <a:ext cx="4511508" cy="2237780"/>
          </a:xfrm>
          <a:prstGeom prst="rect">
            <a:avLst/>
          </a:prstGeom>
          <a:solidFill>
            <a:srgbClr val="FFFFFF"/>
          </a:solidFill>
        </p:spPr>
      </p:pic>
      <p:sp>
        <p:nvSpPr>
          <p:cNvPr id="9" name="Espace réservé du texte 1">
            <a:extLst>
              <a:ext uri="{FF2B5EF4-FFF2-40B4-BE49-F238E27FC236}">
                <a16:creationId xmlns:a16="http://schemas.microsoft.com/office/drawing/2014/main" id="{9B8CECD0-6057-124B-81BC-E00C108C75E4}"/>
              </a:ext>
            </a:extLst>
          </p:cNvPr>
          <p:cNvSpPr txBox="1">
            <a:spLocks/>
          </p:cNvSpPr>
          <p:nvPr/>
        </p:nvSpPr>
        <p:spPr>
          <a:xfrm>
            <a:off x="1068604" y="326306"/>
            <a:ext cx="8255924"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3000" dirty="0">
                <a:solidFill>
                  <a:schemeClr val="tx1"/>
                </a:solidFill>
              </a:rPr>
              <a:t>AXE n°5: LA GESTION DU PLUVIAL COMME VECTEUR DE CONFORT ET BIEN-ÊTRE</a:t>
            </a:r>
          </a:p>
        </p:txBody>
      </p:sp>
    </p:spTree>
    <p:extLst>
      <p:ext uri="{BB962C8B-B14F-4D97-AF65-F5344CB8AC3E}">
        <p14:creationId xmlns:p14="http://schemas.microsoft.com/office/powerpoint/2010/main" val="343258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a:xfrm>
            <a:off x="2123728" y="3062610"/>
            <a:ext cx="6248400" cy="2590800"/>
          </a:xfrm>
        </p:spPr>
        <p:txBody>
          <a:bodyPr/>
          <a:lstStyle/>
          <a:p>
            <a:r>
              <a:rPr lang="fr-FR" sz="3600" dirty="0"/>
              <a:t>Le cycle de l’eau</a:t>
            </a:r>
          </a:p>
          <a:p>
            <a:r>
              <a:rPr lang="fr-FR" sz="3600" dirty="0"/>
              <a:t>&amp;</a:t>
            </a:r>
          </a:p>
          <a:p>
            <a:r>
              <a:rPr lang="fr-FR" sz="3600" dirty="0"/>
              <a:t>ses compétences opérationnelles</a:t>
            </a:r>
          </a:p>
        </p:txBody>
      </p:sp>
    </p:spTree>
    <p:extLst>
      <p:ext uri="{BB962C8B-B14F-4D97-AF65-F5344CB8AC3E}">
        <p14:creationId xmlns:p14="http://schemas.microsoft.com/office/powerpoint/2010/main" val="1014741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éli Mélo - Démêlons les fils de l'eau">
            <a:extLst>
              <a:ext uri="{FF2B5EF4-FFF2-40B4-BE49-F238E27FC236}">
                <a16:creationId xmlns:a16="http://schemas.microsoft.com/office/drawing/2014/main" id="{A67EF0D0-C629-9A43-8988-1ED733B0C9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850" y="254658"/>
            <a:ext cx="3131999" cy="31319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éli Mélo - Démêlons les fils de l'eau">
            <a:extLst>
              <a:ext uri="{FF2B5EF4-FFF2-40B4-BE49-F238E27FC236}">
                <a16:creationId xmlns:a16="http://schemas.microsoft.com/office/drawing/2014/main" id="{C1B6AA60-A986-E249-8372-4FC2DB6911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401" y="254658"/>
            <a:ext cx="3131999" cy="313199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éli Mélo - Démêlons les fils de l'eau">
            <a:extLst>
              <a:ext uri="{FF2B5EF4-FFF2-40B4-BE49-F238E27FC236}">
                <a16:creationId xmlns:a16="http://schemas.microsoft.com/office/drawing/2014/main" id="{3DA23D07-AB9B-254D-9CD4-2E77569AB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401" y="3386995"/>
            <a:ext cx="3131999" cy="313199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éli Mélo - Démêlons les fils de l'eau">
            <a:extLst>
              <a:ext uri="{FF2B5EF4-FFF2-40B4-BE49-F238E27FC236}">
                <a16:creationId xmlns:a16="http://schemas.microsoft.com/office/drawing/2014/main" id="{CC3636EA-BDE4-1742-A7B7-FB3B094031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982" y="3386994"/>
            <a:ext cx="3132000"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106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p:txBody>
          <a:bodyPr/>
          <a:lstStyle/>
          <a:p>
            <a:r>
              <a:rPr lang="fr-FR" sz="3600" dirty="0"/>
              <a:t>L’eau au cœur de la stratégie territoriale et au service de son dynamisme</a:t>
            </a:r>
          </a:p>
          <a:p>
            <a:endParaRPr lang="fr-FR" sz="3600" dirty="0"/>
          </a:p>
        </p:txBody>
      </p:sp>
    </p:spTree>
    <p:extLst>
      <p:ext uri="{BB962C8B-B14F-4D97-AF65-F5344CB8AC3E}">
        <p14:creationId xmlns:p14="http://schemas.microsoft.com/office/powerpoint/2010/main" val="3343659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326306"/>
            <a:ext cx="807539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 CYCLE DE L’EAU COMME VECTEUR D’ATTRACTIVITE DU TERRITOIRE</a:t>
            </a:r>
          </a:p>
        </p:txBody>
      </p:sp>
      <p:graphicFrame>
        <p:nvGraphicFramePr>
          <p:cNvPr id="2" name="Diagramme 1">
            <a:extLst>
              <a:ext uri="{FF2B5EF4-FFF2-40B4-BE49-F238E27FC236}">
                <a16:creationId xmlns:a16="http://schemas.microsoft.com/office/drawing/2014/main" id="{3996BAA4-D03A-6041-977A-DCB44D1E17F6}"/>
              </a:ext>
            </a:extLst>
          </p:cNvPr>
          <p:cNvGraphicFramePr/>
          <p:nvPr>
            <p:extLst>
              <p:ext uri="{D42A27DB-BD31-4B8C-83A1-F6EECF244321}">
                <p14:modId xmlns:p14="http://schemas.microsoft.com/office/powerpoint/2010/main" val="2547889681"/>
              </p:ext>
            </p:extLst>
          </p:nvPr>
        </p:nvGraphicFramePr>
        <p:xfrm>
          <a:off x="1331640" y="1435532"/>
          <a:ext cx="7056784" cy="4640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1149C6DD-0017-F148-B5A1-AA329A6223A1}"/>
              </a:ext>
            </a:extLst>
          </p:cNvPr>
          <p:cNvSpPr/>
          <p:nvPr/>
        </p:nvSpPr>
        <p:spPr>
          <a:xfrm>
            <a:off x="935596" y="6230962"/>
            <a:ext cx="7848872" cy="400110"/>
          </a:xfrm>
          <a:prstGeom prst="rect">
            <a:avLst/>
          </a:prstGeom>
          <a:noFill/>
        </p:spPr>
        <p:txBody>
          <a:bodyPr wrap="square" lIns="91440" tIns="45720" rIns="91440" bIns="45720">
            <a:spAutoFit/>
          </a:bodyPr>
          <a:lstStyle/>
          <a:p>
            <a:pPr marL="342900" indent="-342900" algn="ctr">
              <a:buFont typeface="Wingdings" pitchFamily="2" charset="2"/>
              <a:buChar char="à"/>
            </a:pPr>
            <a:r>
              <a:rPr lang="fr-FR" sz="2000" b="1" spc="50" dirty="0">
                <a:ln w="0"/>
                <a:solidFill>
                  <a:schemeClr val="bg2"/>
                </a:solidFill>
                <a:effectLst>
                  <a:innerShdw blurRad="63500" dist="50800" dir="13500000">
                    <a:srgbClr val="000000">
                      <a:alpha val="50000"/>
                    </a:srgbClr>
                  </a:innerShdw>
                </a:effectLst>
                <a:sym typeface="Wingdings" pitchFamily="2" charset="2"/>
              </a:rPr>
              <a:t>Anticipation, prévention, protection, sécurisation… </a:t>
            </a:r>
          </a:p>
        </p:txBody>
      </p:sp>
    </p:spTree>
    <p:extLst>
      <p:ext uri="{BB962C8B-B14F-4D97-AF65-F5344CB8AC3E}">
        <p14:creationId xmlns:p14="http://schemas.microsoft.com/office/powerpoint/2010/main" val="25276289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949584" y="254298"/>
            <a:ext cx="819441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OUTILS D’UN DEVELOPPEMENT « EAU-RESPONSABLE » DU TERRITOIRE</a:t>
            </a:r>
          </a:p>
        </p:txBody>
      </p:sp>
      <p:sp>
        <p:nvSpPr>
          <p:cNvPr id="39" name="Rectangle 38">
            <a:extLst>
              <a:ext uri="{FF2B5EF4-FFF2-40B4-BE49-F238E27FC236}">
                <a16:creationId xmlns:a16="http://schemas.microsoft.com/office/drawing/2014/main" id="{0B7DB402-0EFB-3C43-8FDB-59DD906383C4}"/>
              </a:ext>
            </a:extLst>
          </p:cNvPr>
          <p:cNvSpPr/>
          <p:nvPr/>
        </p:nvSpPr>
        <p:spPr>
          <a:xfrm>
            <a:off x="1158360" y="1393489"/>
            <a:ext cx="7776864" cy="6047809"/>
          </a:xfrm>
          <a:prstGeom prst="rect">
            <a:avLst/>
          </a:prstGeom>
        </p:spPr>
        <p:txBody>
          <a:bodyPr wrap="square">
            <a:spAutoFit/>
          </a:bodyPr>
          <a:lstStyle/>
          <a:p>
            <a:r>
              <a:rPr lang="fr-FR" sz="2500" dirty="0"/>
              <a:t>Mettre en adéquation les ressources en eau / le milieu récepteur / le développement du territoire</a:t>
            </a:r>
          </a:p>
          <a:p>
            <a:endParaRPr lang="fr-FR" sz="2500" dirty="0"/>
          </a:p>
          <a:p>
            <a:pPr marL="342900" indent="-342900">
              <a:buFont typeface="Arial" panose="020B0604020202020204" pitchFamily="34" charset="0"/>
              <a:buChar char="•"/>
            </a:pPr>
            <a:r>
              <a:rPr lang="fr-FR" sz="2200" dirty="0">
                <a:solidFill>
                  <a:schemeClr val="bg2"/>
                </a:solidFill>
              </a:rPr>
              <a:t>Réflexion prospective intégrant le changement climatique</a:t>
            </a:r>
            <a:br>
              <a:rPr lang="fr-FR" sz="2200" dirty="0">
                <a:solidFill>
                  <a:schemeClr val="bg2"/>
                </a:solidFill>
              </a:rPr>
            </a:br>
            <a:r>
              <a:rPr lang="fr-FR" sz="2200" dirty="0">
                <a:solidFill>
                  <a:schemeClr val="bg2"/>
                </a:solidFill>
                <a:sym typeface="Wingdings" pitchFamily="2" charset="2"/>
              </a:rPr>
              <a:t> ex: étude HMUC </a:t>
            </a:r>
            <a:endParaRPr lang="fr-FR" sz="2200" dirty="0">
              <a:solidFill>
                <a:schemeClr val="bg2"/>
              </a:solidFill>
            </a:endParaRP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r>
              <a:rPr lang="fr-FR" sz="2200" dirty="0">
                <a:solidFill>
                  <a:schemeClr val="bg2"/>
                </a:solidFill>
              </a:rPr>
              <a:t>Une planification « urbanisme » en cohérence avec la planification « métiers »</a:t>
            </a:r>
            <a:br>
              <a:rPr lang="fr-FR" sz="2200" dirty="0">
                <a:solidFill>
                  <a:schemeClr val="bg2"/>
                </a:solidFill>
              </a:rPr>
            </a:br>
            <a:r>
              <a:rPr lang="fr-FR" sz="2200" dirty="0">
                <a:solidFill>
                  <a:schemeClr val="bg2"/>
                </a:solidFill>
                <a:sym typeface="Wingdings" pitchFamily="2" charset="2"/>
              </a:rPr>
              <a:t> SCOT, PLU(-i), </a:t>
            </a:r>
            <a:br>
              <a:rPr lang="fr-FR" sz="2200" dirty="0">
                <a:solidFill>
                  <a:schemeClr val="bg2"/>
                </a:solidFill>
                <a:sym typeface="Wingdings" pitchFamily="2" charset="2"/>
              </a:rPr>
            </a:br>
            <a:r>
              <a:rPr lang="fr-FR" sz="2200" dirty="0">
                <a:solidFill>
                  <a:schemeClr val="bg2"/>
                </a:solidFill>
                <a:sym typeface="Wingdings" pitchFamily="2" charset="2"/>
              </a:rPr>
              <a:t> zonage assainissement et pluvial</a:t>
            </a:r>
            <a:br>
              <a:rPr lang="fr-FR" sz="2200" dirty="0">
                <a:solidFill>
                  <a:schemeClr val="bg2"/>
                </a:solidFill>
                <a:sym typeface="Wingdings" pitchFamily="2" charset="2"/>
              </a:rPr>
            </a:br>
            <a:r>
              <a:rPr lang="fr-FR" sz="2200" dirty="0">
                <a:solidFill>
                  <a:schemeClr val="bg2"/>
                </a:solidFill>
                <a:sym typeface="Wingdings" pitchFamily="2" charset="2"/>
              </a:rPr>
              <a:t> Schémas directeurs eau potable, assainissement, eaux pluviales</a:t>
            </a:r>
          </a:p>
          <a:p>
            <a:pPr marL="342900" indent="-342900">
              <a:buFont typeface="Arial" panose="020B0604020202020204" pitchFamily="34" charset="0"/>
              <a:buChar char="•"/>
            </a:pPr>
            <a:endParaRPr lang="fr-FR" dirty="0">
              <a:solidFill>
                <a:schemeClr val="bg2"/>
              </a:solidFill>
              <a:sym typeface="Wingdings" pitchFamily="2" charset="2"/>
            </a:endParaRPr>
          </a:p>
          <a:p>
            <a:pPr marL="342900" indent="-342900">
              <a:buFont typeface="Arial" panose="020B0604020202020204" pitchFamily="34" charset="0"/>
              <a:buChar char="•"/>
            </a:pPr>
            <a:endParaRPr lang="fr-FR" dirty="0">
              <a:solidFill>
                <a:schemeClr val="bg2"/>
              </a:solidFill>
              <a:sym typeface="Wingdings" pitchFamily="2" charset="2"/>
            </a:endParaRP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endParaRPr lang="fr-FR" b="1" dirty="0">
              <a:solidFill>
                <a:schemeClr val="bg2"/>
              </a:solidFill>
            </a:endParaRPr>
          </a:p>
          <a:p>
            <a:endParaRPr lang="fr-FR" sz="2200" b="1" dirty="0"/>
          </a:p>
          <a:p>
            <a:endParaRPr lang="fr-FR" sz="2400" dirty="0"/>
          </a:p>
        </p:txBody>
      </p:sp>
    </p:spTree>
    <p:extLst>
      <p:ext uri="{BB962C8B-B14F-4D97-AF65-F5344CB8AC3E}">
        <p14:creationId xmlns:p14="http://schemas.microsoft.com/office/powerpoint/2010/main" val="4167491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949584" y="254298"/>
            <a:ext cx="819441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OUTILS D’UN DEVELOPPEMENT « EAU-RESPONSABLE » DU TERRITOIRE</a:t>
            </a:r>
          </a:p>
        </p:txBody>
      </p:sp>
      <p:sp>
        <p:nvSpPr>
          <p:cNvPr id="39" name="Rectangle 38">
            <a:extLst>
              <a:ext uri="{FF2B5EF4-FFF2-40B4-BE49-F238E27FC236}">
                <a16:creationId xmlns:a16="http://schemas.microsoft.com/office/drawing/2014/main" id="{0B7DB402-0EFB-3C43-8FDB-59DD906383C4}"/>
              </a:ext>
            </a:extLst>
          </p:cNvPr>
          <p:cNvSpPr/>
          <p:nvPr/>
        </p:nvSpPr>
        <p:spPr>
          <a:xfrm>
            <a:off x="1158360" y="1393489"/>
            <a:ext cx="7776864" cy="4493538"/>
          </a:xfrm>
          <a:prstGeom prst="rect">
            <a:avLst/>
          </a:prstGeom>
        </p:spPr>
        <p:txBody>
          <a:bodyPr wrap="square">
            <a:spAutoFit/>
          </a:bodyPr>
          <a:lstStyle/>
          <a:p>
            <a:r>
              <a:rPr lang="fr-FR" sz="2500" dirty="0"/>
              <a:t>Former les agents de la collectivité pour mettre en œuvre la stratégie politique « eau »</a:t>
            </a:r>
            <a:br>
              <a:rPr lang="fr-FR" sz="2200" dirty="0">
                <a:solidFill>
                  <a:schemeClr val="bg2"/>
                </a:solidFill>
              </a:rPr>
            </a:br>
            <a:r>
              <a:rPr lang="fr-FR" sz="2200" dirty="0">
                <a:solidFill>
                  <a:schemeClr val="bg2"/>
                </a:solidFill>
                <a:sym typeface="Wingdings" pitchFamily="2" charset="2"/>
              </a:rPr>
              <a:t></a:t>
            </a:r>
            <a:r>
              <a:rPr lang="fr-FR" sz="2200" dirty="0">
                <a:solidFill>
                  <a:schemeClr val="bg2"/>
                </a:solidFill>
              </a:rPr>
              <a:t> Développer la culture de l’eau – notamment de la gestion des eaux pluviales:</a:t>
            </a:r>
          </a:p>
          <a:p>
            <a:pPr marL="800100" lvl="1" indent="-342900">
              <a:buFont typeface="Arial" panose="020B0604020202020204" pitchFamily="34" charset="0"/>
              <a:buChar char="•"/>
            </a:pPr>
            <a:r>
              <a:rPr lang="fr-FR" sz="2200" dirty="0">
                <a:solidFill>
                  <a:schemeClr val="bg2"/>
                </a:solidFill>
              </a:rPr>
              <a:t>Service d’instruction des permis de construire</a:t>
            </a:r>
          </a:p>
          <a:p>
            <a:pPr marL="800100" lvl="1" indent="-342900">
              <a:buFont typeface="Arial" panose="020B0604020202020204" pitchFamily="34" charset="0"/>
              <a:buChar char="•"/>
            </a:pPr>
            <a:r>
              <a:rPr lang="fr-FR" sz="2200" dirty="0">
                <a:solidFill>
                  <a:schemeClr val="bg2"/>
                </a:solidFill>
              </a:rPr>
              <a:t>Services concepteurs: de la voirie, de l’aménagement…</a:t>
            </a:r>
          </a:p>
          <a:p>
            <a:pPr marL="800100" lvl="1" indent="-342900">
              <a:buFont typeface="Arial" panose="020B0604020202020204" pitchFamily="34" charset="0"/>
              <a:buChar char="•"/>
            </a:pPr>
            <a:r>
              <a:rPr lang="fr-FR" sz="2200" dirty="0">
                <a:solidFill>
                  <a:schemeClr val="bg2"/>
                </a:solidFill>
              </a:rPr>
              <a:t>Equipes de terrain: propreté, espaces verts…</a:t>
            </a:r>
          </a:p>
          <a:p>
            <a:pPr marL="342900" indent="-342900">
              <a:buFont typeface="Arial" panose="020B0604020202020204" pitchFamily="34" charset="0"/>
              <a:buChar char="•"/>
            </a:pPr>
            <a:endParaRPr lang="fr-FR" sz="2200" dirty="0">
              <a:solidFill>
                <a:schemeClr val="bg2"/>
              </a:solidFill>
              <a:sym typeface="Wingdings" pitchFamily="2" charset="2"/>
            </a:endParaRP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endParaRPr lang="fr-FR" b="1" dirty="0">
              <a:solidFill>
                <a:schemeClr val="bg2"/>
              </a:solidFill>
            </a:endParaRPr>
          </a:p>
          <a:p>
            <a:endParaRPr lang="fr-FR" sz="2200" b="1" dirty="0"/>
          </a:p>
          <a:p>
            <a:endParaRPr lang="fr-FR" sz="2400" dirty="0"/>
          </a:p>
        </p:txBody>
      </p:sp>
      <p:pic>
        <p:nvPicPr>
          <p:cNvPr id="1026" name="Picture 2" descr="https://lh3.googleusercontent.com/UNW_Y5d2nLt0js1BXHprQkuzIMNGEIO7cDzyaBttdeBsn7ffkHjjKIly3_WMLB6gtFB0IF7_OQlMN2wKtUEvExIRcOhXN2Biafcv3DjsmHT2P0Mf-CWo6WNYLWmeKQ">
            <a:extLst>
              <a:ext uri="{FF2B5EF4-FFF2-40B4-BE49-F238E27FC236}">
                <a16:creationId xmlns:a16="http://schemas.microsoft.com/office/drawing/2014/main" id="{6CBA1D0D-E2CD-854A-9124-EF1656DEF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793" y="4382092"/>
            <a:ext cx="319423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AC28625-115B-A141-852B-AA11560D8A3F}"/>
              </a:ext>
            </a:extLst>
          </p:cNvPr>
          <p:cNvPicPr>
            <a:picLocks noChangeAspect="1"/>
          </p:cNvPicPr>
          <p:nvPr/>
        </p:nvPicPr>
        <p:blipFill rotWithShape="1">
          <a:blip r:embed="rId4">
            <a:extLst>
              <a:ext uri="{28A0092B-C50C-407E-A947-70E740481C1C}">
                <a14:useLocalDpi xmlns:a14="http://schemas.microsoft.com/office/drawing/2010/main" val="0"/>
              </a:ext>
            </a:extLst>
          </a:blip>
          <a:srcRect l="5001"/>
          <a:stretch/>
        </p:blipFill>
        <p:spPr>
          <a:xfrm>
            <a:off x="1158360" y="4382092"/>
            <a:ext cx="2765244" cy="2160000"/>
          </a:xfrm>
          <a:prstGeom prst="rect">
            <a:avLst/>
          </a:prstGeom>
        </p:spPr>
      </p:pic>
      <p:cxnSp>
        <p:nvCxnSpPr>
          <p:cNvPr id="7" name="Connecteur droit avec flèche 6">
            <a:extLst>
              <a:ext uri="{FF2B5EF4-FFF2-40B4-BE49-F238E27FC236}">
                <a16:creationId xmlns:a16="http://schemas.microsoft.com/office/drawing/2014/main" id="{97CBAE82-CAD0-9A41-AAF7-1C3BA883467A}"/>
              </a:ext>
            </a:extLst>
          </p:cNvPr>
          <p:cNvCxnSpPr>
            <a:cxnSpLocks/>
          </p:cNvCxnSpPr>
          <p:nvPr/>
        </p:nvCxnSpPr>
        <p:spPr>
          <a:xfrm>
            <a:off x="4139952" y="5438874"/>
            <a:ext cx="1368152"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7881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38144" y="309712"/>
            <a:ext cx="807539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OUTILS D’UN TISSU ECONOMIQUE  EAU-RESPONSABLE</a:t>
            </a:r>
          </a:p>
        </p:txBody>
      </p:sp>
      <p:sp>
        <p:nvSpPr>
          <p:cNvPr id="4" name="Rectangle 3">
            <a:extLst>
              <a:ext uri="{FF2B5EF4-FFF2-40B4-BE49-F238E27FC236}">
                <a16:creationId xmlns:a16="http://schemas.microsoft.com/office/drawing/2014/main" id="{34BD1DF2-1577-3545-8ACA-D6BC490FA3CB}"/>
              </a:ext>
            </a:extLst>
          </p:cNvPr>
          <p:cNvSpPr/>
          <p:nvPr/>
        </p:nvSpPr>
        <p:spPr>
          <a:xfrm>
            <a:off x="1403648" y="1406426"/>
            <a:ext cx="7631451" cy="6971139"/>
          </a:xfrm>
          <a:prstGeom prst="rect">
            <a:avLst/>
          </a:prstGeom>
        </p:spPr>
        <p:txBody>
          <a:bodyPr wrap="square">
            <a:spAutoFit/>
          </a:bodyPr>
          <a:lstStyle/>
          <a:p>
            <a:r>
              <a:rPr lang="fr-FR" sz="2500" dirty="0"/>
              <a:t>Accompagner les entreprises et industries</a:t>
            </a:r>
          </a:p>
          <a:p>
            <a:pPr marL="342900" indent="-342900">
              <a:buFont typeface="Arial" panose="020B0604020202020204" pitchFamily="34" charset="0"/>
              <a:buChar char="•"/>
            </a:pPr>
            <a:r>
              <a:rPr lang="fr-FR" sz="2200" dirty="0">
                <a:solidFill>
                  <a:schemeClr val="bg2"/>
                </a:solidFill>
              </a:rPr>
              <a:t>Appui technique / en ingénierie</a:t>
            </a:r>
          </a:p>
          <a:p>
            <a:pPr marL="800100" lvl="1" indent="-342900">
              <a:buFont typeface="Arial" panose="020B0604020202020204" pitchFamily="34" charset="0"/>
              <a:buChar char="•"/>
            </a:pPr>
            <a:r>
              <a:rPr lang="fr-FR" sz="2200" dirty="0">
                <a:solidFill>
                  <a:schemeClr val="bg2"/>
                </a:solidFill>
              </a:rPr>
              <a:t>Diagnostic d’économies d’eau</a:t>
            </a:r>
          </a:p>
          <a:p>
            <a:pPr marL="800100" lvl="1" indent="-342900">
              <a:buFont typeface="Arial" panose="020B0604020202020204" pitchFamily="34" charset="0"/>
              <a:buChar char="•"/>
            </a:pPr>
            <a:r>
              <a:rPr lang="fr-FR" sz="2200" dirty="0">
                <a:solidFill>
                  <a:schemeClr val="bg2"/>
                </a:solidFill>
              </a:rPr>
              <a:t>Diagnostic micropolluants / opération collective </a:t>
            </a: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r>
              <a:rPr lang="fr-FR" sz="2200" dirty="0">
                <a:solidFill>
                  <a:schemeClr val="bg2"/>
                </a:solidFill>
              </a:rPr>
              <a:t>Aides financières:</a:t>
            </a:r>
          </a:p>
          <a:p>
            <a:pPr marL="800100" lvl="1" indent="-342900">
              <a:buFont typeface="Arial" panose="020B0604020202020204" pitchFamily="34" charset="0"/>
              <a:buChar char="•"/>
            </a:pPr>
            <a:r>
              <a:rPr lang="fr-FR" sz="2200" dirty="0">
                <a:solidFill>
                  <a:schemeClr val="bg2"/>
                </a:solidFill>
                <a:sym typeface="Wingdings" pitchFamily="2" charset="2"/>
              </a:rPr>
              <a:t>Facilité d’accès aides agences via des opérations groupées</a:t>
            </a:r>
          </a:p>
          <a:p>
            <a:pPr marL="800100" lvl="1" indent="-342900">
              <a:buFont typeface="Arial" panose="020B0604020202020204" pitchFamily="34" charset="0"/>
              <a:buChar char="•"/>
            </a:pPr>
            <a:r>
              <a:rPr lang="fr-FR" sz="2200" dirty="0">
                <a:solidFill>
                  <a:schemeClr val="bg2"/>
                </a:solidFill>
                <a:sym typeface="Wingdings" pitchFamily="2" charset="2"/>
              </a:rPr>
              <a:t>Conditionnalité d’autres aides à des opérations vertueuses</a:t>
            </a:r>
            <a:br>
              <a:rPr lang="fr-FR" sz="2200" dirty="0">
                <a:solidFill>
                  <a:schemeClr val="bg2"/>
                </a:solidFill>
                <a:sym typeface="Wingdings" pitchFamily="2" charset="2"/>
              </a:rPr>
            </a:br>
            <a:r>
              <a:rPr lang="fr-FR" sz="2200" i="1" dirty="0">
                <a:solidFill>
                  <a:schemeClr val="bg2"/>
                </a:solidFill>
                <a:sym typeface="Wingdings" pitchFamily="2" charset="2"/>
              </a:rPr>
              <a:t>ex: mesures d’économie d’eau</a:t>
            </a:r>
          </a:p>
          <a:p>
            <a:pPr marL="342900" indent="-342900">
              <a:buFont typeface="Arial" panose="020B0604020202020204" pitchFamily="34" charset="0"/>
              <a:buChar char="•"/>
            </a:pPr>
            <a:endParaRPr lang="fr-FR" dirty="0">
              <a:solidFill>
                <a:schemeClr val="bg2"/>
              </a:solidFill>
              <a:sym typeface="Wingdings" pitchFamily="2" charset="2"/>
            </a:endParaRPr>
          </a:p>
          <a:p>
            <a:pPr marL="342900" indent="-342900">
              <a:buFont typeface="Arial" panose="020B0604020202020204" pitchFamily="34" charset="0"/>
              <a:buChar char="•"/>
            </a:pPr>
            <a:r>
              <a:rPr lang="fr-FR" sz="2200" dirty="0">
                <a:solidFill>
                  <a:schemeClr val="bg2"/>
                </a:solidFill>
              </a:rPr>
              <a:t>Contrôle</a:t>
            </a:r>
          </a:p>
          <a:p>
            <a:pPr marL="800100" lvl="1" indent="-342900">
              <a:buFont typeface="Arial" panose="020B0604020202020204" pitchFamily="34" charset="0"/>
              <a:buChar char="•"/>
            </a:pPr>
            <a:r>
              <a:rPr lang="fr-FR" sz="2200" dirty="0">
                <a:solidFill>
                  <a:schemeClr val="bg2"/>
                </a:solidFill>
                <a:sym typeface="Wingdings" pitchFamily="2" charset="2"/>
              </a:rPr>
              <a:t>Police des réseaux </a:t>
            </a:r>
          </a:p>
          <a:p>
            <a:pPr marL="800100" lvl="1" indent="-342900">
              <a:buFont typeface="Arial" panose="020B0604020202020204" pitchFamily="34" charset="0"/>
              <a:buChar char="•"/>
            </a:pPr>
            <a:r>
              <a:rPr lang="fr-FR" sz="2200" dirty="0">
                <a:solidFill>
                  <a:schemeClr val="bg2"/>
                </a:solidFill>
                <a:sym typeface="Wingdings" pitchFamily="2" charset="2"/>
              </a:rPr>
              <a:t>Règlement de service / Convention de rejet</a:t>
            </a:r>
          </a:p>
          <a:p>
            <a:br>
              <a:rPr lang="fr-FR" sz="2200" dirty="0">
                <a:solidFill>
                  <a:schemeClr val="bg2"/>
                </a:solidFill>
              </a:rPr>
            </a:br>
            <a:endParaRPr lang="fr-FR" dirty="0">
              <a:solidFill>
                <a:schemeClr val="bg2"/>
              </a:solidFill>
              <a:sym typeface="Wingdings" pitchFamily="2" charset="2"/>
            </a:endParaRPr>
          </a:p>
          <a:p>
            <a:pPr marL="342900" indent="-342900">
              <a:buFont typeface="Arial" panose="020B0604020202020204" pitchFamily="34" charset="0"/>
              <a:buChar char="•"/>
            </a:pPr>
            <a:endParaRPr lang="fr-FR" dirty="0">
              <a:solidFill>
                <a:schemeClr val="bg2"/>
              </a:solidFill>
            </a:endParaRPr>
          </a:p>
          <a:p>
            <a:pPr marL="342900" indent="-342900">
              <a:buFont typeface="Arial" panose="020B0604020202020204" pitchFamily="34" charset="0"/>
              <a:buChar char="•"/>
            </a:pPr>
            <a:endParaRPr lang="fr-FR" b="1" dirty="0">
              <a:solidFill>
                <a:schemeClr val="bg2"/>
              </a:solidFill>
            </a:endParaRPr>
          </a:p>
          <a:p>
            <a:endParaRPr lang="fr-FR" sz="2200" b="1" dirty="0"/>
          </a:p>
          <a:p>
            <a:endParaRPr lang="fr-FR" sz="2400" dirty="0"/>
          </a:p>
        </p:txBody>
      </p:sp>
    </p:spTree>
    <p:extLst>
      <p:ext uri="{BB962C8B-B14F-4D97-AF65-F5344CB8AC3E}">
        <p14:creationId xmlns:p14="http://schemas.microsoft.com/office/powerpoint/2010/main" val="20575446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068604" y="326306"/>
            <a:ext cx="8075396"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OUTILS D’UNE AGRICULTURE EAU-RESPONSABLE</a:t>
            </a:r>
          </a:p>
        </p:txBody>
      </p:sp>
      <p:sp>
        <p:nvSpPr>
          <p:cNvPr id="39" name="Rectangle 38">
            <a:extLst>
              <a:ext uri="{FF2B5EF4-FFF2-40B4-BE49-F238E27FC236}">
                <a16:creationId xmlns:a16="http://schemas.microsoft.com/office/drawing/2014/main" id="{0B7DB402-0EFB-3C43-8FDB-59DD906383C4}"/>
              </a:ext>
            </a:extLst>
          </p:cNvPr>
          <p:cNvSpPr/>
          <p:nvPr/>
        </p:nvSpPr>
        <p:spPr>
          <a:xfrm>
            <a:off x="1187624" y="1694458"/>
            <a:ext cx="7776864" cy="3154710"/>
          </a:xfrm>
          <a:prstGeom prst="rect">
            <a:avLst/>
          </a:prstGeom>
        </p:spPr>
        <p:txBody>
          <a:bodyPr wrap="square">
            <a:spAutoFit/>
          </a:bodyPr>
          <a:lstStyle/>
          <a:p>
            <a:r>
              <a:rPr lang="fr-FR" sz="2800" dirty="0"/>
              <a:t>Soutenir les pratiques agricoles vertueuses</a:t>
            </a:r>
          </a:p>
          <a:p>
            <a:endParaRPr lang="fr-FR" sz="2500" dirty="0"/>
          </a:p>
          <a:p>
            <a:pPr marL="342900" indent="-342900">
              <a:buFont typeface="Arial" panose="020B0604020202020204" pitchFamily="34" charset="0"/>
              <a:buChar char="•"/>
            </a:pPr>
            <a:r>
              <a:rPr lang="fr-FR" sz="2200" dirty="0">
                <a:solidFill>
                  <a:schemeClr val="bg2"/>
                </a:solidFill>
              </a:rPr>
              <a:t>Sur les aires d’alimentation des captages, à proximité des cours d’eau</a:t>
            </a:r>
          </a:p>
          <a:p>
            <a:pPr marL="342900" indent="-342900">
              <a:buFont typeface="Arial" panose="020B0604020202020204" pitchFamily="34" charset="0"/>
              <a:buChar char="•"/>
            </a:pPr>
            <a:r>
              <a:rPr lang="fr-FR" sz="2200" dirty="0">
                <a:solidFill>
                  <a:schemeClr val="bg2"/>
                </a:solidFill>
              </a:rPr>
              <a:t>Dans une logique de « paiement pour services environnementaux » </a:t>
            </a:r>
            <a:r>
              <a:rPr lang="fr-FR" sz="2200" dirty="0">
                <a:solidFill>
                  <a:schemeClr val="bg2"/>
                </a:solidFill>
                <a:sym typeface="Wingdings" pitchFamily="2" charset="2"/>
              </a:rPr>
              <a:t> avec des aides Agences</a:t>
            </a:r>
            <a:endParaRPr lang="fr-FR" sz="2200" dirty="0">
              <a:solidFill>
                <a:schemeClr val="bg2"/>
              </a:solidFill>
            </a:endParaRPr>
          </a:p>
          <a:p>
            <a:pPr marL="800100" lvl="1" indent="-342900">
              <a:buFont typeface="Arial" panose="020B0604020202020204" pitchFamily="34" charset="0"/>
              <a:buChar char="•"/>
            </a:pPr>
            <a:r>
              <a:rPr lang="fr-FR" dirty="0">
                <a:solidFill>
                  <a:schemeClr val="bg2"/>
                </a:solidFill>
              </a:rPr>
              <a:t>Par un appui en ingénierie technique et financière</a:t>
            </a:r>
          </a:p>
          <a:p>
            <a:pPr marL="800100" lvl="1" indent="-342900">
              <a:buFont typeface="Arial" panose="020B0604020202020204" pitchFamily="34" charset="0"/>
              <a:buChar char="•"/>
            </a:pPr>
            <a:r>
              <a:rPr lang="fr-FR" dirty="0">
                <a:solidFill>
                  <a:schemeClr val="bg2"/>
                </a:solidFill>
              </a:rPr>
              <a:t>Par une valorisation des productions agricoles</a:t>
            </a:r>
          </a:p>
          <a:p>
            <a:pPr marL="342900" indent="-342900">
              <a:buFont typeface="Arial" panose="020B0604020202020204" pitchFamily="34" charset="0"/>
              <a:buChar char="•"/>
            </a:pPr>
            <a:r>
              <a:rPr lang="fr-FR" sz="2200" dirty="0">
                <a:solidFill>
                  <a:schemeClr val="bg2"/>
                </a:solidFill>
              </a:rPr>
              <a:t>En cohérence avec la Stratégie Alimentaire Territoriale </a:t>
            </a:r>
            <a:endParaRPr lang="fr-FR" dirty="0">
              <a:solidFill>
                <a:schemeClr val="bg2"/>
              </a:solidFill>
            </a:endParaRPr>
          </a:p>
        </p:txBody>
      </p:sp>
      <p:pic>
        <p:nvPicPr>
          <p:cNvPr id="15362" name="Picture 2" descr="Eau du Bassin Rennais - La marque Terres de Sources">
            <a:extLst>
              <a:ext uri="{FF2B5EF4-FFF2-40B4-BE49-F238E27FC236}">
                <a16:creationId xmlns:a16="http://schemas.microsoft.com/office/drawing/2014/main" id="{4C599337-A2AC-8E4A-9754-69BD1BCD0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64" y="5139177"/>
            <a:ext cx="2519126" cy="10838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F40489-7EBF-644F-A684-10BCA63178F2}"/>
              </a:ext>
            </a:extLst>
          </p:cNvPr>
          <p:cNvSpPr/>
          <p:nvPr/>
        </p:nvSpPr>
        <p:spPr>
          <a:xfrm>
            <a:off x="3385717" y="5219417"/>
            <a:ext cx="5578771" cy="923330"/>
          </a:xfrm>
          <a:prstGeom prst="rect">
            <a:avLst/>
          </a:prstGeom>
          <a:noFill/>
        </p:spPr>
        <p:txBody>
          <a:bodyPr wrap="none" lIns="91440" tIns="45720" rIns="91440" bIns="45720">
            <a:spAutoFit/>
          </a:bodyPr>
          <a:lstStyle/>
          <a:p>
            <a:pPr algn="ctr"/>
            <a:r>
              <a:rPr lang="fr-FR" b="1" cap="none" spc="50" dirty="0">
                <a:ln w="0"/>
                <a:solidFill>
                  <a:schemeClr val="bg2"/>
                </a:solidFill>
                <a:effectLst>
                  <a:innerShdw blurRad="63500" dist="50800" dir="13500000">
                    <a:srgbClr val="000000">
                      <a:alpha val="50000"/>
                    </a:srgbClr>
                  </a:innerShdw>
                </a:effectLst>
              </a:rPr>
              <a:t>Pratiques agricoles vertueuses sur AAC</a:t>
            </a:r>
            <a:br>
              <a:rPr lang="fr-FR" b="1" cap="none" spc="50" dirty="0">
                <a:ln w="0"/>
                <a:solidFill>
                  <a:schemeClr val="bg2"/>
                </a:solidFill>
                <a:effectLst>
                  <a:innerShdw blurRad="63500" dist="50800" dir="13500000">
                    <a:srgbClr val="000000">
                      <a:alpha val="50000"/>
                    </a:srgbClr>
                  </a:innerShdw>
                </a:effectLst>
              </a:rPr>
            </a:br>
            <a:r>
              <a:rPr lang="fr-FR" b="1" cap="none" spc="50" dirty="0">
                <a:ln w="0"/>
                <a:solidFill>
                  <a:schemeClr val="bg2"/>
                </a:solidFill>
                <a:effectLst>
                  <a:innerShdw blurRad="63500" dist="50800" dir="13500000">
                    <a:srgbClr val="000000">
                      <a:alpha val="50000"/>
                    </a:srgbClr>
                  </a:innerShdw>
                </a:effectLst>
                <a:sym typeface="Wingdings" pitchFamily="2" charset="2"/>
              </a:rPr>
              <a:t> Débouchés dans la restauration collective </a:t>
            </a:r>
            <a:br>
              <a:rPr lang="fr-FR" b="1" cap="none" spc="50" dirty="0">
                <a:ln w="0"/>
                <a:solidFill>
                  <a:schemeClr val="bg2"/>
                </a:solidFill>
                <a:effectLst>
                  <a:innerShdw blurRad="63500" dist="50800" dir="13500000">
                    <a:srgbClr val="000000">
                      <a:alpha val="50000"/>
                    </a:srgbClr>
                  </a:innerShdw>
                </a:effectLst>
                <a:sym typeface="Wingdings" pitchFamily="2" charset="2"/>
              </a:rPr>
            </a:br>
            <a:r>
              <a:rPr lang="fr-FR" b="1" cap="none" spc="50" dirty="0">
                <a:ln w="0"/>
                <a:solidFill>
                  <a:schemeClr val="bg2"/>
                </a:solidFill>
                <a:effectLst>
                  <a:innerShdw blurRad="63500" dist="50800" dir="13500000">
                    <a:srgbClr val="000000">
                      <a:alpha val="50000"/>
                    </a:srgbClr>
                  </a:innerShdw>
                </a:effectLst>
                <a:sym typeface="Wingdings" pitchFamily="2" charset="2"/>
              </a:rPr>
              <a:t> Coûts évités pour la collectivité (traitement)</a:t>
            </a:r>
            <a:endParaRPr lang="fr-FR"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5373633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arc naturel régional de Lorraine - Lorraine Tourisme">
            <a:extLst>
              <a:ext uri="{FF2B5EF4-FFF2-40B4-BE49-F238E27FC236}">
                <a16:creationId xmlns:a16="http://schemas.microsoft.com/office/drawing/2014/main" id="{3C8A7938-A32A-DE44-9635-FBA40DF63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04"/>
          <a:stretch/>
        </p:blipFill>
        <p:spPr bwMode="auto">
          <a:xfrm>
            <a:off x="1694093" y="889546"/>
            <a:ext cx="2716584" cy="234429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Parc Naturel Regional de Lorraine">
            <a:extLst>
              <a:ext uri="{FF2B5EF4-FFF2-40B4-BE49-F238E27FC236}">
                <a16:creationId xmlns:a16="http://schemas.microsoft.com/office/drawing/2014/main" id="{5E19C466-D2EC-CC45-8CC4-9550BDFD0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093" y="3638674"/>
            <a:ext cx="6552623" cy="225246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Parc naturel régional de Lorraine vu du ciel - Lorraine Tourisme">
            <a:extLst>
              <a:ext uri="{FF2B5EF4-FFF2-40B4-BE49-F238E27FC236}">
                <a16:creationId xmlns:a16="http://schemas.microsoft.com/office/drawing/2014/main" id="{798E8676-3668-E742-8D6A-ABE0B91F2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216" y="889546"/>
            <a:ext cx="34925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42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61AE9B-2EC6-8545-9E60-D62E3C5C957A}"/>
              </a:ext>
            </a:extLst>
          </p:cNvPr>
          <p:cNvSpPr>
            <a:spLocks noGrp="1"/>
          </p:cNvSpPr>
          <p:nvPr>
            <p:ph type="body" sz="quarter" idx="10"/>
          </p:nvPr>
        </p:nvSpPr>
        <p:spPr/>
        <p:txBody>
          <a:bodyPr/>
          <a:lstStyle/>
          <a:p>
            <a:r>
              <a:rPr lang="fr-FR" sz="3600" dirty="0"/>
              <a:t>Associer les usagers, &amp; mobiliser les citoyens autour de la politique de gestion de l’eau</a:t>
            </a:r>
          </a:p>
        </p:txBody>
      </p:sp>
    </p:spTree>
    <p:extLst>
      <p:ext uri="{BB962C8B-B14F-4D97-AF65-F5344CB8AC3E}">
        <p14:creationId xmlns:p14="http://schemas.microsoft.com/office/powerpoint/2010/main" val="30745252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1">
            <a:extLst>
              <a:ext uri="{FF2B5EF4-FFF2-40B4-BE49-F238E27FC236}">
                <a16:creationId xmlns:a16="http://schemas.microsoft.com/office/drawing/2014/main" id="{5E97ABC8-A80D-F346-9B32-011CBE3FBC00}"/>
              </a:ext>
            </a:extLst>
          </p:cNvPr>
          <p:cNvSpPr txBox="1">
            <a:spLocks/>
          </p:cNvSpPr>
          <p:nvPr/>
        </p:nvSpPr>
        <p:spPr>
          <a:xfrm>
            <a:off x="1115616" y="326306"/>
            <a:ext cx="7776864" cy="1080120"/>
          </a:xfrm>
          <a:prstGeom prst="rect">
            <a:avLst/>
          </a:prstGeom>
        </p:spPr>
        <p:txBody>
          <a:bodyPr/>
          <a:lstStyle>
            <a:lvl1pPr marL="0" indent="0" algn="l" defTabSz="457200" rtl="0" eaLnBrk="1" latinLnBrk="0" hangingPunct="1">
              <a:spcBef>
                <a:spcPct val="20000"/>
              </a:spcBef>
              <a:buFontTx/>
              <a:buNone/>
              <a:defRPr sz="3200" kern="1200">
                <a:ln>
                  <a:noFill/>
                </a:ln>
                <a:solidFill>
                  <a:schemeClr val="bg2"/>
                </a:solidFill>
                <a:latin typeface="Arial"/>
                <a:ea typeface="+mn-ea"/>
                <a:cs typeface="Arial"/>
              </a:defRPr>
            </a:lvl1pPr>
            <a:lvl2pPr marL="457200" indent="0" algn="l" defTabSz="457200" rtl="0" eaLnBrk="1" latinLnBrk="0" hangingPunct="1">
              <a:spcBef>
                <a:spcPct val="20000"/>
              </a:spcBef>
              <a:buFontTx/>
              <a:buNone/>
              <a:defRPr sz="1200" kern="1200">
                <a:ln>
                  <a:noFill/>
                </a:ln>
                <a:solidFill>
                  <a:schemeClr val="bg2"/>
                </a:solidFill>
                <a:latin typeface="Arial"/>
                <a:ea typeface="+mn-ea"/>
                <a:cs typeface="+mn-cs"/>
              </a:defRPr>
            </a:lvl2pPr>
            <a:lvl3pPr marL="914400" indent="0" algn="l" defTabSz="457200" rtl="0" eaLnBrk="1" latinLnBrk="0" hangingPunct="1">
              <a:spcBef>
                <a:spcPct val="20000"/>
              </a:spcBef>
              <a:buFontTx/>
              <a:buNone/>
              <a:defRPr sz="900" kern="1200" baseline="0">
                <a:ln>
                  <a:noFill/>
                </a:ln>
                <a:solidFill>
                  <a:schemeClr val="bg2"/>
                </a:solidFill>
                <a:latin typeface="Arial"/>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Les enjeux de la relation avec les usagers de l’eau et les citoyens</a:t>
            </a:r>
          </a:p>
        </p:txBody>
      </p:sp>
      <p:graphicFrame>
        <p:nvGraphicFramePr>
          <p:cNvPr id="2" name="Diagramme 1">
            <a:extLst>
              <a:ext uri="{FF2B5EF4-FFF2-40B4-BE49-F238E27FC236}">
                <a16:creationId xmlns:a16="http://schemas.microsoft.com/office/drawing/2014/main" id="{65AB9F1F-7977-41C6-B425-FD0D89D0C721}"/>
              </a:ext>
            </a:extLst>
          </p:cNvPr>
          <p:cNvGraphicFramePr/>
          <p:nvPr>
            <p:extLst>
              <p:ext uri="{D42A27DB-BD31-4B8C-83A1-F6EECF244321}">
                <p14:modId xmlns:p14="http://schemas.microsoft.com/office/powerpoint/2010/main" val="256395415"/>
              </p:ext>
            </p:extLst>
          </p:nvPr>
        </p:nvGraphicFramePr>
        <p:xfrm>
          <a:off x="1907704" y="176646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900193"/>
      </p:ext>
    </p:extLst>
  </p:cSld>
  <p:clrMapOvr>
    <a:masterClrMapping/>
  </p:clrMapOvr>
</p:sld>
</file>

<file path=ppt/theme/theme1.xml><?xml version="1.0" encoding="utf-8"?>
<a:theme xmlns:a="http://schemas.openxmlformats.org/drawingml/2006/main" name="AMORCE-base">
  <a:themeElements>
    <a:clrScheme name="AMORCE-base">
      <a:dk1>
        <a:srgbClr val="159EC1"/>
      </a:dk1>
      <a:lt1>
        <a:srgbClr val="71B058"/>
      </a:lt1>
      <a:dk2>
        <a:srgbClr val="E3341B"/>
      </a:dk2>
      <a:lt2>
        <a:srgbClr val="6E6E6E"/>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ele-PPT-AMORCE-2018 allégé " id="{82F4C9BB-54D4-0147-8F06-7DCD3E4014A2}" vid="{2149B619-10F4-AE4A-A98A-FEDFDFA28F2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AMORCE-base</Template>
  <TotalTime>3268</TotalTime>
  <Words>7266</Words>
  <Application>Microsoft Macintosh PowerPoint</Application>
  <PresentationFormat>Personnalisé</PresentationFormat>
  <Paragraphs>1220</Paragraphs>
  <Slides>106</Slides>
  <Notes>106</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106</vt:i4>
      </vt:variant>
    </vt:vector>
  </HeadingPairs>
  <TitlesOfParts>
    <vt:vector size="113" baseType="lpstr">
      <vt:lpstr>Arial</vt:lpstr>
      <vt:lpstr>Calibri</vt:lpstr>
      <vt:lpstr>Courier New</vt:lpstr>
      <vt:lpstr>Isidora Black</vt:lpstr>
      <vt:lpstr>Isidora SemiBold</vt:lpstr>
      <vt:lpstr>Wingdings</vt:lpstr>
      <vt:lpstr>AMORCE-base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Valentin BLANC</cp:lastModifiedBy>
  <cp:revision>456</cp:revision>
  <cp:lastPrinted>2020-10-15T13:38:02Z</cp:lastPrinted>
  <dcterms:created xsi:type="dcterms:W3CDTF">2020-03-24T16:41:57Z</dcterms:created>
  <dcterms:modified xsi:type="dcterms:W3CDTF">2023-04-25T10:39:41Z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2018-04-24T00:00:00Z</vt:filetime>
  </property>
  <property fmtid="{D5CDD505-2E9C-101B-9397-08002B2CF9AE}" pid="3" name="Creator">
    <vt:lpwstr>Adobe InDesign CC 13.1 (Macintosh)</vt:lpwstr>
  </property>
  <property fmtid="{D5CDD505-2E9C-101B-9397-08002B2CF9AE}" pid="4" name="LastSaved">
    <vt:filetime>2018-04-24T00:00:00Z</vt:filetime>
  </property>
</Properties>
</file>