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49"/>
  </p:notesMasterIdLst>
  <p:sldIdLst>
    <p:sldId id="256" r:id="rId4"/>
    <p:sldId id="259" r:id="rId5"/>
    <p:sldId id="260" r:id="rId6"/>
    <p:sldId id="261" r:id="rId7"/>
    <p:sldId id="262" r:id="rId8"/>
    <p:sldId id="2147376899" r:id="rId9"/>
    <p:sldId id="263" r:id="rId10"/>
    <p:sldId id="515" r:id="rId11"/>
    <p:sldId id="2147376873" r:id="rId12"/>
    <p:sldId id="2147376883" r:id="rId13"/>
    <p:sldId id="2147376884" r:id="rId14"/>
    <p:sldId id="2147376880" r:id="rId15"/>
    <p:sldId id="2147376881" r:id="rId16"/>
    <p:sldId id="2147376882" r:id="rId17"/>
    <p:sldId id="2147376845" r:id="rId18"/>
    <p:sldId id="4176" r:id="rId19"/>
    <p:sldId id="2147376874" r:id="rId20"/>
    <p:sldId id="2147376885" r:id="rId21"/>
    <p:sldId id="269" r:id="rId22"/>
    <p:sldId id="278" r:id="rId23"/>
    <p:sldId id="2147376890" r:id="rId24"/>
    <p:sldId id="2147376891" r:id="rId25"/>
    <p:sldId id="2147376888" r:id="rId26"/>
    <p:sldId id="2147376889" r:id="rId27"/>
    <p:sldId id="4177" r:id="rId28"/>
    <p:sldId id="2147376859" r:id="rId29"/>
    <p:sldId id="2147376860" r:id="rId30"/>
    <p:sldId id="2147376861" r:id="rId31"/>
    <p:sldId id="2147376876" r:id="rId32"/>
    <p:sldId id="2147376875" r:id="rId33"/>
    <p:sldId id="2147376857" r:id="rId34"/>
    <p:sldId id="2147376892" r:id="rId35"/>
    <p:sldId id="2147376893" r:id="rId36"/>
    <p:sldId id="2147376894" r:id="rId37"/>
    <p:sldId id="305" r:id="rId38"/>
    <p:sldId id="2147376895" r:id="rId39"/>
    <p:sldId id="2147376896" r:id="rId40"/>
    <p:sldId id="2147376897" r:id="rId41"/>
    <p:sldId id="2147376898" r:id="rId42"/>
    <p:sldId id="289" r:id="rId43"/>
    <p:sldId id="290" r:id="rId44"/>
    <p:sldId id="281" r:id="rId45"/>
    <p:sldId id="282" r:id="rId46"/>
    <p:sldId id="283" r:id="rId47"/>
    <p:sldId id="291"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268C50-6ED5-4CEA-49D8-DC0063494EFD}" name="Rémi CAILLATE" initials="RC" userId="S::rcaillate@amorce.asso.fr::8c4d5407-bb18-4233-b250-fc1612452b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6E6E"/>
    <a:srgbClr val="E53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67"/>
    <p:restoredTop sz="94607"/>
  </p:normalViewPr>
  <p:slideViewPr>
    <p:cSldViewPr snapToGrid="0">
      <p:cViewPr varScale="1">
        <p:scale>
          <a:sx n="148" d="100"/>
          <a:sy n="148" d="100"/>
        </p:scale>
        <p:origin x="13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amorcelyon.sharepoint.com/sites/test/Documents%20partages/12%20-%20Energie%20RCF/40_RCF_G&#233;n&#233;ral/4.%20Chaleur%20en%20France/Bilan%20Energie%20Chaleur%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7674039278021"/>
          <c:y val="0.15145883001308613"/>
          <c:w val="0.77041804117463697"/>
          <c:h val="0.80603635333216561"/>
        </c:manualLayout>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2AC7-C146-A628-BEFEA9806B1B}"/>
              </c:ext>
            </c:extLst>
          </c:dPt>
          <c:dPt>
            <c:idx val="1"/>
            <c:bubble3D val="0"/>
            <c:spPr>
              <a:solidFill>
                <a:srgbClr val="E07A7A"/>
              </a:solidFill>
              <a:ln w="19050">
                <a:solidFill>
                  <a:schemeClr val="lt1"/>
                </a:solidFill>
              </a:ln>
              <a:effectLst/>
            </c:spPr>
            <c:extLst>
              <c:ext xmlns:c16="http://schemas.microsoft.com/office/drawing/2014/chart" uri="{C3380CC4-5D6E-409C-BE32-E72D297353CC}">
                <c16:uniqueId val="{00000003-2AC7-C146-A628-BEFEA9806B1B}"/>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2AC7-C146-A628-BEFEA9806B1B}"/>
              </c:ext>
            </c:extLst>
          </c:dPt>
          <c:dLbls>
            <c:delete val="1"/>
          </c:dLbls>
          <c:cat>
            <c:strRef>
              <c:f>'Part Chaleur'!$A$188:$A$190</c:f>
              <c:strCache>
                <c:ptCount val="3"/>
                <c:pt idx="0">
                  <c:v>Chaleur</c:v>
                </c:pt>
                <c:pt idx="1">
                  <c:v>Mobilité</c:v>
                </c:pt>
                <c:pt idx="2">
                  <c:v>Usages spécifiques électricité</c:v>
                </c:pt>
              </c:strCache>
            </c:strRef>
          </c:cat>
          <c:val>
            <c:numRef>
              <c:f>'Part Chaleur'!$D$188:$D$190</c:f>
              <c:numCache>
                <c:formatCode>0%</c:formatCode>
                <c:ptCount val="3"/>
                <c:pt idx="0">
                  <c:v>0.46428052797846331</c:v>
                </c:pt>
                <c:pt idx="1">
                  <c:v>0.30807449949953614</c:v>
                </c:pt>
                <c:pt idx="2">
                  <c:v>0.22333118400826965</c:v>
                </c:pt>
              </c:numCache>
            </c:numRef>
          </c:val>
          <c:extLst>
            <c:ext xmlns:c16="http://schemas.microsoft.com/office/drawing/2014/chart" uri="{C3380CC4-5D6E-409C-BE32-E72D297353CC}">
              <c16:uniqueId val="{00000006-2AC7-C146-A628-BEFEA9806B1B}"/>
            </c:ext>
          </c:extLst>
        </c:ser>
        <c:dLbls>
          <c:dLblPos val="in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2"/>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4DA8EA-BF16-6843-8869-69702846861B}" type="datetimeFigureOut">
              <a:rPr lang="fr-FR" smtClean="0"/>
              <a:t>01/07/2025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9780C-B2AC-C74A-9CDF-B12D02CF840A}" type="slidenum">
              <a:rPr lang="fr-FR" smtClean="0"/>
              <a:t>‹N°›</a:t>
            </a:fld>
            <a:endParaRPr lang="fr-FR"/>
          </a:p>
        </p:txBody>
      </p:sp>
    </p:spTree>
    <p:extLst>
      <p:ext uri="{BB962C8B-B14F-4D97-AF65-F5344CB8AC3E}">
        <p14:creationId xmlns:p14="http://schemas.microsoft.com/office/powerpoint/2010/main" val="299611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C047E37-779C-4277-965D-F97FFA1CAB31}" type="slidenum">
              <a:rPr lang="fr-FR" smtClean="0"/>
              <a:t>9</a:t>
            </a:fld>
            <a:endParaRPr lang="fr-FR"/>
          </a:p>
        </p:txBody>
      </p:sp>
    </p:spTree>
    <p:extLst>
      <p:ext uri="{BB962C8B-B14F-4D97-AF65-F5344CB8AC3E}">
        <p14:creationId xmlns:p14="http://schemas.microsoft.com/office/powerpoint/2010/main" val="1342404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af48a6cd98_0_432: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g2af48a6cd98_0_432: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fr-FR"/>
              <a:t>Etienne</a:t>
            </a:r>
            <a:endParaRPr/>
          </a:p>
        </p:txBody>
      </p:sp>
      <p:sp>
        <p:nvSpPr>
          <p:cNvPr id="394" name="Google Shape;394;g2af48a6cd98_0_432:notes"/>
          <p:cNvSpPr txBox="1">
            <a:spLocks noGrp="1"/>
          </p:cNvSpPr>
          <p:nvPr>
            <p:ph type="sldNum" idx="12"/>
          </p:nvPr>
        </p:nvSpPr>
        <p:spPr>
          <a:xfrm>
            <a:off x="4278960" y="10157400"/>
            <a:ext cx="3280800" cy="534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fld id="{00000000-1234-1234-1234-123412341234}" type="slidenum">
              <a:rPr lang="fr-FR"/>
              <a:t>12</a:t>
            </a:fld>
            <a:endParaRPr/>
          </a:p>
        </p:txBody>
      </p:sp>
    </p:spTree>
    <p:extLst>
      <p:ext uri="{BB962C8B-B14F-4D97-AF65-F5344CB8AC3E}">
        <p14:creationId xmlns:p14="http://schemas.microsoft.com/office/powerpoint/2010/main" val="3970408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af48a6cd98_0_46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g2af48a6cd98_0_468: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fr-FR"/>
              <a:t>Etienne</a:t>
            </a:r>
            <a:endParaRPr/>
          </a:p>
        </p:txBody>
      </p:sp>
      <p:sp>
        <p:nvSpPr>
          <p:cNvPr id="409" name="Google Shape;409;g2af48a6cd98_0_468:notes"/>
          <p:cNvSpPr txBox="1">
            <a:spLocks noGrp="1"/>
          </p:cNvSpPr>
          <p:nvPr>
            <p:ph type="sldNum" idx="12"/>
          </p:nvPr>
        </p:nvSpPr>
        <p:spPr>
          <a:xfrm>
            <a:off x="4278960" y="10157400"/>
            <a:ext cx="3280800" cy="534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fld id="{00000000-1234-1234-1234-123412341234}" type="slidenum">
              <a:rPr lang="fr-FR"/>
              <a:t>13</a:t>
            </a:fld>
            <a:endParaRPr/>
          </a:p>
        </p:txBody>
      </p:sp>
    </p:spTree>
    <p:extLst>
      <p:ext uri="{BB962C8B-B14F-4D97-AF65-F5344CB8AC3E}">
        <p14:creationId xmlns:p14="http://schemas.microsoft.com/office/powerpoint/2010/main" val="1024814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af48a6cd98_0_449: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g2af48a6cd98_0_449: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400"/>
              <a:buFont typeface="Arial"/>
              <a:buNone/>
            </a:pPr>
            <a:r>
              <a:rPr lang="fr-FR"/>
              <a:t>Etienne</a:t>
            </a:r>
            <a:endParaRPr/>
          </a:p>
        </p:txBody>
      </p:sp>
      <p:sp>
        <p:nvSpPr>
          <p:cNvPr id="422" name="Google Shape;422;g2af48a6cd98_0_449:notes"/>
          <p:cNvSpPr txBox="1">
            <a:spLocks noGrp="1"/>
          </p:cNvSpPr>
          <p:nvPr>
            <p:ph type="sldNum" idx="12"/>
          </p:nvPr>
        </p:nvSpPr>
        <p:spPr>
          <a:xfrm>
            <a:off x="4278960" y="10157400"/>
            <a:ext cx="3280800" cy="5343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fld id="{00000000-1234-1234-1234-123412341234}" type="slidenum">
              <a:rPr lang="fr-FR"/>
              <a:t>14</a:t>
            </a:fld>
            <a:endParaRPr/>
          </a:p>
        </p:txBody>
      </p:sp>
    </p:spTree>
    <p:extLst>
      <p:ext uri="{BB962C8B-B14F-4D97-AF65-F5344CB8AC3E}">
        <p14:creationId xmlns:p14="http://schemas.microsoft.com/office/powerpoint/2010/main" val="113851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27a311f905_0_310: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0" name="Google Shape;660;g327a311f905_0_310: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1" name="Google Shape;661;g327a311f905_0_310:notes"/>
          <p:cNvSpPr txBox="1">
            <a:spLocks noGrp="1"/>
          </p:cNvSpPr>
          <p:nvPr>
            <p:ph type="sldNum" idx="12"/>
          </p:nvPr>
        </p:nvSpPr>
        <p:spPr>
          <a:xfrm>
            <a:off x="4278960" y="10157400"/>
            <a:ext cx="3280800" cy="5343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327a311f905_0_183: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8" name="Google Shape;638;g327a311f905_0_183:notes"/>
          <p:cNvSpPr txBox="1">
            <a:spLocks noGrp="1"/>
          </p:cNvSpPr>
          <p:nvPr>
            <p:ph type="body" idx="1"/>
          </p:nvPr>
        </p:nvSpPr>
        <p:spPr>
          <a:xfrm>
            <a:off x="756000" y="5078520"/>
            <a:ext cx="6047700" cy="48111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9" name="Google Shape;639;g327a311f905_0_183:notes"/>
          <p:cNvSpPr txBox="1">
            <a:spLocks noGrp="1"/>
          </p:cNvSpPr>
          <p:nvPr>
            <p:ph type="sldNum" idx="12"/>
          </p:nvPr>
        </p:nvSpPr>
        <p:spPr>
          <a:xfrm>
            <a:off x="4278960" y="10157400"/>
            <a:ext cx="3280800" cy="5343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4956A4-8DC6-57DA-D4B0-2B8301749D8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F76E82-57A0-4312-BCB7-DD259E52C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D26AE7A-644B-02CE-8A5B-3B7978C5D499}"/>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A4D8524D-6F46-DB68-3180-3DE1752AA7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07A2A0-3E30-D106-BF70-62514B3FC716}"/>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303750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2769EA-A64E-3ACD-B045-B239F5D2806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AD228DC-7FEC-1F85-2151-B6A92858DE3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900620-CAF5-A6D4-E634-E133A03C1102}"/>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8C826E57-314F-98BD-857D-79BD08A92F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2E7C31-C163-94D2-3C6E-023E1F154C84}"/>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4194833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12EF5C6-01F3-82B1-DCDB-D61B15F2C9D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F3A45A-BA64-FCE7-4A7B-84B26726F8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FC09FC-F5DB-280F-C1FB-584647DE20B4}"/>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94B41151-AF94-8541-7385-331E8D2DAB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68D343-D3F3-09EC-6402-04F2029FC209}"/>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91424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e simple sur une colonne" userDrawn="1">
  <p:cSld name="Texte simple sur une colonne">
    <p:spTree>
      <p:nvGrpSpPr>
        <p:cNvPr id="1" name="Shape 68"/>
        <p:cNvGrpSpPr/>
        <p:nvPr/>
      </p:nvGrpSpPr>
      <p:grpSpPr>
        <a:xfrm>
          <a:off x="0" y="0"/>
          <a:ext cx="0" cy="0"/>
          <a:chOff x="0" y="0"/>
          <a:chExt cx="0" cy="0"/>
        </a:xfrm>
      </p:grpSpPr>
      <p:sp>
        <p:nvSpPr>
          <p:cNvPr id="2" name="object 17">
            <a:extLst>
              <a:ext uri="{FF2B5EF4-FFF2-40B4-BE49-F238E27FC236}">
                <a16:creationId xmlns:a16="http://schemas.microsoft.com/office/drawing/2014/main" id="{1A2BF239-9604-D16B-287D-05EB67496AE2}"/>
              </a:ext>
            </a:extLst>
          </p:cNvPr>
          <p:cNvSpPr/>
          <p:nvPr userDrawn="1"/>
        </p:nvSpPr>
        <p:spPr>
          <a:xfrm flipH="1">
            <a:off x="675769" y="0"/>
            <a:ext cx="45719" cy="685800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3" name="object 18">
            <a:extLst>
              <a:ext uri="{FF2B5EF4-FFF2-40B4-BE49-F238E27FC236}">
                <a16:creationId xmlns:a16="http://schemas.microsoft.com/office/drawing/2014/main" id="{41F3E0AC-A400-BFD6-522E-72B65F260D2F}"/>
              </a:ext>
            </a:extLst>
          </p:cNvPr>
          <p:cNvSpPr/>
          <p:nvPr userDrawn="1"/>
        </p:nvSpPr>
        <p:spPr>
          <a:xfrm>
            <a:off x="-1686" y="6137910"/>
            <a:ext cx="247650" cy="720090"/>
          </a:xfrm>
          <a:custGeom>
            <a:avLst/>
            <a:gdLst/>
            <a:ahLst/>
            <a:cxnLst/>
            <a:rect l="l" t="t" r="r" b="b"/>
            <a:pathLst>
              <a:path w="247650" h="720090">
                <a:moveTo>
                  <a:pt x="0" y="0"/>
                </a:moveTo>
                <a:lnTo>
                  <a:pt x="0" y="719999"/>
                </a:lnTo>
                <a:lnTo>
                  <a:pt x="247332" y="719999"/>
                </a:lnTo>
                <a:lnTo>
                  <a:pt x="0" y="0"/>
                </a:lnTo>
                <a:close/>
              </a:path>
            </a:pathLst>
          </a:custGeom>
          <a:solidFill>
            <a:srgbClr val="009EC2"/>
          </a:solidFill>
        </p:spPr>
        <p:txBody>
          <a:bodyPr wrap="square" lIns="0" tIns="0" rIns="0" bIns="0" rtlCol="0"/>
          <a:lstStyle/>
          <a:p>
            <a:endParaRPr/>
          </a:p>
        </p:txBody>
      </p:sp>
      <p:sp>
        <p:nvSpPr>
          <p:cNvPr id="4" name="ZoneTexte 3">
            <a:extLst>
              <a:ext uri="{FF2B5EF4-FFF2-40B4-BE49-F238E27FC236}">
                <a16:creationId xmlns:a16="http://schemas.microsoft.com/office/drawing/2014/main" id="{002FFE5B-162E-E1BA-E8FA-168A3E553D70}"/>
              </a:ext>
            </a:extLst>
          </p:cNvPr>
          <p:cNvSpPr txBox="1"/>
          <p:nvPr userDrawn="1"/>
        </p:nvSpPr>
        <p:spPr>
          <a:xfrm>
            <a:off x="-1686" y="267072"/>
            <a:ext cx="717962" cy="923330"/>
          </a:xfrm>
          <a:prstGeom prst="rect">
            <a:avLst/>
          </a:prstGeom>
          <a:noFill/>
        </p:spPr>
        <p:txBody>
          <a:bodyPr wrap="square" rtlCol="0">
            <a:spAutoFit/>
          </a:bodyPr>
          <a:lstStyle/>
          <a:p>
            <a:pPr algn="ctr"/>
            <a:r>
              <a:rPr lang="fr-FR"/>
              <a:t>Votre logo ici </a:t>
            </a:r>
          </a:p>
        </p:txBody>
      </p:sp>
    </p:spTree>
    <p:extLst>
      <p:ext uri="{BB962C8B-B14F-4D97-AF65-F5344CB8AC3E}">
        <p14:creationId xmlns:p14="http://schemas.microsoft.com/office/powerpoint/2010/main" val="70605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6A523E-6FE5-91E2-C2AC-FCE6EAF3BC04}"/>
              </a:ext>
            </a:extLst>
          </p:cNvPr>
          <p:cNvSpPr>
            <a:spLocks noGrp="1"/>
          </p:cNvSpPr>
          <p:nvPr>
            <p:ph type="title" hasCustomPrompt="1"/>
          </p:nvPr>
        </p:nvSpPr>
        <p:spPr>
          <a:xfrm>
            <a:off x="838200" y="365126"/>
            <a:ext cx="10515600" cy="421952"/>
          </a:xfrm>
          <a:solidFill>
            <a:srgbClr val="E53515"/>
          </a:solidFill>
        </p:spPr>
        <p:txBody>
          <a:bodyPr>
            <a:noAutofit/>
          </a:bodyPr>
          <a:lstStyle>
            <a:lvl1pPr>
              <a:defRPr sz="2800">
                <a:solidFill>
                  <a:schemeClr val="bg1"/>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8B4F5C60-FE40-FFD5-9B03-54AACB7F1343}"/>
              </a:ext>
            </a:extLst>
          </p:cNvPr>
          <p:cNvSpPr>
            <a:spLocks noGrp="1"/>
          </p:cNvSpPr>
          <p:nvPr>
            <p:ph idx="1"/>
          </p:nvPr>
        </p:nvSpPr>
        <p:spPr>
          <a:xfrm>
            <a:off x="838200" y="1190402"/>
            <a:ext cx="10515600" cy="4986561"/>
          </a:xfrm>
        </p:spPr>
        <p:txBody>
          <a:bodyPr>
            <a:normAutofit/>
          </a:bodyPr>
          <a:lstStyle>
            <a:lvl1pPr>
              <a:defRPr sz="2400">
                <a:solidFill>
                  <a:srgbClr val="6E6E6E"/>
                </a:solidFill>
              </a:defRPr>
            </a:lvl1pPr>
            <a:lvl2pPr>
              <a:defRPr sz="2400">
                <a:solidFill>
                  <a:srgbClr val="6E6E6E"/>
                </a:solidFill>
              </a:defRPr>
            </a:lvl2pPr>
            <a:lvl3pPr>
              <a:defRPr sz="2400">
                <a:solidFill>
                  <a:srgbClr val="6E6E6E"/>
                </a:solidFill>
              </a:defRPr>
            </a:lvl3pPr>
            <a:lvl4pPr>
              <a:defRPr sz="2400">
                <a:solidFill>
                  <a:srgbClr val="6E6E6E"/>
                </a:solidFill>
              </a:defRPr>
            </a:lvl4pPr>
            <a:lvl5pPr>
              <a:defRPr sz="2400">
                <a:solidFill>
                  <a:srgbClr val="6E6E6E"/>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32F1694-FC43-C87D-EA51-5F7358B28ECB}"/>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F3F2EF10-DE03-7477-F6AB-17BD64DCCD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E923AC-3826-AF93-81C0-499A5C98C129}"/>
              </a:ext>
            </a:extLst>
          </p:cNvPr>
          <p:cNvSpPr>
            <a:spLocks noGrp="1"/>
          </p:cNvSpPr>
          <p:nvPr>
            <p:ph type="sldNum" sz="quarter" idx="12"/>
          </p:nvPr>
        </p:nvSpPr>
        <p:spPr/>
        <p:txBody>
          <a:bodyPr/>
          <a:lstStyle/>
          <a:p>
            <a:fld id="{E64A9767-C2B0-E143-A8B7-7C5D2BA5DF19}" type="slidenum">
              <a:rPr lang="fr-FR" smtClean="0"/>
              <a:t>‹N°›</a:t>
            </a:fld>
            <a:endParaRPr lang="fr-FR"/>
          </a:p>
        </p:txBody>
      </p:sp>
      <p:sp>
        <p:nvSpPr>
          <p:cNvPr id="7" name="object 17">
            <a:extLst>
              <a:ext uri="{FF2B5EF4-FFF2-40B4-BE49-F238E27FC236}">
                <a16:creationId xmlns:a16="http://schemas.microsoft.com/office/drawing/2014/main" id="{B1785FE7-4D5E-B117-B7E8-19F10CD7DF00}"/>
              </a:ext>
            </a:extLst>
          </p:cNvPr>
          <p:cNvSpPr/>
          <p:nvPr userDrawn="1"/>
        </p:nvSpPr>
        <p:spPr>
          <a:xfrm flipH="1">
            <a:off x="675769" y="0"/>
            <a:ext cx="45719" cy="685800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8" name="object 18">
            <a:extLst>
              <a:ext uri="{FF2B5EF4-FFF2-40B4-BE49-F238E27FC236}">
                <a16:creationId xmlns:a16="http://schemas.microsoft.com/office/drawing/2014/main" id="{17A19692-7B2F-BA93-8936-F16B761F28D8}"/>
              </a:ext>
            </a:extLst>
          </p:cNvPr>
          <p:cNvSpPr/>
          <p:nvPr userDrawn="1"/>
        </p:nvSpPr>
        <p:spPr>
          <a:xfrm>
            <a:off x="-1686" y="6137910"/>
            <a:ext cx="247650" cy="720090"/>
          </a:xfrm>
          <a:custGeom>
            <a:avLst/>
            <a:gdLst/>
            <a:ahLst/>
            <a:cxnLst/>
            <a:rect l="l" t="t" r="r" b="b"/>
            <a:pathLst>
              <a:path w="247650" h="720090">
                <a:moveTo>
                  <a:pt x="0" y="0"/>
                </a:moveTo>
                <a:lnTo>
                  <a:pt x="0" y="719999"/>
                </a:lnTo>
                <a:lnTo>
                  <a:pt x="247332" y="719999"/>
                </a:lnTo>
                <a:lnTo>
                  <a:pt x="0" y="0"/>
                </a:lnTo>
                <a:close/>
              </a:path>
            </a:pathLst>
          </a:custGeom>
          <a:solidFill>
            <a:srgbClr val="009EC2"/>
          </a:solidFill>
        </p:spPr>
        <p:txBody>
          <a:bodyPr wrap="square" lIns="0" tIns="0" rIns="0" bIns="0" rtlCol="0"/>
          <a:lstStyle/>
          <a:p>
            <a:endParaRPr/>
          </a:p>
        </p:txBody>
      </p:sp>
      <p:sp>
        <p:nvSpPr>
          <p:cNvPr id="9" name="ZoneTexte 8">
            <a:extLst>
              <a:ext uri="{FF2B5EF4-FFF2-40B4-BE49-F238E27FC236}">
                <a16:creationId xmlns:a16="http://schemas.microsoft.com/office/drawing/2014/main" id="{217C62E1-3B1F-4D0E-C2E8-CEAAC272BC8A}"/>
              </a:ext>
            </a:extLst>
          </p:cNvPr>
          <p:cNvSpPr txBox="1"/>
          <p:nvPr userDrawn="1"/>
        </p:nvSpPr>
        <p:spPr>
          <a:xfrm>
            <a:off x="-1686" y="267072"/>
            <a:ext cx="717962" cy="923330"/>
          </a:xfrm>
          <a:prstGeom prst="rect">
            <a:avLst/>
          </a:prstGeom>
          <a:noFill/>
        </p:spPr>
        <p:txBody>
          <a:bodyPr wrap="square" rtlCol="0">
            <a:spAutoFit/>
          </a:bodyPr>
          <a:lstStyle/>
          <a:p>
            <a:pPr algn="ctr"/>
            <a:r>
              <a:rPr lang="fr-FR"/>
              <a:t>Votre logo ici </a:t>
            </a:r>
          </a:p>
        </p:txBody>
      </p:sp>
    </p:spTree>
    <p:extLst>
      <p:ext uri="{BB962C8B-B14F-4D97-AF65-F5344CB8AC3E}">
        <p14:creationId xmlns:p14="http://schemas.microsoft.com/office/powerpoint/2010/main" val="291114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BD605-F068-FE7B-CC55-5F7DD581430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ACAB90A-DD19-0440-23F7-0EDD873F4E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7B7BB3B-124B-5BBB-8DE6-C995B4744939}"/>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67F0CD8D-91B3-92A5-16CD-ADE6B6B1F9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4C07FD-7F09-43C9-C2D0-1801952D1FEA}"/>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925061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8123B-A217-E5E6-A907-D3CF316453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0AAA2DB-9B9D-86A8-3DA9-E97025BB1D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4B6DA49-D6BF-2030-AF5C-16EA7ACCC98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58CA3B-06DD-756F-A47E-37160851F2BB}"/>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6" name="Espace réservé du pied de page 5">
            <a:extLst>
              <a:ext uri="{FF2B5EF4-FFF2-40B4-BE49-F238E27FC236}">
                <a16:creationId xmlns:a16="http://schemas.microsoft.com/office/drawing/2014/main" id="{7378F728-0E33-0D48-8804-01252DD1E10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8D2044A-6978-CD42-9F7F-CCA2F501AB02}"/>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3663377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FEDB4-B845-4C7E-4484-3D338E2C31C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BBE0926-2C32-74C9-5E3C-79633964F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C76E5F6-9E00-9057-2F03-D1B70CF69EB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48DE89B-AAB2-2A43-15DD-E609C10BC8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B9FDF47-A3AA-91DB-AEF0-10D9335480D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91C93AF-FB92-834F-821B-29E28C272B29}"/>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8" name="Espace réservé du pied de page 7">
            <a:extLst>
              <a:ext uri="{FF2B5EF4-FFF2-40B4-BE49-F238E27FC236}">
                <a16:creationId xmlns:a16="http://schemas.microsoft.com/office/drawing/2014/main" id="{CC7352BD-6B30-3E45-3909-8672DA44274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C7C21C9-4FD9-926F-3EDA-FF2DC1DBF468}"/>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418870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BFBA67-31E6-20AD-71ED-A5769ABC17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1F2669-1EAC-E8C4-78B8-72DE36072905}"/>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4" name="Espace réservé du pied de page 3">
            <a:extLst>
              <a:ext uri="{FF2B5EF4-FFF2-40B4-BE49-F238E27FC236}">
                <a16:creationId xmlns:a16="http://schemas.microsoft.com/office/drawing/2014/main" id="{B480FD06-C735-94CF-07A2-D11ABB290F3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3AFA461-61AA-831E-9E40-7095B629B52E}"/>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45218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CD236C-D233-9D1A-9E1F-435DA7BA27CB}"/>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3" name="Espace réservé du pied de page 2">
            <a:extLst>
              <a:ext uri="{FF2B5EF4-FFF2-40B4-BE49-F238E27FC236}">
                <a16:creationId xmlns:a16="http://schemas.microsoft.com/office/drawing/2014/main" id="{871AF47C-6D0D-C1DE-3FE5-4B5E219CB10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9CD6A8-7CD2-F2EB-15C0-C91576B6C045}"/>
              </a:ext>
            </a:extLst>
          </p:cNvPr>
          <p:cNvSpPr>
            <a:spLocks noGrp="1"/>
          </p:cNvSpPr>
          <p:nvPr>
            <p:ph type="sldNum" sz="quarter" idx="12"/>
          </p:nvPr>
        </p:nvSpPr>
        <p:spPr/>
        <p:txBody>
          <a:bodyPr/>
          <a:lstStyle/>
          <a:p>
            <a:fld id="{E64A9767-C2B0-E143-A8B7-7C5D2BA5DF19}" type="slidenum">
              <a:rPr lang="fr-FR" smtClean="0"/>
              <a:t>‹N°›</a:t>
            </a:fld>
            <a:endParaRPr lang="fr-FR"/>
          </a:p>
        </p:txBody>
      </p:sp>
      <p:sp>
        <p:nvSpPr>
          <p:cNvPr id="5" name="object 17">
            <a:extLst>
              <a:ext uri="{FF2B5EF4-FFF2-40B4-BE49-F238E27FC236}">
                <a16:creationId xmlns:a16="http://schemas.microsoft.com/office/drawing/2014/main" id="{52B4F619-EC41-C875-9514-739C2FC2D338}"/>
              </a:ext>
            </a:extLst>
          </p:cNvPr>
          <p:cNvSpPr/>
          <p:nvPr userDrawn="1"/>
        </p:nvSpPr>
        <p:spPr>
          <a:xfrm flipH="1">
            <a:off x="675769" y="0"/>
            <a:ext cx="45719" cy="6858000"/>
          </a:xfrm>
          <a:custGeom>
            <a:avLst/>
            <a:gdLst/>
            <a:ahLst/>
            <a:cxnLst/>
            <a:rect l="l" t="t" r="r" b="b"/>
            <a:pathLst>
              <a:path h="6840220">
                <a:moveTo>
                  <a:pt x="0" y="0"/>
                </a:moveTo>
                <a:lnTo>
                  <a:pt x="0" y="6840004"/>
                </a:lnTo>
              </a:path>
            </a:pathLst>
          </a:custGeom>
          <a:ln w="6350">
            <a:solidFill>
              <a:srgbClr val="6D6E71"/>
            </a:solidFill>
          </a:ln>
        </p:spPr>
        <p:txBody>
          <a:bodyPr wrap="square" lIns="0" tIns="0" rIns="0" bIns="0" rtlCol="0"/>
          <a:lstStyle/>
          <a:p>
            <a:endParaRPr/>
          </a:p>
        </p:txBody>
      </p:sp>
      <p:sp>
        <p:nvSpPr>
          <p:cNvPr id="6" name="object 18">
            <a:extLst>
              <a:ext uri="{FF2B5EF4-FFF2-40B4-BE49-F238E27FC236}">
                <a16:creationId xmlns:a16="http://schemas.microsoft.com/office/drawing/2014/main" id="{13973077-C2B6-27E0-B386-086E179CA78F}"/>
              </a:ext>
            </a:extLst>
          </p:cNvPr>
          <p:cNvSpPr/>
          <p:nvPr userDrawn="1"/>
        </p:nvSpPr>
        <p:spPr>
          <a:xfrm>
            <a:off x="-1686" y="6137910"/>
            <a:ext cx="247650" cy="720090"/>
          </a:xfrm>
          <a:custGeom>
            <a:avLst/>
            <a:gdLst/>
            <a:ahLst/>
            <a:cxnLst/>
            <a:rect l="l" t="t" r="r" b="b"/>
            <a:pathLst>
              <a:path w="247650" h="720090">
                <a:moveTo>
                  <a:pt x="0" y="0"/>
                </a:moveTo>
                <a:lnTo>
                  <a:pt x="0" y="719999"/>
                </a:lnTo>
                <a:lnTo>
                  <a:pt x="247332" y="719999"/>
                </a:lnTo>
                <a:lnTo>
                  <a:pt x="0" y="0"/>
                </a:lnTo>
                <a:close/>
              </a:path>
            </a:pathLst>
          </a:custGeom>
          <a:solidFill>
            <a:srgbClr val="009EC2"/>
          </a:solidFill>
        </p:spPr>
        <p:txBody>
          <a:bodyPr wrap="square" lIns="0" tIns="0" rIns="0" bIns="0" rtlCol="0"/>
          <a:lstStyle/>
          <a:p>
            <a:endParaRPr/>
          </a:p>
        </p:txBody>
      </p:sp>
      <p:sp>
        <p:nvSpPr>
          <p:cNvPr id="7" name="ZoneTexte 6">
            <a:extLst>
              <a:ext uri="{FF2B5EF4-FFF2-40B4-BE49-F238E27FC236}">
                <a16:creationId xmlns:a16="http://schemas.microsoft.com/office/drawing/2014/main" id="{4BBAA3A8-FE4D-9BA2-3ACF-B05180A706B3}"/>
              </a:ext>
            </a:extLst>
          </p:cNvPr>
          <p:cNvSpPr txBox="1"/>
          <p:nvPr userDrawn="1"/>
        </p:nvSpPr>
        <p:spPr>
          <a:xfrm>
            <a:off x="-1686" y="267072"/>
            <a:ext cx="717962" cy="923330"/>
          </a:xfrm>
          <a:prstGeom prst="rect">
            <a:avLst/>
          </a:prstGeom>
          <a:noFill/>
        </p:spPr>
        <p:txBody>
          <a:bodyPr wrap="square" rtlCol="0">
            <a:spAutoFit/>
          </a:bodyPr>
          <a:lstStyle/>
          <a:p>
            <a:pPr algn="ctr"/>
            <a:r>
              <a:rPr lang="fr-FR"/>
              <a:t>Votre logo ici </a:t>
            </a:r>
          </a:p>
        </p:txBody>
      </p:sp>
    </p:spTree>
    <p:extLst>
      <p:ext uri="{BB962C8B-B14F-4D97-AF65-F5344CB8AC3E}">
        <p14:creationId xmlns:p14="http://schemas.microsoft.com/office/powerpoint/2010/main" val="408371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FEA10-DD16-2123-77A3-5A7F669354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C77B262-0C00-EDFD-1760-615E404F3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EB0D8A7-ABA0-B89A-60F4-46E87F863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00F2444-61AF-DC2B-2B14-995510A8CB93}"/>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6" name="Espace réservé du pied de page 5">
            <a:extLst>
              <a:ext uri="{FF2B5EF4-FFF2-40B4-BE49-F238E27FC236}">
                <a16:creationId xmlns:a16="http://schemas.microsoft.com/office/drawing/2014/main" id="{10DE62E5-EE72-700E-6C03-354378EF438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9C32481-32FF-183C-75C0-9B192ABACC52}"/>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1648574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32BC6C-1AFB-2D5C-C4A2-DF1AEE23953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CC4144F-62E1-2DD8-4C2F-743ECEE3BB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C60FAE1-10A2-C595-D802-F983F4840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8DF62C-164C-69F2-9AC2-BDFE12F5ED12}"/>
              </a:ext>
            </a:extLst>
          </p:cNvPr>
          <p:cNvSpPr>
            <a:spLocks noGrp="1"/>
          </p:cNvSpPr>
          <p:nvPr>
            <p:ph type="dt" sz="half" idx="10"/>
          </p:nvPr>
        </p:nvSpPr>
        <p:spPr/>
        <p:txBody>
          <a:bodyPr/>
          <a:lstStyle/>
          <a:p>
            <a:fld id="{FE9A21BC-AD00-D946-90A0-6D405DAEC400}" type="datetimeFigureOut">
              <a:rPr lang="fr-FR" smtClean="0"/>
              <a:t>01/07/2025</a:t>
            </a:fld>
            <a:endParaRPr lang="fr-FR"/>
          </a:p>
        </p:txBody>
      </p:sp>
      <p:sp>
        <p:nvSpPr>
          <p:cNvPr id="6" name="Espace réservé du pied de page 5">
            <a:extLst>
              <a:ext uri="{FF2B5EF4-FFF2-40B4-BE49-F238E27FC236}">
                <a16:creationId xmlns:a16="http://schemas.microsoft.com/office/drawing/2014/main" id="{C697BAC0-F5C3-B4C0-6CD0-189AF4B713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7568CE-AD2C-DE01-E0C1-F8845B0BDEB1}"/>
              </a:ext>
            </a:extLst>
          </p:cNvPr>
          <p:cNvSpPr>
            <a:spLocks noGrp="1"/>
          </p:cNvSpPr>
          <p:nvPr>
            <p:ph type="sldNum" sz="quarter" idx="12"/>
          </p:nvPr>
        </p:nvSpPr>
        <p:spPr/>
        <p:txBody>
          <a:bodyPr/>
          <a:lstStyle/>
          <a:p>
            <a:fld id="{E64A9767-C2B0-E143-A8B7-7C5D2BA5DF19}" type="slidenum">
              <a:rPr lang="fr-FR" smtClean="0"/>
              <a:t>‹N°›</a:t>
            </a:fld>
            <a:endParaRPr lang="fr-FR"/>
          </a:p>
        </p:txBody>
      </p:sp>
    </p:spTree>
    <p:extLst>
      <p:ext uri="{BB962C8B-B14F-4D97-AF65-F5344CB8AC3E}">
        <p14:creationId xmlns:p14="http://schemas.microsoft.com/office/powerpoint/2010/main" val="2158841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8929DFE-2C61-C8E1-A212-0D8E829988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1D813F4-7FC0-5F74-0243-08DEE3BEE4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5DE992-8E50-ED2C-93A7-B23B42495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A21BC-AD00-D946-90A0-6D405DAEC400}" type="datetimeFigureOut">
              <a:rPr lang="fr-FR" smtClean="0"/>
              <a:t>01/07/2025</a:t>
            </a:fld>
            <a:endParaRPr lang="fr-FR"/>
          </a:p>
        </p:txBody>
      </p:sp>
      <p:sp>
        <p:nvSpPr>
          <p:cNvPr id="5" name="Espace réservé du pied de page 4">
            <a:extLst>
              <a:ext uri="{FF2B5EF4-FFF2-40B4-BE49-F238E27FC236}">
                <a16:creationId xmlns:a16="http://schemas.microsoft.com/office/drawing/2014/main" id="{65B70192-55C7-E6DE-5546-ACBBFC54A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17CDCC0-B774-F1A8-0543-BA0838E19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A9767-C2B0-E143-A8B7-7C5D2BA5DF19}" type="slidenum">
              <a:rPr lang="fr-FR" smtClean="0"/>
              <a:t>‹N°›</a:t>
            </a:fld>
            <a:endParaRPr lang="fr-FR"/>
          </a:p>
        </p:txBody>
      </p:sp>
    </p:spTree>
    <p:extLst>
      <p:ext uri="{BB962C8B-B14F-4D97-AF65-F5344CB8AC3E}">
        <p14:creationId xmlns:p14="http://schemas.microsoft.com/office/powerpoint/2010/main" val="27873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pn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tiff"/><Relationship Id="rId4" Type="http://schemas.openxmlformats.org/officeDocument/2006/relationships/image" Target="../media/image9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784885-6741-F7C2-CA3F-769610814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 b="14652"/>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descr="AMORCE-hachure.jpg">
            <a:extLst>
              <a:ext uri="{FF2B5EF4-FFF2-40B4-BE49-F238E27FC236}">
                <a16:creationId xmlns:a16="http://schemas.microsoft.com/office/drawing/2014/main" id="{F2CC2D61-6251-4958-CE10-465AD56C6176}"/>
              </a:ext>
            </a:extLst>
          </p:cNvPr>
          <p:cNvPicPr>
            <a:picLocks noChangeAspect="1"/>
          </p:cNvPicPr>
          <p:nvPr/>
        </p:nvPicPr>
        <p:blipFill>
          <a:blip r:embed="rId3">
            <a:alphaModFix amt="30000"/>
            <a:extLst>
              <a:ext uri="{28A0092B-C50C-407E-A947-70E740481C1C}">
                <a14:useLocalDpi xmlns:a14="http://schemas.microsoft.com/office/drawing/2010/main"/>
              </a:ext>
            </a:extLst>
          </a:blip>
          <a:stretch>
            <a:fillRect/>
          </a:stretch>
        </p:blipFill>
        <p:spPr>
          <a:xfrm>
            <a:off x="-1" y="2990602"/>
            <a:ext cx="12191999" cy="3867398"/>
          </a:xfrm>
          <a:prstGeom prst="rect">
            <a:avLst/>
          </a:prstGeom>
        </p:spPr>
      </p:pic>
      <p:sp>
        <p:nvSpPr>
          <p:cNvPr id="22" name="object 10">
            <a:extLst>
              <a:ext uri="{FF2B5EF4-FFF2-40B4-BE49-F238E27FC236}">
                <a16:creationId xmlns:a16="http://schemas.microsoft.com/office/drawing/2014/main" id="{EB14EB7B-B85C-D2CD-B1CB-D7722C926A33}"/>
              </a:ext>
            </a:extLst>
          </p:cNvPr>
          <p:cNvSpPr/>
          <p:nvPr/>
        </p:nvSpPr>
        <p:spPr>
          <a:xfrm>
            <a:off x="0" y="12"/>
            <a:ext cx="2359660" cy="6857988"/>
          </a:xfrm>
          <a:custGeom>
            <a:avLst/>
            <a:gdLst/>
            <a:ahLst/>
            <a:cxnLst/>
            <a:rect l="l" t="t" r="r" b="b"/>
            <a:pathLst>
              <a:path w="2359660" h="6840220">
                <a:moveTo>
                  <a:pt x="9712" y="0"/>
                </a:moveTo>
                <a:lnTo>
                  <a:pt x="0" y="28274"/>
                </a:lnTo>
                <a:lnTo>
                  <a:pt x="0" y="6839991"/>
                </a:lnTo>
                <a:lnTo>
                  <a:pt x="2359424" y="6839991"/>
                </a:lnTo>
                <a:lnTo>
                  <a:pt x="9712" y="0"/>
                </a:lnTo>
                <a:close/>
              </a:path>
            </a:pathLst>
          </a:custGeom>
          <a:solidFill>
            <a:srgbClr val="009EC2">
              <a:alpha val="50000"/>
            </a:srgbClr>
          </a:solidFill>
        </p:spPr>
        <p:txBody>
          <a:bodyPr wrap="square" lIns="0" tIns="0" rIns="0" bIns="0" rtlCol="0"/>
          <a:lstStyle/>
          <a:p>
            <a:endParaRPr/>
          </a:p>
        </p:txBody>
      </p:sp>
      <p:sp>
        <p:nvSpPr>
          <p:cNvPr id="23" name="object 4">
            <a:extLst>
              <a:ext uri="{FF2B5EF4-FFF2-40B4-BE49-F238E27FC236}">
                <a16:creationId xmlns:a16="http://schemas.microsoft.com/office/drawing/2014/main" id="{A7D926A1-ECCC-6473-0275-5C9FC40E3361}"/>
              </a:ext>
            </a:extLst>
          </p:cNvPr>
          <p:cNvSpPr txBox="1">
            <a:spLocks/>
          </p:cNvSpPr>
          <p:nvPr/>
        </p:nvSpPr>
        <p:spPr>
          <a:xfrm>
            <a:off x="1547664" y="4142730"/>
            <a:ext cx="6336704" cy="468000"/>
          </a:xfrm>
          <a:prstGeom prst="rect">
            <a:avLst/>
          </a:prstGeom>
          <a:solidFill>
            <a:srgbClr val="139EC5"/>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LES Réseaux DE CHALEUR ET DE FROID</a:t>
            </a:r>
            <a:endParaRPr lang="fr-FR" sz="2400" cap="all">
              <a:solidFill>
                <a:srgbClr val="FFFFFF"/>
              </a:solidFill>
            </a:endParaRPr>
          </a:p>
        </p:txBody>
      </p:sp>
      <p:sp>
        <p:nvSpPr>
          <p:cNvPr id="24" name="object 4">
            <a:extLst>
              <a:ext uri="{FF2B5EF4-FFF2-40B4-BE49-F238E27FC236}">
                <a16:creationId xmlns:a16="http://schemas.microsoft.com/office/drawing/2014/main" id="{2A101EC5-B059-4AB0-AD58-A8A98F9D3E22}"/>
              </a:ext>
            </a:extLst>
          </p:cNvPr>
          <p:cNvSpPr txBox="1">
            <a:spLocks/>
          </p:cNvSpPr>
          <p:nvPr/>
        </p:nvSpPr>
        <p:spPr>
          <a:xfrm>
            <a:off x="1547664" y="4610730"/>
            <a:ext cx="4536504" cy="468000"/>
          </a:xfrm>
          <a:prstGeom prst="rect">
            <a:avLst/>
          </a:prstGeom>
          <a:solidFill>
            <a:srgbClr val="FAB009"/>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NOM de LA Collectivité ici</a:t>
            </a:r>
            <a:endParaRPr lang="fr-FR" sz="2400" cap="all">
              <a:solidFill>
                <a:srgbClr val="FFFFFF"/>
              </a:solidFill>
            </a:endParaRPr>
          </a:p>
        </p:txBody>
      </p:sp>
      <p:sp>
        <p:nvSpPr>
          <p:cNvPr id="25" name="object 4">
            <a:extLst>
              <a:ext uri="{FF2B5EF4-FFF2-40B4-BE49-F238E27FC236}">
                <a16:creationId xmlns:a16="http://schemas.microsoft.com/office/drawing/2014/main" id="{8E26B86B-07C9-89DE-7F15-A0DB85B6B68E}"/>
              </a:ext>
            </a:extLst>
          </p:cNvPr>
          <p:cNvSpPr txBox="1">
            <a:spLocks/>
          </p:cNvSpPr>
          <p:nvPr/>
        </p:nvSpPr>
        <p:spPr>
          <a:xfrm>
            <a:off x="1547664" y="5078730"/>
            <a:ext cx="1008112" cy="468000"/>
          </a:xfrm>
          <a:prstGeom prst="rect">
            <a:avLst/>
          </a:prstGeom>
          <a:solidFill>
            <a:srgbClr val="73B957"/>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DATE</a:t>
            </a:r>
            <a:endParaRPr lang="fr-FR" sz="2400" cap="all">
              <a:solidFill>
                <a:srgbClr val="FFFFFF"/>
              </a:solidFill>
            </a:endParaRPr>
          </a:p>
        </p:txBody>
      </p:sp>
      <p:sp>
        <p:nvSpPr>
          <p:cNvPr id="26" name="Rectangle 25">
            <a:extLst>
              <a:ext uri="{FF2B5EF4-FFF2-40B4-BE49-F238E27FC236}">
                <a16:creationId xmlns:a16="http://schemas.microsoft.com/office/drawing/2014/main" id="{3F8CDDB8-6D72-D653-DE06-11D924DCCA8A}"/>
              </a:ext>
            </a:extLst>
          </p:cNvPr>
          <p:cNvSpPr/>
          <p:nvPr/>
        </p:nvSpPr>
        <p:spPr>
          <a:xfrm>
            <a:off x="0" y="523194"/>
            <a:ext cx="12191998" cy="6480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93EFC0E5-F268-3E4E-4CB7-CB80E79F8DAB}"/>
              </a:ext>
            </a:extLst>
          </p:cNvPr>
          <p:cNvSpPr txBox="1"/>
          <p:nvPr/>
        </p:nvSpPr>
        <p:spPr>
          <a:xfrm>
            <a:off x="0" y="662564"/>
            <a:ext cx="1463991" cy="369332"/>
          </a:xfrm>
          <a:prstGeom prst="rect">
            <a:avLst/>
          </a:prstGeom>
          <a:noFill/>
        </p:spPr>
        <p:txBody>
          <a:bodyPr wrap="none" rtlCol="0">
            <a:spAutoFit/>
          </a:bodyPr>
          <a:lstStyle/>
          <a:p>
            <a:r>
              <a:rPr lang="fr-FR"/>
              <a:t>Votre logo ici </a:t>
            </a:r>
          </a:p>
        </p:txBody>
      </p:sp>
      <p:sp>
        <p:nvSpPr>
          <p:cNvPr id="28" name="ZoneTexte 27">
            <a:extLst>
              <a:ext uri="{FF2B5EF4-FFF2-40B4-BE49-F238E27FC236}">
                <a16:creationId xmlns:a16="http://schemas.microsoft.com/office/drawing/2014/main" id="{5E04C443-A7B5-49F9-813F-08CB969C95FC}"/>
              </a:ext>
            </a:extLst>
          </p:cNvPr>
          <p:cNvSpPr txBox="1"/>
          <p:nvPr/>
        </p:nvSpPr>
        <p:spPr>
          <a:xfrm>
            <a:off x="1570381" y="662066"/>
            <a:ext cx="1956369" cy="369332"/>
          </a:xfrm>
          <a:prstGeom prst="rect">
            <a:avLst/>
          </a:prstGeom>
          <a:noFill/>
        </p:spPr>
        <p:txBody>
          <a:bodyPr wrap="none" rtlCol="0">
            <a:spAutoFit/>
          </a:bodyPr>
          <a:lstStyle/>
          <a:p>
            <a:r>
              <a:rPr lang="fr-FR"/>
              <a:t>Logo collectivité ici</a:t>
            </a:r>
          </a:p>
        </p:txBody>
      </p:sp>
    </p:spTree>
    <p:extLst>
      <p:ext uri="{BB962C8B-B14F-4D97-AF65-F5344CB8AC3E}">
        <p14:creationId xmlns:p14="http://schemas.microsoft.com/office/powerpoint/2010/main" val="90677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2436-B906-3FE2-9BFC-86429529DA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C252B8-7DBC-03A8-88BC-4571AF7540B6}"/>
              </a:ext>
            </a:extLst>
          </p:cNvPr>
          <p:cNvSpPr>
            <a:spLocks noGrp="1"/>
          </p:cNvSpPr>
          <p:nvPr>
            <p:ph type="title"/>
          </p:nvPr>
        </p:nvSpPr>
        <p:spPr>
          <a:xfrm>
            <a:off x="730620" y="365126"/>
            <a:ext cx="10515600" cy="421952"/>
          </a:xfrm>
        </p:spPr>
        <p:txBody>
          <a:bodyPr/>
          <a:lstStyle/>
          <a:p>
            <a:r>
              <a:rPr lang="fr-FR"/>
              <a:t>Les réseaux de chaleur – Production</a:t>
            </a:r>
          </a:p>
        </p:txBody>
      </p:sp>
      <p:sp>
        <p:nvSpPr>
          <p:cNvPr id="9" name="Google Shape;370;g2af48a6cd98_0_369">
            <a:extLst>
              <a:ext uri="{FF2B5EF4-FFF2-40B4-BE49-F238E27FC236}">
                <a16:creationId xmlns:a16="http://schemas.microsoft.com/office/drawing/2014/main" id="{E82CA31B-C62B-E3A4-5355-41C55A994B8C}"/>
              </a:ext>
            </a:extLst>
          </p:cNvPr>
          <p:cNvSpPr/>
          <p:nvPr/>
        </p:nvSpPr>
        <p:spPr>
          <a:xfrm>
            <a:off x="1339273" y="2738624"/>
            <a:ext cx="885586" cy="1333449"/>
          </a:xfrm>
          <a:custGeom>
            <a:avLst/>
            <a:gdLst/>
            <a:ahLst/>
            <a:cxnLst/>
            <a:rect l="l" t="t" r="r" b="b"/>
            <a:pathLst>
              <a:path w="625284" h="849855" extrusionOk="0">
                <a:moveTo>
                  <a:pt x="185450" y="848751"/>
                </a:moveTo>
                <a:cubicBezTo>
                  <a:pt x="194975" y="852942"/>
                  <a:pt x="204119" y="842560"/>
                  <a:pt x="198975" y="833511"/>
                </a:cubicBezTo>
                <a:cubicBezTo>
                  <a:pt x="157827" y="760550"/>
                  <a:pt x="152874" y="682159"/>
                  <a:pt x="203262" y="608245"/>
                </a:cubicBezTo>
                <a:cubicBezTo>
                  <a:pt x="247934" y="542713"/>
                  <a:pt x="263555" y="472038"/>
                  <a:pt x="268698" y="438129"/>
                </a:cubicBezTo>
                <a:cubicBezTo>
                  <a:pt x="270032" y="429557"/>
                  <a:pt x="280414" y="426128"/>
                  <a:pt x="286700" y="432128"/>
                </a:cubicBezTo>
                <a:cubicBezTo>
                  <a:pt x="493107" y="628248"/>
                  <a:pt x="428814" y="775028"/>
                  <a:pt x="387380" y="832939"/>
                </a:cubicBezTo>
                <a:cubicBezTo>
                  <a:pt x="381379" y="841321"/>
                  <a:pt x="389856" y="852656"/>
                  <a:pt x="399572" y="849227"/>
                </a:cubicBezTo>
                <a:cubicBezTo>
                  <a:pt x="703134" y="742166"/>
                  <a:pt x="623886" y="401839"/>
                  <a:pt x="591120" y="296779"/>
                </a:cubicBezTo>
                <a:cubicBezTo>
                  <a:pt x="588072" y="286873"/>
                  <a:pt x="574165" y="286873"/>
                  <a:pt x="570831" y="296779"/>
                </a:cubicBezTo>
                <a:cubicBezTo>
                  <a:pt x="553782" y="346880"/>
                  <a:pt x="536446" y="373455"/>
                  <a:pt x="524254" y="387266"/>
                </a:cubicBezTo>
                <a:cubicBezTo>
                  <a:pt x="518348" y="394029"/>
                  <a:pt x="507204" y="391076"/>
                  <a:pt x="505680" y="382218"/>
                </a:cubicBezTo>
                <a:cubicBezTo>
                  <a:pt x="485583" y="261727"/>
                  <a:pt x="309180" y="63226"/>
                  <a:pt x="253744" y="3409"/>
                </a:cubicBezTo>
                <a:cubicBezTo>
                  <a:pt x="247457" y="-3353"/>
                  <a:pt x="236123" y="552"/>
                  <a:pt x="235361" y="9791"/>
                </a:cubicBezTo>
                <a:cubicBezTo>
                  <a:pt x="210977" y="279443"/>
                  <a:pt x="84485" y="272490"/>
                  <a:pt x="20286" y="470514"/>
                </a:cubicBezTo>
                <a:cubicBezTo>
                  <a:pt x="-58581" y="713972"/>
                  <a:pt x="112965" y="817033"/>
                  <a:pt x="185450" y="848656"/>
                </a:cubicBezTo>
                <a:close/>
              </a:path>
            </a:pathLst>
          </a:custGeom>
          <a:solidFill>
            <a:srgbClr val="6E6E6E"/>
          </a:solidFill>
          <a:ln>
            <a:noFill/>
          </a:ln>
        </p:spPr>
        <p:txBody>
          <a:bodyPr spcFirstLastPara="1" wrap="square" lIns="91429" tIns="45696" rIns="91429" bIns="45696" anchor="ctr" anchorCtr="0">
            <a:noAutofit/>
          </a:bodyPr>
          <a:lstStyle/>
          <a:p>
            <a:pPr>
              <a:buClr>
                <a:srgbClr val="000000"/>
              </a:buClr>
              <a:buSzPts val="2500"/>
            </a:pPr>
            <a:endParaRPr sz="1786">
              <a:solidFill>
                <a:schemeClr val="dk1"/>
              </a:solidFill>
              <a:latin typeface="Calibri"/>
              <a:ea typeface="Calibri"/>
              <a:cs typeface="Calibri"/>
              <a:sym typeface="Calibri"/>
            </a:endParaRPr>
          </a:p>
        </p:txBody>
      </p:sp>
      <p:sp>
        <p:nvSpPr>
          <p:cNvPr id="10" name="Google Shape;371;g2af48a6cd98_0_369">
            <a:extLst>
              <a:ext uri="{FF2B5EF4-FFF2-40B4-BE49-F238E27FC236}">
                <a16:creationId xmlns:a16="http://schemas.microsoft.com/office/drawing/2014/main" id="{D12BB366-0D3A-9B3D-3108-16F6D4793BD4}"/>
              </a:ext>
            </a:extLst>
          </p:cNvPr>
          <p:cNvSpPr txBox="1"/>
          <p:nvPr/>
        </p:nvSpPr>
        <p:spPr>
          <a:xfrm>
            <a:off x="708178" y="4285702"/>
            <a:ext cx="2057143" cy="839925"/>
          </a:xfrm>
          <a:prstGeom prst="rect">
            <a:avLst/>
          </a:prstGeom>
          <a:noFill/>
          <a:ln>
            <a:noFill/>
          </a:ln>
        </p:spPr>
        <p:txBody>
          <a:bodyPr spcFirstLastPara="1" wrap="square" lIns="91429" tIns="45696" rIns="91429" bIns="45696" anchor="t" anchorCtr="0">
            <a:spAutoFit/>
          </a:bodyPr>
          <a:lstStyle/>
          <a:p>
            <a:pPr algn="ctr">
              <a:buClr>
                <a:srgbClr val="000000"/>
              </a:buClr>
              <a:buSzPts val="3400"/>
            </a:pPr>
            <a:r>
              <a:rPr lang="fr-FR" sz="2429" b="1" dirty="0">
                <a:solidFill>
                  <a:srgbClr val="6E6E6E"/>
                </a:solidFill>
                <a:latin typeface="Arial"/>
                <a:ea typeface="Arial"/>
                <a:cs typeface="Arial"/>
                <a:sym typeface="Arial"/>
              </a:rPr>
              <a:t>Chaleur fatale</a:t>
            </a:r>
          </a:p>
        </p:txBody>
      </p:sp>
      <p:pic>
        <p:nvPicPr>
          <p:cNvPr id="11" name="Google Shape;372;g2af48a6cd98_0_369">
            <a:extLst>
              <a:ext uri="{FF2B5EF4-FFF2-40B4-BE49-F238E27FC236}">
                <a16:creationId xmlns:a16="http://schemas.microsoft.com/office/drawing/2014/main" id="{FAD14F9C-FB96-AC88-1A40-5EC45ADB5322}"/>
              </a:ext>
            </a:extLst>
          </p:cNvPr>
          <p:cNvPicPr preferRelativeResize="0"/>
          <p:nvPr/>
        </p:nvPicPr>
        <p:blipFill rotWithShape="1">
          <a:blip r:embed="rId2">
            <a:alphaModFix/>
          </a:blip>
          <a:srcRect b="5916"/>
          <a:stretch/>
        </p:blipFill>
        <p:spPr>
          <a:xfrm>
            <a:off x="7812840" y="2038731"/>
            <a:ext cx="4162891" cy="2937446"/>
          </a:xfrm>
          <a:prstGeom prst="rect">
            <a:avLst/>
          </a:prstGeom>
          <a:noFill/>
          <a:ln>
            <a:noFill/>
          </a:ln>
        </p:spPr>
      </p:pic>
      <p:pic>
        <p:nvPicPr>
          <p:cNvPr id="12" name="Google Shape;373;g2af48a6cd98_0_369">
            <a:extLst>
              <a:ext uri="{FF2B5EF4-FFF2-40B4-BE49-F238E27FC236}">
                <a16:creationId xmlns:a16="http://schemas.microsoft.com/office/drawing/2014/main" id="{922A0C99-B686-F604-9242-47700D1FFCA2}"/>
              </a:ext>
            </a:extLst>
          </p:cNvPr>
          <p:cNvPicPr preferRelativeResize="0"/>
          <p:nvPr/>
        </p:nvPicPr>
        <p:blipFill rotWithShape="1">
          <a:blip r:embed="rId3">
            <a:alphaModFix/>
          </a:blip>
          <a:srcRect l="12685"/>
          <a:stretch/>
        </p:blipFill>
        <p:spPr>
          <a:xfrm>
            <a:off x="2719519" y="2086358"/>
            <a:ext cx="4487822" cy="2889822"/>
          </a:xfrm>
          <a:prstGeom prst="rect">
            <a:avLst/>
          </a:prstGeom>
          <a:noFill/>
          <a:ln>
            <a:noFill/>
          </a:ln>
        </p:spPr>
      </p:pic>
      <p:sp>
        <p:nvSpPr>
          <p:cNvPr id="13" name="Google Shape;374;g2af48a6cd98_0_369">
            <a:extLst>
              <a:ext uri="{FF2B5EF4-FFF2-40B4-BE49-F238E27FC236}">
                <a16:creationId xmlns:a16="http://schemas.microsoft.com/office/drawing/2014/main" id="{30DD9278-C726-0694-7F90-DEE03CE53165}"/>
              </a:ext>
            </a:extLst>
          </p:cNvPr>
          <p:cNvSpPr txBox="1"/>
          <p:nvPr/>
        </p:nvSpPr>
        <p:spPr>
          <a:xfrm>
            <a:off x="2765321" y="5134304"/>
            <a:ext cx="4532143" cy="365143"/>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dirty="0">
                <a:solidFill>
                  <a:srgbClr val="6E6E6E"/>
                </a:solidFill>
                <a:latin typeface="Arial"/>
                <a:ea typeface="Arial"/>
                <a:cs typeface="Arial"/>
                <a:sym typeface="Arial"/>
              </a:rPr>
              <a:t>Unité de valorisation énergétique (UVE) </a:t>
            </a:r>
            <a:endParaRPr sz="1857" dirty="0">
              <a:solidFill>
                <a:srgbClr val="6E6E6E"/>
              </a:solidFill>
              <a:latin typeface="Arial"/>
              <a:ea typeface="Arial"/>
              <a:cs typeface="Arial"/>
              <a:sym typeface="Arial"/>
            </a:endParaRPr>
          </a:p>
          <a:p>
            <a:pPr algn="ctr">
              <a:buClr>
                <a:srgbClr val="000000"/>
              </a:buClr>
              <a:buSzPts val="2600"/>
            </a:pPr>
            <a:r>
              <a:rPr lang="fr-FR" sz="1857" b="1" dirty="0">
                <a:solidFill>
                  <a:srgbClr val="6E6E6E"/>
                </a:solidFill>
                <a:latin typeface="Arial"/>
                <a:ea typeface="Arial"/>
                <a:cs typeface="Arial"/>
                <a:sym typeface="Arial"/>
              </a:rPr>
              <a:t>Incinération des déchets ménagers</a:t>
            </a:r>
            <a:endParaRPr sz="1714" b="1" dirty="0">
              <a:solidFill>
                <a:srgbClr val="6E6E6E"/>
              </a:solidFill>
              <a:latin typeface="Arial"/>
              <a:ea typeface="Arial"/>
              <a:cs typeface="Arial"/>
              <a:sym typeface="Arial"/>
            </a:endParaRPr>
          </a:p>
        </p:txBody>
      </p:sp>
      <p:sp>
        <p:nvSpPr>
          <p:cNvPr id="14" name="Google Shape;375;g2af48a6cd98_0_369">
            <a:extLst>
              <a:ext uri="{FF2B5EF4-FFF2-40B4-BE49-F238E27FC236}">
                <a16:creationId xmlns:a16="http://schemas.microsoft.com/office/drawing/2014/main" id="{B75BE5FF-A4A4-EBED-3DED-D94410EDD28F}"/>
              </a:ext>
            </a:extLst>
          </p:cNvPr>
          <p:cNvSpPr txBox="1"/>
          <p:nvPr/>
        </p:nvSpPr>
        <p:spPr>
          <a:xfrm>
            <a:off x="7559875" y="5134304"/>
            <a:ext cx="4532143" cy="365143"/>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b="1">
                <a:solidFill>
                  <a:srgbClr val="6E6E6E"/>
                </a:solidFill>
                <a:latin typeface="Arial"/>
                <a:ea typeface="Arial"/>
                <a:cs typeface="Arial"/>
                <a:sym typeface="Arial"/>
              </a:rPr>
              <a:t>Chaleur Fatale Industrielle</a:t>
            </a:r>
            <a:endParaRPr sz="1857" b="1">
              <a:solidFill>
                <a:srgbClr val="6E6E6E"/>
              </a:solidFill>
              <a:latin typeface="Arial"/>
              <a:ea typeface="Arial"/>
              <a:cs typeface="Arial"/>
              <a:sym typeface="Arial"/>
            </a:endParaRPr>
          </a:p>
          <a:p>
            <a:pPr algn="ctr">
              <a:buClr>
                <a:srgbClr val="000000"/>
              </a:buClr>
              <a:buSzPts val="2600"/>
            </a:pPr>
            <a:r>
              <a:rPr lang="fr-FR" sz="1857">
                <a:solidFill>
                  <a:srgbClr val="6E6E6E"/>
                </a:solidFill>
                <a:latin typeface="Arial"/>
                <a:ea typeface="Arial"/>
                <a:cs typeface="Arial"/>
                <a:sym typeface="Arial"/>
              </a:rPr>
              <a:t>(Usine Yoplait - Vienne 38)</a:t>
            </a:r>
            <a:endParaRPr sz="1857">
              <a:solidFill>
                <a:srgbClr val="6E6E6E"/>
              </a:solidFill>
              <a:latin typeface="Arial"/>
              <a:ea typeface="Arial"/>
              <a:cs typeface="Arial"/>
              <a:sym typeface="Arial"/>
            </a:endParaRPr>
          </a:p>
        </p:txBody>
      </p:sp>
    </p:spTree>
    <p:extLst>
      <p:ext uri="{BB962C8B-B14F-4D97-AF65-F5344CB8AC3E}">
        <p14:creationId xmlns:p14="http://schemas.microsoft.com/office/powerpoint/2010/main" val="3451968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271B-EEF1-F0BF-0148-AEDE8B9112B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A2DACB-DFE3-85C2-E774-7327662FB085}"/>
              </a:ext>
            </a:extLst>
          </p:cNvPr>
          <p:cNvSpPr>
            <a:spLocks noGrp="1"/>
          </p:cNvSpPr>
          <p:nvPr>
            <p:ph type="title"/>
          </p:nvPr>
        </p:nvSpPr>
        <p:spPr>
          <a:xfrm>
            <a:off x="730620" y="365126"/>
            <a:ext cx="10515600" cy="421952"/>
          </a:xfrm>
        </p:spPr>
        <p:txBody>
          <a:bodyPr/>
          <a:lstStyle/>
          <a:p>
            <a:r>
              <a:rPr lang="fr-FR"/>
              <a:t>Les réseaux de chaleur – Production</a:t>
            </a:r>
          </a:p>
        </p:txBody>
      </p:sp>
      <p:sp>
        <p:nvSpPr>
          <p:cNvPr id="3" name="Google Shape;384;g2af48a6cd98_0_390">
            <a:extLst>
              <a:ext uri="{FF2B5EF4-FFF2-40B4-BE49-F238E27FC236}">
                <a16:creationId xmlns:a16="http://schemas.microsoft.com/office/drawing/2014/main" id="{ED471D5B-7072-664A-E565-D8E8C4B5A5A4}"/>
              </a:ext>
            </a:extLst>
          </p:cNvPr>
          <p:cNvSpPr txBox="1"/>
          <p:nvPr/>
        </p:nvSpPr>
        <p:spPr>
          <a:xfrm>
            <a:off x="708178" y="4111699"/>
            <a:ext cx="2057143" cy="1213745"/>
          </a:xfrm>
          <a:prstGeom prst="rect">
            <a:avLst/>
          </a:prstGeom>
          <a:noFill/>
          <a:ln>
            <a:noFill/>
          </a:ln>
        </p:spPr>
        <p:txBody>
          <a:bodyPr spcFirstLastPara="1" wrap="square" lIns="91429" tIns="45696" rIns="91429" bIns="45696" anchor="t" anchorCtr="0">
            <a:spAutoFit/>
          </a:bodyPr>
          <a:lstStyle/>
          <a:p>
            <a:pPr algn="ctr">
              <a:buClr>
                <a:srgbClr val="000000"/>
              </a:buClr>
              <a:buSzPts val="3400"/>
            </a:pPr>
            <a:r>
              <a:rPr lang="fr-FR" sz="2429" b="1" dirty="0">
                <a:solidFill>
                  <a:srgbClr val="6E6E6E"/>
                </a:solidFill>
                <a:latin typeface="Arial"/>
                <a:ea typeface="Arial"/>
                <a:cs typeface="Arial"/>
                <a:sym typeface="Arial"/>
              </a:rPr>
              <a:t>Géothermie profonde ou de surface</a:t>
            </a:r>
            <a:endParaRPr sz="2429" dirty="0">
              <a:solidFill>
                <a:srgbClr val="6E6E6E"/>
              </a:solidFill>
              <a:latin typeface="Arial"/>
              <a:ea typeface="Arial"/>
              <a:cs typeface="Arial"/>
              <a:sym typeface="Arial"/>
            </a:endParaRPr>
          </a:p>
        </p:txBody>
      </p:sp>
      <p:sp>
        <p:nvSpPr>
          <p:cNvPr id="4" name="Google Shape;385;g2af48a6cd98_0_390">
            <a:extLst>
              <a:ext uri="{FF2B5EF4-FFF2-40B4-BE49-F238E27FC236}">
                <a16:creationId xmlns:a16="http://schemas.microsoft.com/office/drawing/2014/main" id="{07EA89FD-945C-0452-B7F9-62ECECB5F962}"/>
              </a:ext>
            </a:extLst>
          </p:cNvPr>
          <p:cNvSpPr txBox="1"/>
          <p:nvPr/>
        </p:nvSpPr>
        <p:spPr>
          <a:xfrm>
            <a:off x="2765321" y="5134304"/>
            <a:ext cx="4532143" cy="365143"/>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b="1" dirty="0">
                <a:solidFill>
                  <a:srgbClr val="6E6E6E"/>
                </a:solidFill>
                <a:latin typeface="Arial"/>
                <a:ea typeface="Arial"/>
                <a:cs typeface="Arial"/>
                <a:sym typeface="Arial"/>
              </a:rPr>
              <a:t>Forage de Géothermie profonde</a:t>
            </a:r>
            <a:endParaRPr sz="1857" b="1" dirty="0">
              <a:solidFill>
                <a:srgbClr val="6E6E6E"/>
              </a:solidFill>
              <a:latin typeface="Arial"/>
              <a:ea typeface="Arial"/>
              <a:cs typeface="Arial"/>
              <a:sym typeface="Arial"/>
            </a:endParaRPr>
          </a:p>
          <a:p>
            <a:pPr algn="ctr">
              <a:buClr>
                <a:srgbClr val="000000"/>
              </a:buClr>
              <a:buSzPts val="2600"/>
            </a:pPr>
            <a:r>
              <a:rPr lang="fr-FR" sz="1857" dirty="0">
                <a:solidFill>
                  <a:srgbClr val="6E6E6E"/>
                </a:solidFill>
                <a:latin typeface="Arial"/>
                <a:ea typeface="Arial"/>
                <a:cs typeface="Arial"/>
                <a:sym typeface="Arial"/>
              </a:rPr>
              <a:t>(Chelles)</a:t>
            </a:r>
            <a:endParaRPr sz="1857" dirty="0">
              <a:solidFill>
                <a:srgbClr val="6E6E6E"/>
              </a:solidFill>
              <a:latin typeface="Arial"/>
              <a:ea typeface="Arial"/>
              <a:cs typeface="Arial"/>
              <a:sym typeface="Arial"/>
            </a:endParaRPr>
          </a:p>
          <a:p>
            <a:pPr>
              <a:buClr>
                <a:srgbClr val="000000"/>
              </a:buClr>
              <a:buSzPts val="2600"/>
            </a:pPr>
            <a:endParaRPr sz="1857" dirty="0">
              <a:solidFill>
                <a:srgbClr val="6E6E6E"/>
              </a:solidFill>
              <a:latin typeface="Arial"/>
              <a:ea typeface="Arial"/>
              <a:cs typeface="Arial"/>
              <a:sym typeface="Arial"/>
            </a:endParaRPr>
          </a:p>
        </p:txBody>
      </p:sp>
      <p:sp>
        <p:nvSpPr>
          <p:cNvPr id="5" name="Google Shape;386;g2af48a6cd98_0_390">
            <a:extLst>
              <a:ext uri="{FF2B5EF4-FFF2-40B4-BE49-F238E27FC236}">
                <a16:creationId xmlns:a16="http://schemas.microsoft.com/office/drawing/2014/main" id="{01971A55-BDE7-15D6-F672-1A989698FDD4}"/>
              </a:ext>
            </a:extLst>
          </p:cNvPr>
          <p:cNvSpPr txBox="1"/>
          <p:nvPr/>
        </p:nvSpPr>
        <p:spPr>
          <a:xfrm>
            <a:off x="7509696" y="5134304"/>
            <a:ext cx="4532143" cy="365143"/>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b="1">
                <a:solidFill>
                  <a:srgbClr val="6E6E6E"/>
                </a:solidFill>
                <a:latin typeface="Arial"/>
                <a:ea typeface="Arial"/>
                <a:cs typeface="Arial"/>
                <a:sym typeface="Arial"/>
              </a:rPr>
              <a:t>Géothermie sur eau de lac</a:t>
            </a:r>
            <a:endParaRPr sz="1857" b="1">
              <a:solidFill>
                <a:srgbClr val="6E6E6E"/>
              </a:solidFill>
              <a:latin typeface="Arial"/>
              <a:ea typeface="Arial"/>
              <a:cs typeface="Arial"/>
              <a:sym typeface="Arial"/>
            </a:endParaRPr>
          </a:p>
          <a:p>
            <a:pPr algn="ctr">
              <a:buClr>
                <a:srgbClr val="000000"/>
              </a:buClr>
              <a:buSzPts val="2600"/>
            </a:pPr>
            <a:r>
              <a:rPr lang="fr-FR" sz="1857">
                <a:solidFill>
                  <a:srgbClr val="6E6E6E"/>
                </a:solidFill>
                <a:latin typeface="Arial"/>
                <a:ea typeface="Arial"/>
                <a:cs typeface="Arial"/>
                <a:sym typeface="Arial"/>
              </a:rPr>
              <a:t>(Saint </a:t>
            </a:r>
            <a:r>
              <a:rPr lang="fr-FR" sz="1857" err="1">
                <a:solidFill>
                  <a:srgbClr val="6E6E6E"/>
                </a:solidFill>
                <a:latin typeface="Arial"/>
                <a:ea typeface="Arial"/>
                <a:cs typeface="Arial"/>
                <a:sym typeface="Arial"/>
              </a:rPr>
              <a:t>Gingolph</a:t>
            </a:r>
            <a:r>
              <a:rPr lang="fr-FR" sz="1857">
                <a:solidFill>
                  <a:srgbClr val="6E6E6E"/>
                </a:solidFill>
                <a:latin typeface="Arial"/>
                <a:ea typeface="Arial"/>
                <a:cs typeface="Arial"/>
                <a:sym typeface="Arial"/>
              </a:rPr>
              <a:t>)</a:t>
            </a:r>
            <a:endParaRPr sz="1857">
              <a:solidFill>
                <a:srgbClr val="6E6E6E"/>
              </a:solidFill>
              <a:latin typeface="Arial"/>
              <a:ea typeface="Arial"/>
              <a:cs typeface="Arial"/>
              <a:sym typeface="Arial"/>
            </a:endParaRPr>
          </a:p>
        </p:txBody>
      </p:sp>
      <p:pic>
        <p:nvPicPr>
          <p:cNvPr id="6" name="Google Shape;387;g2af48a6cd98_0_390">
            <a:extLst>
              <a:ext uri="{FF2B5EF4-FFF2-40B4-BE49-F238E27FC236}">
                <a16:creationId xmlns:a16="http://schemas.microsoft.com/office/drawing/2014/main" id="{362F6E06-47DC-1757-75D0-CB9E28EF9706}"/>
              </a:ext>
            </a:extLst>
          </p:cNvPr>
          <p:cNvPicPr preferRelativeResize="0"/>
          <p:nvPr/>
        </p:nvPicPr>
        <p:blipFill rotWithShape="1">
          <a:blip r:embed="rId2">
            <a:alphaModFix/>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Lst>
          </a:blip>
          <a:srcRect b="29463"/>
          <a:stretch/>
        </p:blipFill>
        <p:spPr>
          <a:xfrm>
            <a:off x="790892" y="2433303"/>
            <a:ext cx="1891714" cy="1648204"/>
          </a:xfrm>
          <a:prstGeom prst="rect">
            <a:avLst/>
          </a:prstGeom>
          <a:solidFill>
            <a:schemeClr val="bg1"/>
          </a:solidFill>
          <a:ln>
            <a:noFill/>
          </a:ln>
        </p:spPr>
      </p:pic>
      <p:pic>
        <p:nvPicPr>
          <p:cNvPr id="7" name="Google Shape;388;g2af48a6cd98_0_390" descr="réseau de chaleur lacustre">
            <a:extLst>
              <a:ext uri="{FF2B5EF4-FFF2-40B4-BE49-F238E27FC236}">
                <a16:creationId xmlns:a16="http://schemas.microsoft.com/office/drawing/2014/main" id="{9B8EEDD1-8517-B6B6-3DA7-3D1BA307A93D}"/>
              </a:ext>
            </a:extLst>
          </p:cNvPr>
          <p:cNvPicPr preferRelativeResize="0"/>
          <p:nvPr/>
        </p:nvPicPr>
        <p:blipFill rotWithShape="1">
          <a:blip r:embed="rId4">
            <a:alphaModFix/>
          </a:blip>
          <a:srcRect r="23553" b="12379"/>
          <a:stretch/>
        </p:blipFill>
        <p:spPr>
          <a:xfrm>
            <a:off x="7582036" y="2086357"/>
            <a:ext cx="4487821" cy="2889821"/>
          </a:xfrm>
          <a:prstGeom prst="rect">
            <a:avLst/>
          </a:prstGeom>
          <a:noFill/>
          <a:ln>
            <a:noFill/>
          </a:ln>
        </p:spPr>
      </p:pic>
      <p:pic>
        <p:nvPicPr>
          <p:cNvPr id="8" name="Google Shape;389;g2af48a6cd98_0_390" descr="Coriance Champigny - Groupe Coriance">
            <a:extLst>
              <a:ext uri="{FF2B5EF4-FFF2-40B4-BE49-F238E27FC236}">
                <a16:creationId xmlns:a16="http://schemas.microsoft.com/office/drawing/2014/main" id="{724268F2-3F36-D4F1-FC84-AF13711D64D7}"/>
              </a:ext>
            </a:extLst>
          </p:cNvPr>
          <p:cNvPicPr preferRelativeResize="0"/>
          <p:nvPr/>
        </p:nvPicPr>
        <p:blipFill rotWithShape="1">
          <a:blip r:embed="rId5">
            <a:alphaModFix/>
          </a:blip>
          <a:srcRect l="9592"/>
          <a:stretch/>
        </p:blipFill>
        <p:spPr>
          <a:xfrm>
            <a:off x="2833036" y="2086357"/>
            <a:ext cx="4354283" cy="2889821"/>
          </a:xfrm>
          <a:prstGeom prst="rect">
            <a:avLst/>
          </a:prstGeom>
          <a:noFill/>
          <a:ln>
            <a:noFill/>
          </a:ln>
        </p:spPr>
      </p:pic>
      <p:sp>
        <p:nvSpPr>
          <p:cNvPr id="9" name="Google Shape;390;g2af48a6cd98_0_390">
            <a:extLst>
              <a:ext uri="{FF2B5EF4-FFF2-40B4-BE49-F238E27FC236}">
                <a16:creationId xmlns:a16="http://schemas.microsoft.com/office/drawing/2014/main" id="{07B3F3E9-6BA2-737F-4502-F06E12498A67}"/>
              </a:ext>
            </a:extLst>
          </p:cNvPr>
          <p:cNvSpPr txBox="1"/>
          <p:nvPr/>
        </p:nvSpPr>
        <p:spPr>
          <a:xfrm>
            <a:off x="7187319" y="6275457"/>
            <a:ext cx="6249295" cy="520869"/>
          </a:xfrm>
          <a:prstGeom prst="rect">
            <a:avLst/>
          </a:prstGeom>
          <a:noFill/>
          <a:ln>
            <a:noFill/>
          </a:ln>
        </p:spPr>
        <p:txBody>
          <a:bodyPr spcFirstLastPara="1" wrap="square" lIns="65304" tIns="65304" rIns="65304" bIns="65304" anchor="t" anchorCtr="0">
            <a:noAutofit/>
          </a:bodyPr>
          <a:lstStyle/>
          <a:p>
            <a:pPr marL="331108" indent="-285750">
              <a:buClr>
                <a:srgbClr val="FF0000"/>
              </a:buClr>
              <a:buSzPts val="2600"/>
              <a:buFont typeface="Police système Courant"/>
              <a:buChar char="+"/>
            </a:pPr>
            <a:r>
              <a:rPr lang="fr-FR" sz="1400" b="1" dirty="0">
                <a:solidFill>
                  <a:srgbClr val="6E6E6E"/>
                </a:solidFill>
                <a:latin typeface="Arial"/>
                <a:ea typeface="Arial"/>
                <a:cs typeface="Arial"/>
                <a:sym typeface="Arial"/>
              </a:rPr>
              <a:t>Géothermie sur nappes ou sur sondes</a:t>
            </a:r>
            <a:endParaRPr sz="1400" dirty="0">
              <a:solidFill>
                <a:srgbClr val="6E6E6E"/>
              </a:solidFill>
              <a:latin typeface="Arial"/>
              <a:ea typeface="Arial"/>
              <a:cs typeface="Arial"/>
              <a:sym typeface="Arial"/>
            </a:endParaRPr>
          </a:p>
          <a:p>
            <a:pPr marL="331108" indent="-285750">
              <a:buClr>
                <a:srgbClr val="FF0000"/>
              </a:buClr>
              <a:buSzPts val="2600"/>
              <a:buFont typeface="Police système Courant"/>
              <a:buChar char="+"/>
            </a:pPr>
            <a:r>
              <a:rPr lang="fr-FR" sz="1400" b="1" dirty="0">
                <a:solidFill>
                  <a:srgbClr val="6E6E6E"/>
                </a:solidFill>
                <a:latin typeface="Arial"/>
                <a:ea typeface="Arial"/>
                <a:cs typeface="Arial"/>
                <a:sym typeface="Arial"/>
              </a:rPr>
              <a:t>Géothermie sur stations d’épuration </a:t>
            </a:r>
            <a:r>
              <a:rPr lang="fr-FR" sz="1400" dirty="0">
                <a:solidFill>
                  <a:srgbClr val="6E6E6E"/>
                </a:solidFill>
                <a:latin typeface="Arial"/>
                <a:ea typeface="Arial"/>
                <a:cs typeface="Arial"/>
                <a:sym typeface="Arial"/>
              </a:rPr>
              <a:t>ou eaux usées</a:t>
            </a:r>
            <a:endParaRPr sz="1400" dirty="0">
              <a:solidFill>
                <a:srgbClr val="6E6E6E"/>
              </a:solidFill>
              <a:latin typeface="Arial"/>
              <a:ea typeface="Arial"/>
              <a:cs typeface="Arial"/>
              <a:sym typeface="Arial"/>
            </a:endParaRPr>
          </a:p>
          <a:p>
            <a:pPr>
              <a:buClr>
                <a:srgbClr val="000000"/>
              </a:buClr>
              <a:buSzPts val="2600"/>
            </a:pPr>
            <a:endParaRPr sz="1857" dirty="0">
              <a:solidFill>
                <a:srgbClr val="6E6E6E"/>
              </a:solidFill>
              <a:latin typeface="Arial"/>
              <a:ea typeface="Arial"/>
              <a:cs typeface="Arial"/>
              <a:sym typeface="Arial"/>
            </a:endParaRPr>
          </a:p>
          <a:p>
            <a:pPr>
              <a:buClr>
                <a:srgbClr val="000000"/>
              </a:buClr>
              <a:buSzPts val="2600"/>
            </a:pPr>
            <a:endParaRPr sz="1857" dirty="0">
              <a:solidFill>
                <a:srgbClr val="6E6E6E"/>
              </a:solidFill>
              <a:latin typeface="Arial"/>
              <a:ea typeface="Arial"/>
              <a:cs typeface="Arial"/>
              <a:sym typeface="Arial"/>
            </a:endParaRPr>
          </a:p>
        </p:txBody>
      </p:sp>
    </p:spTree>
    <p:extLst>
      <p:ext uri="{BB962C8B-B14F-4D97-AF65-F5344CB8AC3E}">
        <p14:creationId xmlns:p14="http://schemas.microsoft.com/office/powerpoint/2010/main" val="3367129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9" name="Google Shape;399;g2af48a6cd98_0_432"/>
          <p:cNvSpPr txBox="1"/>
          <p:nvPr/>
        </p:nvSpPr>
        <p:spPr>
          <a:xfrm>
            <a:off x="2765321" y="5134304"/>
            <a:ext cx="4532143" cy="365143"/>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b="1" dirty="0">
                <a:solidFill>
                  <a:srgbClr val="6E6E6E"/>
                </a:solidFill>
                <a:latin typeface="Arial"/>
                <a:ea typeface="Arial"/>
                <a:cs typeface="Arial"/>
                <a:sym typeface="Arial"/>
              </a:rPr>
              <a:t>Solaire Thermique au sol</a:t>
            </a:r>
            <a:endParaRPr sz="1857" b="1" dirty="0">
              <a:solidFill>
                <a:srgbClr val="6E6E6E"/>
              </a:solidFill>
              <a:latin typeface="Arial"/>
              <a:ea typeface="Arial"/>
              <a:cs typeface="Arial"/>
              <a:sym typeface="Arial"/>
            </a:endParaRPr>
          </a:p>
          <a:p>
            <a:pPr algn="ctr">
              <a:buClr>
                <a:srgbClr val="000000"/>
              </a:buClr>
              <a:buSzPts val="2600"/>
            </a:pPr>
            <a:r>
              <a:rPr lang="fr-FR" sz="1857" dirty="0">
                <a:solidFill>
                  <a:srgbClr val="6E6E6E"/>
                </a:solidFill>
                <a:latin typeface="Arial"/>
                <a:ea typeface="Arial"/>
                <a:cs typeface="Arial"/>
                <a:sym typeface="Arial"/>
              </a:rPr>
              <a:t>(Pons)</a:t>
            </a:r>
            <a:endParaRPr sz="1857" dirty="0">
              <a:solidFill>
                <a:srgbClr val="6E6E6E"/>
              </a:solidFill>
              <a:latin typeface="Arial"/>
              <a:ea typeface="Arial"/>
              <a:cs typeface="Arial"/>
              <a:sym typeface="Arial"/>
            </a:endParaRPr>
          </a:p>
          <a:p>
            <a:pPr>
              <a:buClr>
                <a:srgbClr val="000000"/>
              </a:buClr>
              <a:buSzPts val="2600"/>
            </a:pPr>
            <a:endParaRPr sz="1857" dirty="0">
              <a:solidFill>
                <a:srgbClr val="6E6E6E"/>
              </a:solidFill>
              <a:latin typeface="Arial"/>
              <a:ea typeface="Arial"/>
              <a:cs typeface="Arial"/>
              <a:sym typeface="Arial"/>
            </a:endParaRPr>
          </a:p>
        </p:txBody>
      </p:sp>
      <p:sp>
        <p:nvSpPr>
          <p:cNvPr id="400" name="Google Shape;400;g2af48a6cd98_0_432"/>
          <p:cNvSpPr txBox="1"/>
          <p:nvPr/>
        </p:nvSpPr>
        <p:spPr>
          <a:xfrm>
            <a:off x="7509696" y="5134304"/>
            <a:ext cx="4532143" cy="999857"/>
          </a:xfrm>
          <a:prstGeom prst="rect">
            <a:avLst/>
          </a:prstGeom>
          <a:noFill/>
          <a:ln>
            <a:noFill/>
          </a:ln>
        </p:spPr>
        <p:txBody>
          <a:bodyPr spcFirstLastPara="1" wrap="square" lIns="65304" tIns="65304" rIns="65304" bIns="65304" anchor="t" anchorCtr="0">
            <a:noAutofit/>
          </a:bodyPr>
          <a:lstStyle/>
          <a:p>
            <a:pPr algn="ctr">
              <a:buClr>
                <a:srgbClr val="000000"/>
              </a:buClr>
              <a:buSzPts val="2600"/>
            </a:pPr>
            <a:r>
              <a:rPr lang="fr-FR" sz="1857" b="1">
                <a:solidFill>
                  <a:srgbClr val="6E6E6E"/>
                </a:solidFill>
                <a:latin typeface="Arial"/>
                <a:ea typeface="Arial"/>
                <a:cs typeface="Arial"/>
                <a:sym typeface="Arial"/>
              </a:rPr>
              <a:t>Solaire thermique en toitures ou en ombrières</a:t>
            </a:r>
            <a:endParaRPr sz="1857" b="1">
              <a:solidFill>
                <a:srgbClr val="6E6E6E"/>
              </a:solidFill>
              <a:latin typeface="Arial"/>
              <a:ea typeface="Arial"/>
              <a:cs typeface="Arial"/>
              <a:sym typeface="Arial"/>
            </a:endParaRPr>
          </a:p>
          <a:p>
            <a:pPr algn="ctr">
              <a:buClr>
                <a:srgbClr val="000000"/>
              </a:buClr>
              <a:buSzPts val="2600"/>
            </a:pPr>
            <a:r>
              <a:rPr lang="fr-FR" sz="1857">
                <a:solidFill>
                  <a:srgbClr val="6E6E6E"/>
                </a:solidFill>
                <a:latin typeface="Arial"/>
                <a:ea typeface="Arial"/>
                <a:cs typeface="Arial"/>
                <a:sym typeface="Arial"/>
              </a:rPr>
              <a:t>(Voreppe)</a:t>
            </a:r>
            <a:endParaRPr sz="1857">
              <a:solidFill>
                <a:srgbClr val="6E6E6E"/>
              </a:solidFill>
              <a:latin typeface="Arial"/>
              <a:ea typeface="Arial"/>
              <a:cs typeface="Arial"/>
              <a:sym typeface="Arial"/>
            </a:endParaRPr>
          </a:p>
        </p:txBody>
      </p:sp>
      <p:pic>
        <p:nvPicPr>
          <p:cNvPr id="401" name="Google Shape;401;g2af48a6cd98_0_432"/>
          <p:cNvPicPr preferRelativeResize="0"/>
          <p:nvPr/>
        </p:nvPicPr>
        <p:blipFill rotWithShape="1">
          <a:blip r:embed="rId3">
            <a:alphaModFix/>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Lst>
          </a:blip>
          <a:srcRect l="10661" t="6882" r="14671" b="26879"/>
          <a:stretch/>
        </p:blipFill>
        <p:spPr>
          <a:xfrm>
            <a:off x="1094120" y="2463735"/>
            <a:ext cx="1001559" cy="1090978"/>
          </a:xfrm>
          <a:prstGeom prst="rect">
            <a:avLst/>
          </a:prstGeom>
          <a:noFill/>
          <a:ln>
            <a:noFill/>
          </a:ln>
        </p:spPr>
      </p:pic>
      <p:pic>
        <p:nvPicPr>
          <p:cNvPr id="402" name="Google Shape;402;g2af48a6cd98_0_432"/>
          <p:cNvPicPr preferRelativeResize="0"/>
          <p:nvPr/>
        </p:nvPicPr>
        <p:blipFill rotWithShape="1">
          <a:blip r:embed="rId5">
            <a:alphaModFix/>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Lst>
          </a:blip>
          <a:srcRect r="-1368" b="24098"/>
          <a:stretch/>
        </p:blipFill>
        <p:spPr>
          <a:xfrm rot="10800000">
            <a:off x="1993287" y="3169425"/>
            <a:ext cx="568041" cy="519149"/>
          </a:xfrm>
          <a:prstGeom prst="rect">
            <a:avLst/>
          </a:prstGeom>
          <a:solidFill>
            <a:schemeClr val="bg1"/>
          </a:solidFill>
          <a:ln>
            <a:noFill/>
          </a:ln>
        </p:spPr>
      </p:pic>
      <p:sp>
        <p:nvSpPr>
          <p:cNvPr id="403" name="Google Shape;403;g2af48a6cd98_0_432"/>
          <p:cNvSpPr txBox="1"/>
          <p:nvPr/>
        </p:nvSpPr>
        <p:spPr>
          <a:xfrm>
            <a:off x="708178" y="3788008"/>
            <a:ext cx="2057143" cy="839925"/>
          </a:xfrm>
          <a:prstGeom prst="rect">
            <a:avLst/>
          </a:prstGeom>
          <a:noFill/>
          <a:ln>
            <a:noFill/>
          </a:ln>
        </p:spPr>
        <p:txBody>
          <a:bodyPr spcFirstLastPara="1" wrap="square" lIns="91429" tIns="45696" rIns="91429" bIns="45696" anchor="t" anchorCtr="0">
            <a:spAutoFit/>
          </a:bodyPr>
          <a:lstStyle/>
          <a:p>
            <a:pPr algn="ctr">
              <a:buClr>
                <a:srgbClr val="000000"/>
              </a:buClr>
              <a:buSzPts val="3400"/>
            </a:pPr>
            <a:r>
              <a:rPr lang="fr-FR" sz="2429" b="1" dirty="0">
                <a:solidFill>
                  <a:srgbClr val="6E6E6E"/>
                </a:solidFill>
                <a:latin typeface="Arial"/>
                <a:ea typeface="Arial"/>
                <a:cs typeface="Arial"/>
                <a:sym typeface="Arial"/>
              </a:rPr>
              <a:t>Solaire Thermique</a:t>
            </a:r>
            <a:endParaRPr lang="fr-FR" sz="2429" dirty="0">
              <a:solidFill>
                <a:srgbClr val="6E6E6E"/>
              </a:solidFill>
              <a:latin typeface="Arial"/>
              <a:ea typeface="Arial"/>
              <a:cs typeface="Arial"/>
              <a:sym typeface="Arial"/>
            </a:endParaRPr>
          </a:p>
        </p:txBody>
      </p:sp>
      <p:pic>
        <p:nvPicPr>
          <p:cNvPr id="404" name="Google Shape;404;g2af48a6cd98_0_432"/>
          <p:cNvPicPr preferRelativeResize="0"/>
          <p:nvPr/>
        </p:nvPicPr>
        <p:blipFill rotWithShape="1">
          <a:blip r:embed="rId7">
            <a:alphaModFix/>
          </a:blip>
          <a:srcRect l="8805" r="9133"/>
          <a:stretch/>
        </p:blipFill>
        <p:spPr>
          <a:xfrm>
            <a:off x="2864090" y="1884518"/>
            <a:ext cx="4120072" cy="3088964"/>
          </a:xfrm>
          <a:prstGeom prst="rect">
            <a:avLst/>
          </a:prstGeom>
          <a:noFill/>
          <a:ln>
            <a:noFill/>
          </a:ln>
        </p:spPr>
      </p:pic>
      <p:pic>
        <p:nvPicPr>
          <p:cNvPr id="405" name="Google Shape;405;g2af48a6cd98_0_432"/>
          <p:cNvPicPr preferRelativeResize="0"/>
          <p:nvPr/>
        </p:nvPicPr>
        <p:blipFill rotWithShape="1">
          <a:blip r:embed="rId8">
            <a:alphaModFix/>
          </a:blip>
          <a:srcRect l="6047" r="14485"/>
          <a:stretch/>
        </p:blipFill>
        <p:spPr>
          <a:xfrm>
            <a:off x="7468339" y="1884518"/>
            <a:ext cx="4661973" cy="3088965"/>
          </a:xfrm>
          <a:prstGeom prst="rect">
            <a:avLst/>
          </a:prstGeom>
          <a:noFill/>
          <a:ln>
            <a:noFill/>
          </a:ln>
        </p:spPr>
      </p:pic>
      <p:sp>
        <p:nvSpPr>
          <p:cNvPr id="2" name="Titre 1">
            <a:extLst>
              <a:ext uri="{FF2B5EF4-FFF2-40B4-BE49-F238E27FC236}">
                <a16:creationId xmlns:a16="http://schemas.microsoft.com/office/drawing/2014/main" id="{DCA2DACB-DFE3-85C2-E774-7327662FB085}"/>
              </a:ext>
            </a:extLst>
          </p:cNvPr>
          <p:cNvSpPr>
            <a:spLocks noGrp="1"/>
          </p:cNvSpPr>
          <p:nvPr/>
        </p:nvSpPr>
        <p:spPr>
          <a:xfrm>
            <a:off x="725937" y="373481"/>
            <a:ext cx="10515600"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Les réseaux de chaleur – Production</a:t>
            </a:r>
          </a:p>
        </p:txBody>
      </p:sp>
    </p:spTree>
    <p:extLst>
      <p:ext uri="{BB962C8B-B14F-4D97-AF65-F5344CB8AC3E}">
        <p14:creationId xmlns:p14="http://schemas.microsoft.com/office/powerpoint/2010/main" val="2529525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4" name="Google Shape;414;g2af48a6cd98_0_468"/>
          <p:cNvSpPr txBox="1"/>
          <p:nvPr/>
        </p:nvSpPr>
        <p:spPr>
          <a:xfrm>
            <a:off x="861674" y="3864065"/>
            <a:ext cx="2057143" cy="839925"/>
          </a:xfrm>
          <a:prstGeom prst="rect">
            <a:avLst/>
          </a:prstGeom>
          <a:noFill/>
          <a:ln>
            <a:noFill/>
          </a:ln>
        </p:spPr>
        <p:txBody>
          <a:bodyPr spcFirstLastPara="1" wrap="square" lIns="91429" tIns="45696" rIns="91429" bIns="45696" anchor="t" anchorCtr="0">
            <a:spAutoFit/>
          </a:bodyPr>
          <a:lstStyle/>
          <a:p>
            <a:pPr algn="ctr">
              <a:buClr>
                <a:srgbClr val="000000"/>
              </a:buClr>
              <a:buSzPts val="3400"/>
            </a:pPr>
            <a:r>
              <a:rPr lang="fr-FR" sz="2429" b="1" dirty="0">
                <a:solidFill>
                  <a:srgbClr val="6E6E6E"/>
                </a:solidFill>
                <a:latin typeface="Arial"/>
                <a:ea typeface="Arial"/>
                <a:cs typeface="Arial"/>
                <a:sym typeface="Arial"/>
              </a:rPr>
              <a:t>Bois Énergie</a:t>
            </a:r>
            <a:endParaRPr lang="fr-FR" sz="2429" dirty="0">
              <a:solidFill>
                <a:srgbClr val="6E6E6E"/>
              </a:solidFill>
              <a:latin typeface="Arial"/>
              <a:ea typeface="Arial"/>
              <a:cs typeface="Arial"/>
              <a:sym typeface="Arial"/>
            </a:endParaRPr>
          </a:p>
        </p:txBody>
      </p:sp>
      <p:pic>
        <p:nvPicPr>
          <p:cNvPr id="415" name="Google Shape;415;g2af48a6cd98_0_468" descr="Retour d'expérience : la mise en place du réseau de chaleur bois de la  Chantrerie (Nantes) par une AFUL | Réseaux de chaleur et de froid"/>
          <p:cNvPicPr preferRelativeResize="0"/>
          <p:nvPr/>
        </p:nvPicPr>
        <p:blipFill rotWithShape="1">
          <a:blip r:embed="rId3">
            <a:alphaModFix/>
          </a:blip>
          <a:srcRect t="24340" r="12449" b="11671"/>
          <a:stretch/>
        </p:blipFill>
        <p:spPr>
          <a:xfrm>
            <a:off x="3161723" y="3571698"/>
            <a:ext cx="3560054" cy="1951464"/>
          </a:xfrm>
          <a:prstGeom prst="rect">
            <a:avLst/>
          </a:prstGeom>
          <a:noFill/>
          <a:ln>
            <a:noFill/>
          </a:ln>
        </p:spPr>
      </p:pic>
      <p:pic>
        <p:nvPicPr>
          <p:cNvPr id="416" name="Google Shape;416;g2af48a6cd98_0_468"/>
          <p:cNvPicPr preferRelativeResize="0"/>
          <p:nvPr/>
        </p:nvPicPr>
        <p:blipFill rotWithShape="1">
          <a:blip r:embed="rId4">
            <a:alphaModFix/>
          </a:blip>
          <a:srcRect/>
          <a:stretch/>
        </p:blipFill>
        <p:spPr>
          <a:xfrm>
            <a:off x="3136054" y="1065179"/>
            <a:ext cx="3611390" cy="2363821"/>
          </a:xfrm>
          <a:prstGeom prst="rect">
            <a:avLst/>
          </a:prstGeom>
          <a:noFill/>
          <a:ln>
            <a:noFill/>
          </a:ln>
        </p:spPr>
      </p:pic>
      <p:pic>
        <p:nvPicPr>
          <p:cNvPr id="417" name="Google Shape;417;g2af48a6cd98_0_468"/>
          <p:cNvPicPr preferRelativeResize="0"/>
          <p:nvPr/>
        </p:nvPicPr>
        <p:blipFill rotWithShape="1">
          <a:blip r:embed="rId5">
            <a:alphaModFix/>
          </a:blip>
          <a:srcRect/>
          <a:stretch/>
        </p:blipFill>
        <p:spPr>
          <a:xfrm>
            <a:off x="6917453" y="1624528"/>
            <a:ext cx="4808585" cy="3608944"/>
          </a:xfrm>
          <a:prstGeom prst="rect">
            <a:avLst/>
          </a:prstGeom>
          <a:noFill/>
          <a:ln>
            <a:noFill/>
          </a:ln>
        </p:spPr>
      </p:pic>
      <p:sp>
        <p:nvSpPr>
          <p:cNvPr id="418" name="Google Shape;418;g2af48a6cd98_0_468"/>
          <p:cNvSpPr txBox="1"/>
          <p:nvPr/>
        </p:nvSpPr>
        <p:spPr>
          <a:xfrm>
            <a:off x="4239038" y="5895259"/>
            <a:ext cx="7047324" cy="365143"/>
          </a:xfrm>
          <a:prstGeom prst="rect">
            <a:avLst/>
          </a:prstGeom>
          <a:noFill/>
          <a:ln>
            <a:noFill/>
          </a:ln>
        </p:spPr>
        <p:txBody>
          <a:bodyPr spcFirstLastPara="1" wrap="square" lIns="65304" tIns="65304" rIns="65304" bIns="65304" anchor="t" anchorCtr="0">
            <a:noAutofit/>
          </a:bodyPr>
          <a:lstStyle/>
          <a:p>
            <a:pPr>
              <a:buClr>
                <a:srgbClr val="000000"/>
              </a:buClr>
              <a:buSzPts val="2600"/>
            </a:pPr>
            <a:r>
              <a:rPr lang="fr-FR" sz="1857" b="1">
                <a:solidFill>
                  <a:srgbClr val="6E6E6E"/>
                </a:solidFill>
                <a:latin typeface="Arial"/>
                <a:ea typeface="Arial"/>
                <a:cs typeface="Arial"/>
                <a:sym typeface="Arial"/>
              </a:rPr>
              <a:t>Chaufferies collectives - </a:t>
            </a:r>
            <a:r>
              <a:rPr lang="fr-FR" sz="1857">
                <a:solidFill>
                  <a:srgbClr val="6E6E6E"/>
                </a:solidFill>
                <a:latin typeface="Arial"/>
                <a:ea typeface="Arial"/>
                <a:cs typeface="Arial"/>
                <a:sym typeface="Arial"/>
              </a:rPr>
              <a:t>Alimentées en bois par camion</a:t>
            </a:r>
          </a:p>
        </p:txBody>
      </p:sp>
      <p:sp>
        <p:nvSpPr>
          <p:cNvPr id="2" name="Titre 1">
            <a:extLst>
              <a:ext uri="{FF2B5EF4-FFF2-40B4-BE49-F238E27FC236}">
                <a16:creationId xmlns:a16="http://schemas.microsoft.com/office/drawing/2014/main" id="{2C5B8E17-0BBA-A1D5-BE0C-2333C7ACAB12}"/>
              </a:ext>
            </a:extLst>
          </p:cNvPr>
          <p:cNvSpPr>
            <a:spLocks noGrp="1"/>
          </p:cNvSpPr>
          <p:nvPr/>
        </p:nvSpPr>
        <p:spPr>
          <a:xfrm>
            <a:off x="725937" y="373481"/>
            <a:ext cx="10515600"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Les réseaux de chaleur – Production</a:t>
            </a:r>
          </a:p>
        </p:txBody>
      </p:sp>
    </p:spTree>
    <p:extLst>
      <p:ext uri="{BB962C8B-B14F-4D97-AF65-F5344CB8AC3E}">
        <p14:creationId xmlns:p14="http://schemas.microsoft.com/office/powerpoint/2010/main" val="1313004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6" name="Google Shape;426;g2af48a6cd98_0_449"/>
          <p:cNvPicPr preferRelativeResize="0"/>
          <p:nvPr/>
        </p:nvPicPr>
        <p:blipFill rotWithShape="1">
          <a:blip r:embed="rId3">
            <a:alphaModFix/>
          </a:blip>
          <a:srcRect/>
          <a:stretch/>
        </p:blipFill>
        <p:spPr>
          <a:xfrm>
            <a:off x="11726038" y="291101"/>
            <a:ext cx="249686" cy="249686"/>
          </a:xfrm>
          <a:prstGeom prst="rect">
            <a:avLst/>
          </a:prstGeom>
          <a:noFill/>
          <a:ln>
            <a:noFill/>
          </a:ln>
        </p:spPr>
      </p:pic>
      <p:pic>
        <p:nvPicPr>
          <p:cNvPr id="427" name="Google Shape;427;g2af48a6cd98_0_449"/>
          <p:cNvPicPr preferRelativeResize="0"/>
          <p:nvPr/>
        </p:nvPicPr>
        <p:blipFill rotWithShape="1">
          <a:blip r:embed="rId4">
            <a:alphaModFix/>
          </a:blip>
          <a:srcRect/>
          <a:stretch/>
        </p:blipFill>
        <p:spPr>
          <a:xfrm>
            <a:off x="2688993" y="1055152"/>
            <a:ext cx="9037042" cy="4618224"/>
          </a:xfrm>
          <a:prstGeom prst="rect">
            <a:avLst/>
          </a:prstGeom>
          <a:noFill/>
          <a:ln>
            <a:noFill/>
          </a:ln>
        </p:spPr>
      </p:pic>
      <p:sp>
        <p:nvSpPr>
          <p:cNvPr id="428" name="Google Shape;428;g2af48a6cd98_0_449"/>
          <p:cNvSpPr txBox="1"/>
          <p:nvPr/>
        </p:nvSpPr>
        <p:spPr>
          <a:xfrm>
            <a:off x="322768" y="3881528"/>
            <a:ext cx="2057143" cy="839925"/>
          </a:xfrm>
          <a:prstGeom prst="rect">
            <a:avLst/>
          </a:prstGeom>
          <a:noFill/>
          <a:ln>
            <a:noFill/>
          </a:ln>
        </p:spPr>
        <p:txBody>
          <a:bodyPr spcFirstLastPara="1" wrap="square" lIns="91429" tIns="45696" rIns="91429" bIns="45696" anchor="t" anchorCtr="0">
            <a:spAutoFit/>
          </a:bodyPr>
          <a:lstStyle/>
          <a:p>
            <a:pPr algn="ctr">
              <a:buClr>
                <a:srgbClr val="000000"/>
              </a:buClr>
              <a:buSzPts val="3400"/>
            </a:pPr>
            <a:r>
              <a:rPr lang="fr-FR" sz="2429" b="1" dirty="0">
                <a:solidFill>
                  <a:srgbClr val="6E6E6E"/>
                </a:solidFill>
                <a:latin typeface="Arial"/>
                <a:ea typeface="Arial"/>
                <a:cs typeface="Arial"/>
                <a:sym typeface="Arial"/>
              </a:rPr>
              <a:t>Bois Énergie</a:t>
            </a:r>
            <a:endParaRPr lang="fr-FR" sz="2429" dirty="0">
              <a:solidFill>
                <a:srgbClr val="6E6E6E"/>
              </a:solidFill>
              <a:latin typeface="Arial"/>
              <a:ea typeface="Arial"/>
              <a:cs typeface="Arial"/>
              <a:sym typeface="Arial"/>
            </a:endParaRPr>
          </a:p>
        </p:txBody>
      </p:sp>
      <p:sp>
        <p:nvSpPr>
          <p:cNvPr id="429" name="Google Shape;429;g2af48a6cd98_0_449"/>
          <p:cNvSpPr/>
          <p:nvPr/>
        </p:nvSpPr>
        <p:spPr>
          <a:xfrm>
            <a:off x="2587304" y="4392839"/>
            <a:ext cx="4523143" cy="1330929"/>
          </a:xfrm>
          <a:prstGeom prst="rect">
            <a:avLst/>
          </a:prstGeom>
          <a:solidFill>
            <a:schemeClr val="lt1"/>
          </a:solidFill>
          <a:ln>
            <a:noFill/>
          </a:ln>
        </p:spPr>
        <p:txBody>
          <a:bodyPr spcFirstLastPara="1" wrap="square" lIns="65304" tIns="65304" rIns="65304" bIns="65304" anchor="ctr" anchorCtr="0">
            <a:noAutofit/>
          </a:bodyPr>
          <a:lstStyle/>
          <a:p>
            <a:pPr algn="ctr">
              <a:buClr>
                <a:srgbClr val="000000"/>
              </a:buClr>
              <a:buSzPts val="1400"/>
            </a:pPr>
            <a:endParaRPr sz="1000">
              <a:solidFill>
                <a:srgbClr val="000000"/>
              </a:solidFill>
              <a:latin typeface="Arial"/>
              <a:ea typeface="Arial"/>
              <a:cs typeface="Arial"/>
              <a:sym typeface="Arial"/>
            </a:endParaRPr>
          </a:p>
        </p:txBody>
      </p:sp>
      <p:pic>
        <p:nvPicPr>
          <p:cNvPr id="430" name="Google Shape;430;g2af48a6cd98_0_449"/>
          <p:cNvPicPr preferRelativeResize="0"/>
          <p:nvPr/>
        </p:nvPicPr>
        <p:blipFill rotWithShape="1">
          <a:blip r:embed="rId5">
            <a:alphaModFix/>
          </a:blip>
          <a:srcRect/>
          <a:stretch/>
        </p:blipFill>
        <p:spPr>
          <a:xfrm>
            <a:off x="2379911" y="4301491"/>
            <a:ext cx="4771982" cy="1282866"/>
          </a:xfrm>
          <a:prstGeom prst="rect">
            <a:avLst/>
          </a:prstGeom>
          <a:noFill/>
          <a:ln>
            <a:solidFill>
              <a:srgbClr val="FF0000"/>
            </a:solidFill>
          </a:ln>
        </p:spPr>
      </p:pic>
      <p:sp>
        <p:nvSpPr>
          <p:cNvPr id="2" name="Titre 1">
            <a:extLst>
              <a:ext uri="{FF2B5EF4-FFF2-40B4-BE49-F238E27FC236}">
                <a16:creationId xmlns:a16="http://schemas.microsoft.com/office/drawing/2014/main" id="{95F85DCC-7905-2592-F75F-BDB825A3A4DB}"/>
              </a:ext>
            </a:extLst>
          </p:cNvPr>
          <p:cNvSpPr>
            <a:spLocks noGrp="1"/>
          </p:cNvSpPr>
          <p:nvPr/>
        </p:nvSpPr>
        <p:spPr>
          <a:xfrm>
            <a:off x="725937" y="373481"/>
            <a:ext cx="10515600"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Les réseaux de chaleur – Production</a:t>
            </a:r>
          </a:p>
        </p:txBody>
      </p:sp>
    </p:spTree>
    <p:extLst>
      <p:ext uri="{BB962C8B-B14F-4D97-AF65-F5344CB8AC3E}">
        <p14:creationId xmlns:p14="http://schemas.microsoft.com/office/powerpoint/2010/main" val="4097013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2CC34-51FA-D89A-D692-E3A516B9AA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06F0CCE-10C0-2A45-8B51-DA3DBFE8F193}"/>
              </a:ext>
            </a:extLst>
          </p:cNvPr>
          <p:cNvSpPr>
            <a:spLocks noGrp="1"/>
          </p:cNvSpPr>
          <p:nvPr>
            <p:ph type="title"/>
          </p:nvPr>
        </p:nvSpPr>
        <p:spPr>
          <a:xfrm>
            <a:off x="730621" y="365126"/>
            <a:ext cx="10515600" cy="421952"/>
          </a:xfrm>
        </p:spPr>
        <p:txBody>
          <a:bodyPr/>
          <a:lstStyle/>
          <a:p>
            <a:r>
              <a:rPr lang="fr-FR"/>
              <a:t>Les réseaux de chaleur – </a:t>
            </a:r>
            <a:r>
              <a:rPr lang="fr-FR" b="1"/>
              <a:t>Distribution</a:t>
            </a:r>
          </a:p>
        </p:txBody>
      </p:sp>
      <p:sp>
        <p:nvSpPr>
          <p:cNvPr id="5" name="Rectangle 4">
            <a:extLst>
              <a:ext uri="{FF2B5EF4-FFF2-40B4-BE49-F238E27FC236}">
                <a16:creationId xmlns:a16="http://schemas.microsoft.com/office/drawing/2014/main" id="{CC7D4DBB-948C-5AA2-5E36-BB017431EFA1}"/>
              </a:ext>
            </a:extLst>
          </p:cNvPr>
          <p:cNvSpPr/>
          <p:nvPr/>
        </p:nvSpPr>
        <p:spPr>
          <a:xfrm>
            <a:off x="3786009" y="3651979"/>
            <a:ext cx="4700195" cy="338554"/>
          </a:xfrm>
          <a:prstGeom prst="rect">
            <a:avLst/>
          </a:prstGeom>
        </p:spPr>
        <p:txBody>
          <a:bodyPr wrap="square">
            <a:spAutoFit/>
          </a:bodyPr>
          <a:lstStyle/>
          <a:p>
            <a:pPr algn="ctr"/>
            <a:r>
              <a:rPr lang="fr-FR" sz="1600">
                <a:solidFill>
                  <a:srgbClr val="6E6E6E"/>
                </a:solidFill>
                <a:latin typeface="Arial" panose="020B0604020202020204" pitchFamily="34" charset="0"/>
                <a:cs typeface="Arial" panose="020B0604020202020204" pitchFamily="34" charset="0"/>
              </a:rPr>
              <a:t>Canalisations aller et retour</a:t>
            </a:r>
          </a:p>
        </p:txBody>
      </p:sp>
      <p:pic>
        <p:nvPicPr>
          <p:cNvPr id="7" name="Image 6">
            <a:extLst>
              <a:ext uri="{FF2B5EF4-FFF2-40B4-BE49-F238E27FC236}">
                <a16:creationId xmlns:a16="http://schemas.microsoft.com/office/drawing/2014/main" id="{119770F7-DACC-051A-9F32-FAD154245AE2}"/>
              </a:ext>
            </a:extLst>
          </p:cNvPr>
          <p:cNvPicPr>
            <a:picLocks noChangeAspect="1"/>
          </p:cNvPicPr>
          <p:nvPr/>
        </p:nvPicPr>
        <p:blipFill rotWithShape="1">
          <a:blip r:embed="rId2"/>
          <a:srcRect r="1976"/>
          <a:stretch/>
        </p:blipFill>
        <p:spPr>
          <a:xfrm>
            <a:off x="4291076" y="941993"/>
            <a:ext cx="3690063" cy="2490697"/>
          </a:xfrm>
          <a:prstGeom prst="rect">
            <a:avLst/>
          </a:prstGeom>
        </p:spPr>
      </p:pic>
      <p:grpSp>
        <p:nvGrpSpPr>
          <p:cNvPr id="24" name="Groupe 23">
            <a:extLst>
              <a:ext uri="{FF2B5EF4-FFF2-40B4-BE49-F238E27FC236}">
                <a16:creationId xmlns:a16="http://schemas.microsoft.com/office/drawing/2014/main" id="{901B6C3A-E0B8-C056-D1A1-7FD801BE8F57}"/>
              </a:ext>
            </a:extLst>
          </p:cNvPr>
          <p:cNvGrpSpPr/>
          <p:nvPr/>
        </p:nvGrpSpPr>
        <p:grpSpPr>
          <a:xfrm>
            <a:off x="1714893" y="2936447"/>
            <a:ext cx="1165892" cy="765799"/>
            <a:chOff x="2532886" y="1872638"/>
            <a:chExt cx="1165892" cy="765799"/>
          </a:xfrm>
        </p:grpSpPr>
        <p:pic>
          <p:nvPicPr>
            <p:cNvPr id="17" name="Graphique 16">
              <a:extLst>
                <a:ext uri="{FF2B5EF4-FFF2-40B4-BE49-F238E27FC236}">
                  <a16:creationId xmlns:a16="http://schemas.microsoft.com/office/drawing/2014/main" id="{A97692D5-D868-8372-269D-2E74AA41DEF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7500"/>
            <a:stretch/>
          </p:blipFill>
          <p:spPr>
            <a:xfrm rot="16200000">
              <a:off x="3079653" y="1863113"/>
              <a:ext cx="609600" cy="628650"/>
            </a:xfrm>
            <a:prstGeom prst="rect">
              <a:avLst/>
            </a:prstGeom>
          </p:spPr>
        </p:pic>
        <p:pic>
          <p:nvPicPr>
            <p:cNvPr id="19" name="Graphique 18">
              <a:extLst>
                <a:ext uri="{FF2B5EF4-FFF2-40B4-BE49-F238E27FC236}">
                  <a16:creationId xmlns:a16="http://schemas.microsoft.com/office/drawing/2014/main" id="{07E2722A-370B-3B95-A461-ED0C9C53234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4132"/>
            <a:stretch/>
          </p:blipFill>
          <p:spPr>
            <a:xfrm>
              <a:off x="2532886" y="1984119"/>
              <a:ext cx="609600" cy="654318"/>
            </a:xfrm>
            <a:prstGeom prst="rect">
              <a:avLst/>
            </a:prstGeom>
          </p:spPr>
        </p:pic>
      </p:grpSp>
      <p:sp>
        <p:nvSpPr>
          <p:cNvPr id="21" name="ZoneTexte 20">
            <a:extLst>
              <a:ext uri="{FF2B5EF4-FFF2-40B4-BE49-F238E27FC236}">
                <a16:creationId xmlns:a16="http://schemas.microsoft.com/office/drawing/2014/main" id="{02A170ED-2359-185A-7F06-2657947403EA}"/>
              </a:ext>
            </a:extLst>
          </p:cNvPr>
          <p:cNvSpPr txBox="1"/>
          <p:nvPr/>
        </p:nvSpPr>
        <p:spPr>
          <a:xfrm>
            <a:off x="1040359" y="3855880"/>
            <a:ext cx="2423549" cy="707886"/>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dirty="0">
                <a:ln>
                  <a:noFill/>
                </a:ln>
                <a:solidFill>
                  <a:srgbClr val="6E6E6E"/>
                </a:solidFill>
                <a:effectLst/>
                <a:uLnTx/>
                <a:uFillTx/>
                <a:latin typeface="Arial"/>
                <a:ea typeface="+mn-ea"/>
                <a:cs typeface="Arial"/>
                <a:sym typeface="Wingdings" pitchFamily="2" charset="2"/>
              </a:rPr>
              <a:t>Canalisations</a:t>
            </a:r>
          </a:p>
          <a:p>
            <a:pPr marR="0" lvl="0" algn="ctr" defTabSz="916137" rtl="0" eaLnBrk="1" fontAlgn="auto" latinLnBrk="0" hangingPunct="1">
              <a:lnSpc>
                <a:spcPct val="100000"/>
              </a:lnSpc>
              <a:spcBef>
                <a:spcPts val="0"/>
              </a:spcBef>
              <a:spcAft>
                <a:spcPts val="0"/>
              </a:spcAft>
              <a:buClr>
                <a:srgbClr val="000000"/>
              </a:buClr>
              <a:buSzTx/>
              <a:tabLst/>
              <a:defRPr/>
            </a:pPr>
            <a:r>
              <a:rPr lang="fr-FR" sz="1600" b="1" kern="0" dirty="0">
                <a:solidFill>
                  <a:srgbClr val="6E6E6E"/>
                </a:solidFill>
                <a:latin typeface="Arial"/>
                <a:cs typeface="Arial"/>
                <a:sym typeface="Wingdings" pitchFamily="2" charset="2"/>
              </a:rPr>
              <a:t>(transport de chaleur)</a:t>
            </a:r>
            <a:endParaRPr kumimoji="0" lang="fr-FR" sz="1600" u="none" strike="noStrike" kern="0" cap="none" spc="0" normalizeH="0" baseline="0" noProof="0" dirty="0">
              <a:ln>
                <a:noFill/>
              </a:ln>
              <a:solidFill>
                <a:srgbClr val="6E6E6E"/>
              </a:solidFill>
              <a:effectLst/>
              <a:uLnTx/>
              <a:uFillTx/>
              <a:latin typeface="Arial"/>
              <a:ea typeface="+mn-ea"/>
              <a:cs typeface="Arial"/>
              <a:sym typeface="Wingdings" pitchFamily="2" charset="2"/>
            </a:endParaRPr>
          </a:p>
        </p:txBody>
      </p:sp>
      <p:pic>
        <p:nvPicPr>
          <p:cNvPr id="9" name="Image 8" descr="Une image contenant tuyau, acier, Transport par pipeline, Tuyau en acier&#10;&#10;Description générée automatiquement">
            <a:extLst>
              <a:ext uri="{FF2B5EF4-FFF2-40B4-BE49-F238E27FC236}">
                <a16:creationId xmlns:a16="http://schemas.microsoft.com/office/drawing/2014/main" id="{A01F218C-354C-AA37-95E1-024DF4E044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606" b="36975"/>
          <a:stretch/>
        </p:blipFill>
        <p:spPr bwMode="auto">
          <a:xfrm>
            <a:off x="4291076" y="4209823"/>
            <a:ext cx="3690063" cy="2480654"/>
          </a:xfrm>
          <a:prstGeom prst="rect">
            <a:avLst/>
          </a:prstGeom>
          <a:ln>
            <a:noFill/>
          </a:ln>
          <a:extLst>
            <a:ext uri="{53640926-AAD7-44D8-BBD7-CCE9431645EC}">
              <a14:shadowObscured xmlns:a14="http://schemas.microsoft.com/office/drawing/2010/main"/>
            </a:ext>
          </a:extLst>
        </p:spPr>
      </p:pic>
      <p:pic>
        <p:nvPicPr>
          <p:cNvPr id="10" name="Image 9" descr="Une image contenant plein air, ciel, bâtiment, nuage&#10;&#10;Le contenu généré par l’IA peut être incorrect.">
            <a:extLst>
              <a:ext uri="{FF2B5EF4-FFF2-40B4-BE49-F238E27FC236}">
                <a16:creationId xmlns:a16="http://schemas.microsoft.com/office/drawing/2014/main" id="{64601E67-7CE8-F13A-2D14-63D2EF5FC38E}"/>
              </a:ext>
            </a:extLst>
          </p:cNvPr>
          <p:cNvPicPr>
            <a:picLocks noChangeAspect="1"/>
          </p:cNvPicPr>
          <p:nvPr/>
        </p:nvPicPr>
        <p:blipFill>
          <a:blip r:embed="rId8"/>
          <a:stretch>
            <a:fillRect/>
          </a:stretch>
        </p:blipFill>
        <p:spPr>
          <a:xfrm>
            <a:off x="8171935" y="2347784"/>
            <a:ext cx="3733880" cy="2800410"/>
          </a:xfrm>
          <a:prstGeom prst="rect">
            <a:avLst/>
          </a:prstGeom>
        </p:spPr>
      </p:pic>
    </p:spTree>
    <p:extLst>
      <p:ext uri="{BB962C8B-B14F-4D97-AF65-F5344CB8AC3E}">
        <p14:creationId xmlns:p14="http://schemas.microsoft.com/office/powerpoint/2010/main" val="310044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2D60-D514-A3E9-C1A8-8394CFA3F57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F04951D-F8A3-FDDF-EF06-0EFE0CC657B7}"/>
              </a:ext>
            </a:extLst>
          </p:cNvPr>
          <p:cNvSpPr>
            <a:spLocks noGrp="1"/>
          </p:cNvSpPr>
          <p:nvPr>
            <p:ph type="title"/>
          </p:nvPr>
        </p:nvSpPr>
        <p:spPr>
          <a:xfrm>
            <a:off x="730620" y="365126"/>
            <a:ext cx="10515600" cy="421952"/>
          </a:xfrm>
        </p:spPr>
        <p:txBody>
          <a:bodyPr/>
          <a:lstStyle/>
          <a:p>
            <a:r>
              <a:rPr lang="fr-FR"/>
              <a:t>Les réseaux de chaleur – </a:t>
            </a:r>
            <a:r>
              <a:rPr lang="fr-FR" b="1"/>
              <a:t>Livraison</a:t>
            </a:r>
          </a:p>
        </p:txBody>
      </p:sp>
      <p:sp>
        <p:nvSpPr>
          <p:cNvPr id="6" name="ZoneTexte 5">
            <a:extLst>
              <a:ext uri="{FF2B5EF4-FFF2-40B4-BE49-F238E27FC236}">
                <a16:creationId xmlns:a16="http://schemas.microsoft.com/office/drawing/2014/main" id="{1B0C5D1B-4DA1-BD3C-0D86-B7798D32A31E}"/>
              </a:ext>
            </a:extLst>
          </p:cNvPr>
          <p:cNvSpPr txBox="1"/>
          <p:nvPr/>
        </p:nvSpPr>
        <p:spPr>
          <a:xfrm>
            <a:off x="3400949" y="5387125"/>
            <a:ext cx="2878718" cy="338554"/>
          </a:xfrm>
          <a:prstGeom prst="rect">
            <a:avLst/>
          </a:prstGeom>
          <a:noFill/>
        </p:spPr>
        <p:txBody>
          <a:bodyPr wrap="square">
            <a:spAutoFit/>
          </a:bodyPr>
          <a:lstStyle/>
          <a:p>
            <a:pPr algn="ctr"/>
            <a:r>
              <a:rPr lang="fr-FR" sz="1600">
                <a:solidFill>
                  <a:schemeClr val="bg2">
                    <a:lumMod val="50000"/>
                  </a:schemeClr>
                </a:solidFill>
              </a:rPr>
              <a:t>Sous-station, SKID (échangeurs)</a:t>
            </a:r>
            <a:endParaRPr lang="fr-FR" sz="1600"/>
          </a:p>
        </p:txBody>
      </p:sp>
      <p:grpSp>
        <p:nvGrpSpPr>
          <p:cNvPr id="26" name="Groupe 25">
            <a:extLst>
              <a:ext uri="{FF2B5EF4-FFF2-40B4-BE49-F238E27FC236}">
                <a16:creationId xmlns:a16="http://schemas.microsoft.com/office/drawing/2014/main" id="{F72F9C78-790E-2141-5813-ADB2C9874F36}"/>
              </a:ext>
            </a:extLst>
          </p:cNvPr>
          <p:cNvGrpSpPr/>
          <p:nvPr/>
        </p:nvGrpSpPr>
        <p:grpSpPr>
          <a:xfrm>
            <a:off x="1344273" y="2657230"/>
            <a:ext cx="952500" cy="980837"/>
            <a:chOff x="2748988" y="4317153"/>
            <a:chExt cx="952500" cy="980837"/>
          </a:xfrm>
        </p:grpSpPr>
        <p:pic>
          <p:nvPicPr>
            <p:cNvPr id="4" name="Graphique 3">
              <a:extLst>
                <a:ext uri="{FF2B5EF4-FFF2-40B4-BE49-F238E27FC236}">
                  <a16:creationId xmlns:a16="http://schemas.microsoft.com/office/drawing/2014/main" id="{4BD1B074-C46D-286F-FFE1-01D9AEEBA12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17620"/>
            <a:stretch/>
          </p:blipFill>
          <p:spPr>
            <a:xfrm>
              <a:off x="2748988" y="4317153"/>
              <a:ext cx="952500" cy="980837"/>
            </a:xfrm>
            <a:prstGeom prst="rect">
              <a:avLst/>
            </a:prstGeom>
          </p:spPr>
        </p:pic>
        <p:pic>
          <p:nvPicPr>
            <p:cNvPr id="20" name="Graphique 19">
              <a:extLst>
                <a:ext uri="{FF2B5EF4-FFF2-40B4-BE49-F238E27FC236}">
                  <a16:creationId xmlns:a16="http://schemas.microsoft.com/office/drawing/2014/main" id="{A7168A4E-26BE-35E6-1DAE-EFCC8FC3CFD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17500"/>
            <a:stretch/>
          </p:blipFill>
          <p:spPr>
            <a:xfrm>
              <a:off x="3006475" y="4726833"/>
              <a:ext cx="420969" cy="434124"/>
            </a:xfrm>
            <a:prstGeom prst="rect">
              <a:avLst/>
            </a:prstGeom>
          </p:spPr>
        </p:pic>
      </p:grpSp>
      <p:sp>
        <p:nvSpPr>
          <p:cNvPr id="22" name="ZoneTexte 21">
            <a:extLst>
              <a:ext uri="{FF2B5EF4-FFF2-40B4-BE49-F238E27FC236}">
                <a16:creationId xmlns:a16="http://schemas.microsoft.com/office/drawing/2014/main" id="{9C4D28B8-352A-C38F-8442-AB362D86986C}"/>
              </a:ext>
            </a:extLst>
          </p:cNvPr>
          <p:cNvSpPr txBox="1"/>
          <p:nvPr/>
        </p:nvSpPr>
        <p:spPr>
          <a:xfrm>
            <a:off x="608748" y="3748850"/>
            <a:ext cx="2423549" cy="954107"/>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dirty="0">
                <a:ln>
                  <a:noFill/>
                </a:ln>
                <a:solidFill>
                  <a:srgbClr val="6E6E6E"/>
                </a:solidFill>
                <a:effectLst/>
                <a:uLnTx/>
                <a:uFillTx/>
                <a:latin typeface="Arial"/>
                <a:ea typeface="+mn-ea"/>
                <a:cs typeface="Arial"/>
                <a:sym typeface="Wingdings" pitchFamily="2" charset="2"/>
              </a:rPr>
              <a:t>Sous-station </a:t>
            </a:r>
            <a:r>
              <a:rPr kumimoji="0" lang="fr-FR" sz="1600" b="1" i="0" u="none" strike="noStrike" kern="0" cap="none" spc="0" normalizeH="0" baseline="0" noProof="0" dirty="0">
                <a:ln>
                  <a:noFill/>
                </a:ln>
                <a:solidFill>
                  <a:srgbClr val="6E6E6E"/>
                </a:solidFill>
                <a:effectLst/>
                <a:uLnTx/>
                <a:uFillTx/>
                <a:latin typeface="Arial"/>
                <a:ea typeface="+mn-ea"/>
                <a:cs typeface="Arial"/>
                <a:sym typeface="Wingdings" pitchFamily="2" charset="2"/>
              </a:rPr>
              <a:t>(livraison de chaleur au bâtiment)</a:t>
            </a:r>
            <a:endParaRPr kumimoji="0" lang="fr-FR" sz="2400" u="none" strike="noStrike" kern="0" cap="none" spc="0" normalizeH="0" baseline="0" noProof="0" dirty="0">
              <a:ln>
                <a:noFill/>
              </a:ln>
              <a:solidFill>
                <a:srgbClr val="6E6E6E"/>
              </a:solidFill>
              <a:effectLst/>
              <a:uLnTx/>
              <a:uFillTx/>
              <a:latin typeface="Arial"/>
              <a:ea typeface="+mn-ea"/>
              <a:cs typeface="Arial"/>
              <a:sym typeface="Wingdings" pitchFamily="2" charset="2"/>
            </a:endParaRPr>
          </a:p>
        </p:txBody>
      </p:sp>
      <p:pic>
        <p:nvPicPr>
          <p:cNvPr id="10" name="Image 9" descr="Une image contenant tuyau, machine, cylindre, acier&#10;&#10;Le contenu généré par l’IA peut être incorrect.">
            <a:extLst>
              <a:ext uri="{FF2B5EF4-FFF2-40B4-BE49-F238E27FC236}">
                <a16:creationId xmlns:a16="http://schemas.microsoft.com/office/drawing/2014/main" id="{8B4A1FC0-4B8B-CFB1-195D-2C750C8D3B0D}"/>
              </a:ext>
            </a:extLst>
          </p:cNvPr>
          <p:cNvPicPr>
            <a:picLocks noChangeAspect="1"/>
          </p:cNvPicPr>
          <p:nvPr/>
        </p:nvPicPr>
        <p:blipFill>
          <a:blip r:embed="rId6"/>
          <a:stretch>
            <a:fillRect/>
          </a:stretch>
        </p:blipFill>
        <p:spPr>
          <a:xfrm rot="5400000">
            <a:off x="2874718" y="1953766"/>
            <a:ext cx="3863124" cy="2897343"/>
          </a:xfrm>
          <a:prstGeom prst="rect">
            <a:avLst/>
          </a:prstGeom>
        </p:spPr>
      </p:pic>
      <p:pic>
        <p:nvPicPr>
          <p:cNvPr id="12" name="Image 11" descr="Une image contenant industrie, tuyau, machine, acier&#10;&#10;Le contenu généré par l’IA peut être incorrect.">
            <a:extLst>
              <a:ext uri="{FF2B5EF4-FFF2-40B4-BE49-F238E27FC236}">
                <a16:creationId xmlns:a16="http://schemas.microsoft.com/office/drawing/2014/main" id="{44396006-A23A-AC50-1B5C-334D1A98DC71}"/>
              </a:ext>
            </a:extLst>
          </p:cNvPr>
          <p:cNvPicPr>
            <a:picLocks noChangeAspect="1"/>
          </p:cNvPicPr>
          <p:nvPr/>
        </p:nvPicPr>
        <p:blipFill>
          <a:blip r:embed="rId7"/>
          <a:stretch>
            <a:fillRect/>
          </a:stretch>
        </p:blipFill>
        <p:spPr>
          <a:xfrm>
            <a:off x="8007178" y="2046587"/>
            <a:ext cx="3686433" cy="2764825"/>
          </a:xfrm>
          <a:prstGeom prst="rect">
            <a:avLst/>
          </a:prstGeom>
        </p:spPr>
      </p:pic>
      <p:sp>
        <p:nvSpPr>
          <p:cNvPr id="13" name="ZoneTexte 12">
            <a:extLst>
              <a:ext uri="{FF2B5EF4-FFF2-40B4-BE49-F238E27FC236}">
                <a16:creationId xmlns:a16="http://schemas.microsoft.com/office/drawing/2014/main" id="{99876B16-F50D-98C8-3241-D6EAF5B43212}"/>
              </a:ext>
            </a:extLst>
          </p:cNvPr>
          <p:cNvSpPr txBox="1"/>
          <p:nvPr/>
        </p:nvSpPr>
        <p:spPr>
          <a:xfrm>
            <a:off x="5919291" y="3284124"/>
            <a:ext cx="2423549" cy="707886"/>
          </a:xfrm>
          <a:prstGeom prst="rect">
            <a:avLst/>
          </a:prstGeom>
          <a:noFill/>
        </p:spPr>
        <p:txBody>
          <a:bodyPr wrap="square">
            <a:spAutoFit/>
          </a:bodyPr>
          <a:lstStyle/>
          <a:p>
            <a:pPr marR="0" lvl="0" algn="ctr" defTabSz="916137" rtl="0" eaLnBrk="1" fontAlgn="auto" latinLnBrk="0" hangingPunct="1">
              <a:lnSpc>
                <a:spcPct val="100000"/>
              </a:lnSpc>
              <a:spcBef>
                <a:spcPts val="0"/>
              </a:spcBef>
              <a:spcAft>
                <a:spcPts val="0"/>
              </a:spcAft>
              <a:buClr>
                <a:srgbClr val="000000"/>
              </a:buClr>
              <a:buSzTx/>
              <a:tabLst/>
              <a:defRPr/>
            </a:pPr>
            <a:r>
              <a:rPr kumimoji="0" lang="fr-FR" sz="2400" b="1" i="0" u="none" strike="noStrike" kern="0" cap="none" spc="0" normalizeH="0" baseline="0" noProof="0" dirty="0">
                <a:ln>
                  <a:noFill/>
                </a:ln>
                <a:solidFill>
                  <a:srgbClr val="6E6E6E"/>
                </a:solidFill>
                <a:effectLst/>
                <a:uLnTx/>
                <a:uFillTx/>
                <a:latin typeface="Arial"/>
                <a:ea typeface="+mn-ea"/>
                <a:cs typeface="Arial"/>
                <a:sym typeface="Wingdings" pitchFamily="2" charset="2"/>
              </a:rPr>
              <a:t>VS </a:t>
            </a:r>
          </a:p>
          <a:p>
            <a:pPr marR="0" lvl="0" algn="ctr" defTabSz="916137" rtl="0" eaLnBrk="1" fontAlgn="auto" latinLnBrk="0" hangingPunct="1">
              <a:lnSpc>
                <a:spcPct val="100000"/>
              </a:lnSpc>
              <a:spcBef>
                <a:spcPts val="0"/>
              </a:spcBef>
              <a:spcAft>
                <a:spcPts val="0"/>
              </a:spcAft>
              <a:buClr>
                <a:srgbClr val="000000"/>
              </a:buClr>
              <a:buSzTx/>
              <a:tabLst/>
              <a:defRPr/>
            </a:pPr>
            <a:r>
              <a:rPr lang="fr-FR" sz="1600" b="1" kern="0" dirty="0">
                <a:solidFill>
                  <a:srgbClr val="6E6E6E"/>
                </a:solidFill>
                <a:latin typeface="Arial"/>
                <a:cs typeface="Arial"/>
                <a:sym typeface="Wingdings" pitchFamily="2" charset="2"/>
              </a:rPr>
              <a:t>Chaufferie</a:t>
            </a:r>
            <a:r>
              <a:rPr lang="fr-FR" sz="1600" kern="0" dirty="0">
                <a:solidFill>
                  <a:srgbClr val="6E6E6E"/>
                </a:solidFill>
                <a:latin typeface="Arial"/>
                <a:cs typeface="Arial"/>
                <a:sym typeface="Wingdings" pitchFamily="2" charset="2"/>
              </a:rPr>
              <a:t> </a:t>
            </a:r>
            <a:endParaRPr kumimoji="0" lang="fr-FR" sz="1600" u="none" strike="noStrike" kern="0" cap="none" spc="0" normalizeH="0" baseline="0" noProof="0" dirty="0">
              <a:ln>
                <a:noFill/>
              </a:ln>
              <a:solidFill>
                <a:srgbClr val="6E6E6E"/>
              </a:solidFill>
              <a:effectLst/>
              <a:uLnTx/>
              <a:uFillTx/>
              <a:latin typeface="Arial"/>
              <a:ea typeface="+mn-ea"/>
              <a:cs typeface="Arial"/>
              <a:sym typeface="Wingdings" pitchFamily="2" charset="2"/>
            </a:endParaRPr>
          </a:p>
        </p:txBody>
      </p:sp>
      <p:sp>
        <p:nvSpPr>
          <p:cNvPr id="14" name="ZoneTexte 13">
            <a:extLst>
              <a:ext uri="{FF2B5EF4-FFF2-40B4-BE49-F238E27FC236}">
                <a16:creationId xmlns:a16="http://schemas.microsoft.com/office/drawing/2014/main" id="{8C3F2EA0-B391-F6FF-B24D-20FD33645FC4}"/>
              </a:ext>
            </a:extLst>
          </p:cNvPr>
          <p:cNvSpPr txBox="1"/>
          <p:nvPr/>
        </p:nvSpPr>
        <p:spPr>
          <a:xfrm>
            <a:off x="8411035" y="4811412"/>
            <a:ext cx="2878718" cy="338554"/>
          </a:xfrm>
          <a:prstGeom prst="rect">
            <a:avLst/>
          </a:prstGeom>
          <a:noFill/>
        </p:spPr>
        <p:txBody>
          <a:bodyPr wrap="square">
            <a:spAutoFit/>
          </a:bodyPr>
          <a:lstStyle/>
          <a:p>
            <a:pPr algn="ctr"/>
            <a:r>
              <a:rPr lang="fr-FR" sz="1600">
                <a:solidFill>
                  <a:schemeClr val="bg2">
                    <a:lumMod val="50000"/>
                  </a:schemeClr>
                </a:solidFill>
              </a:rPr>
              <a:t>Chaufferie gaz</a:t>
            </a:r>
            <a:endParaRPr lang="fr-FR" sz="1600"/>
          </a:p>
        </p:txBody>
      </p:sp>
      <p:sp>
        <p:nvSpPr>
          <p:cNvPr id="16" name="ZoneTexte 15">
            <a:extLst>
              <a:ext uri="{FF2B5EF4-FFF2-40B4-BE49-F238E27FC236}">
                <a16:creationId xmlns:a16="http://schemas.microsoft.com/office/drawing/2014/main" id="{B8D8183D-BE25-25F8-D82E-C36601FD6D82}"/>
              </a:ext>
            </a:extLst>
          </p:cNvPr>
          <p:cNvSpPr txBox="1"/>
          <p:nvPr/>
        </p:nvSpPr>
        <p:spPr>
          <a:xfrm>
            <a:off x="390810" y="6343010"/>
            <a:ext cx="10855410" cy="338554"/>
          </a:xfrm>
          <a:prstGeom prst="rect">
            <a:avLst/>
          </a:prstGeom>
          <a:noFill/>
        </p:spPr>
        <p:txBody>
          <a:bodyPr wrap="square">
            <a:spAutoFit/>
          </a:bodyPr>
          <a:lstStyle/>
          <a:p>
            <a:pPr algn="ctr"/>
            <a:r>
              <a:rPr lang="fr-FR" sz="1600" i="1" dirty="0">
                <a:solidFill>
                  <a:schemeClr val="bg2">
                    <a:lumMod val="50000"/>
                  </a:schemeClr>
                </a:solidFill>
              </a:rPr>
              <a:t>Le passage en réseau de chaleur permet de réduire l’encombrement dans le local et retirer le risque d’incendie/explosion</a:t>
            </a:r>
            <a:endParaRPr lang="fr-FR" sz="1600" i="1" dirty="0"/>
          </a:p>
        </p:txBody>
      </p:sp>
    </p:spTree>
    <p:extLst>
      <p:ext uri="{BB962C8B-B14F-4D97-AF65-F5344CB8AC3E}">
        <p14:creationId xmlns:p14="http://schemas.microsoft.com/office/powerpoint/2010/main" val="417425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DACE-D3A5-D553-7B6D-784FAED14C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47F91B3-46ED-7FC3-F13A-27F5C61A8E6D}"/>
              </a:ext>
            </a:extLst>
          </p:cNvPr>
          <p:cNvSpPr>
            <a:spLocks noGrp="1"/>
          </p:cNvSpPr>
          <p:nvPr>
            <p:ph type="title"/>
          </p:nvPr>
        </p:nvSpPr>
        <p:spPr>
          <a:xfrm>
            <a:off x="730621" y="365126"/>
            <a:ext cx="10515600" cy="421952"/>
          </a:xfrm>
        </p:spPr>
        <p:txBody>
          <a:bodyPr/>
          <a:lstStyle/>
          <a:p>
            <a:r>
              <a:rPr lang="fr-FR"/>
              <a:t>Les réseaux de chaleur – </a:t>
            </a:r>
            <a:r>
              <a:rPr lang="fr-FR" b="1"/>
              <a:t>Livraison</a:t>
            </a:r>
          </a:p>
        </p:txBody>
      </p:sp>
      <p:pic>
        <p:nvPicPr>
          <p:cNvPr id="17" name="Google Shape;359;g2af48a6cd98_0_347">
            <a:extLst>
              <a:ext uri="{FF2B5EF4-FFF2-40B4-BE49-F238E27FC236}">
                <a16:creationId xmlns:a16="http://schemas.microsoft.com/office/drawing/2014/main" id="{C3DE1137-34A6-1788-D9A7-4A60AE87F312}"/>
              </a:ext>
            </a:extLst>
          </p:cNvPr>
          <p:cNvPicPr preferRelativeResize="0"/>
          <p:nvPr/>
        </p:nvPicPr>
        <p:blipFill rotWithShape="1">
          <a:blip r:embed="rId2">
            <a:alphaModFix amt="70000"/>
          </a:blip>
          <a:srcRect l="23161" r="11759"/>
          <a:stretch/>
        </p:blipFill>
        <p:spPr>
          <a:xfrm>
            <a:off x="6096000" y="1826342"/>
            <a:ext cx="2080589" cy="3920268"/>
          </a:xfrm>
          <a:prstGeom prst="rect">
            <a:avLst/>
          </a:prstGeom>
          <a:noFill/>
          <a:ln w="28575">
            <a:noFill/>
          </a:ln>
        </p:spPr>
      </p:pic>
      <p:pic>
        <p:nvPicPr>
          <p:cNvPr id="18" name="Google Shape;360;g2af48a6cd98_0_347">
            <a:extLst>
              <a:ext uri="{FF2B5EF4-FFF2-40B4-BE49-F238E27FC236}">
                <a16:creationId xmlns:a16="http://schemas.microsoft.com/office/drawing/2014/main" id="{225A6613-30F6-BBB7-8CC6-FDAAFF506BFE}"/>
              </a:ext>
            </a:extLst>
          </p:cNvPr>
          <p:cNvPicPr preferRelativeResize="0"/>
          <p:nvPr/>
        </p:nvPicPr>
        <p:blipFill rotWithShape="1">
          <a:blip r:embed="rId3">
            <a:alphaModFix/>
          </a:blip>
          <a:srcRect r="50501"/>
          <a:stretch/>
        </p:blipFill>
        <p:spPr>
          <a:xfrm>
            <a:off x="9170280" y="2461340"/>
            <a:ext cx="2396610" cy="3285271"/>
          </a:xfrm>
          <a:prstGeom prst="rect">
            <a:avLst/>
          </a:prstGeom>
          <a:noFill/>
          <a:ln w="28575">
            <a:solidFill>
              <a:srgbClr val="E96B1E"/>
            </a:solidFill>
          </a:ln>
        </p:spPr>
      </p:pic>
      <p:cxnSp>
        <p:nvCxnSpPr>
          <p:cNvPr id="19" name="Connecteur droit avec flèche 18">
            <a:extLst>
              <a:ext uri="{FF2B5EF4-FFF2-40B4-BE49-F238E27FC236}">
                <a16:creationId xmlns:a16="http://schemas.microsoft.com/office/drawing/2014/main" id="{02280AB6-7451-5978-06CB-DA794D8C2DD2}"/>
              </a:ext>
            </a:extLst>
          </p:cNvPr>
          <p:cNvCxnSpPr>
            <a:cxnSpLocks/>
          </p:cNvCxnSpPr>
          <p:nvPr/>
        </p:nvCxnSpPr>
        <p:spPr>
          <a:xfrm flipH="1" flipV="1">
            <a:off x="7458075" y="2772491"/>
            <a:ext cx="1712205" cy="882651"/>
          </a:xfrm>
          <a:prstGeom prst="straightConnector1">
            <a:avLst/>
          </a:prstGeom>
          <a:noFill/>
          <a:ln w="38100" cap="flat" cmpd="sng" algn="ctr">
            <a:solidFill>
              <a:srgbClr val="E96B1E"/>
            </a:solidFill>
            <a:prstDash val="solid"/>
            <a:miter lim="800000"/>
            <a:tailEnd type="triangle"/>
          </a:ln>
          <a:effectLst/>
        </p:spPr>
      </p:cxnSp>
      <p:sp>
        <p:nvSpPr>
          <p:cNvPr id="21" name="Google Shape;354;g2af48a6cd98_0_347">
            <a:extLst>
              <a:ext uri="{FF2B5EF4-FFF2-40B4-BE49-F238E27FC236}">
                <a16:creationId xmlns:a16="http://schemas.microsoft.com/office/drawing/2014/main" id="{5BE52261-CC2A-5769-4313-9D9E90C75904}"/>
              </a:ext>
            </a:extLst>
          </p:cNvPr>
          <p:cNvSpPr txBox="1"/>
          <p:nvPr/>
        </p:nvSpPr>
        <p:spPr>
          <a:xfrm>
            <a:off x="8426865" y="1507743"/>
            <a:ext cx="3765135" cy="511200"/>
          </a:xfrm>
          <a:prstGeom prst="rect">
            <a:avLst/>
          </a:prstGeom>
          <a:noFill/>
          <a:ln>
            <a:noFill/>
          </a:ln>
        </p:spPr>
        <p:txBody>
          <a:bodyPr spcFirstLastPara="1" wrap="square" lIns="91425" tIns="91425" rIns="91425" bIns="91425" anchor="t" anchorCtr="0">
            <a:noAutofit/>
          </a:bodyPr>
          <a:lstStyle/>
          <a:p>
            <a:pPr algn="ctr">
              <a:buClr>
                <a:srgbClr val="000000"/>
              </a:buClr>
              <a:buSzPts val="2600"/>
              <a:buFont typeface="Arial"/>
              <a:buNone/>
            </a:pPr>
            <a:r>
              <a:rPr lang="fr-FR" sz="1600" b="1">
                <a:solidFill>
                  <a:srgbClr val="0B313E"/>
                </a:solidFill>
                <a:latin typeface="Arial"/>
                <a:ea typeface="Arial"/>
                <a:cs typeface="Arial"/>
                <a:sym typeface="Arial"/>
              </a:rPr>
              <a:t>Sous Station Thermique (SST)</a:t>
            </a:r>
          </a:p>
          <a:p>
            <a:pPr algn="ctr">
              <a:buClr>
                <a:srgbClr val="000000"/>
              </a:buClr>
              <a:buSzPts val="2600"/>
              <a:buFont typeface="Arial"/>
              <a:buNone/>
            </a:pPr>
            <a:r>
              <a:rPr lang="fr-FR" sz="1600">
                <a:solidFill>
                  <a:srgbClr val="E96B1E"/>
                </a:solidFill>
                <a:latin typeface="Arial"/>
                <a:ea typeface="Arial"/>
                <a:cs typeface="Arial"/>
                <a:sym typeface="Arial"/>
              </a:rPr>
              <a:t>Echangeurs de chaleur en lieu et place de la chaufferie collective existante</a:t>
            </a:r>
          </a:p>
          <a:p>
            <a:pPr algn="ctr">
              <a:buClr>
                <a:srgbClr val="000000"/>
              </a:buClr>
              <a:buSzPts val="2600"/>
              <a:buFont typeface="Arial"/>
              <a:buNone/>
            </a:pPr>
            <a:endParaRPr lang="fr-FR" sz="1600">
              <a:solidFill>
                <a:srgbClr val="E96B1E"/>
              </a:solidFill>
              <a:latin typeface="Arial"/>
              <a:ea typeface="Arial"/>
              <a:cs typeface="Arial"/>
              <a:sym typeface="Arial"/>
            </a:endParaRPr>
          </a:p>
          <a:p>
            <a:pPr algn="ctr">
              <a:buClr>
                <a:srgbClr val="000000"/>
              </a:buClr>
              <a:buSzPts val="2600"/>
              <a:buFont typeface="Arial"/>
              <a:buNone/>
            </a:pPr>
            <a:r>
              <a:rPr lang="fr-FR" sz="1600">
                <a:solidFill>
                  <a:srgbClr val="32AAE1"/>
                </a:solidFill>
                <a:latin typeface="Arial"/>
                <a:ea typeface="Arial"/>
                <a:cs typeface="Arial"/>
                <a:sym typeface="Arial"/>
              </a:rPr>
              <a:t> </a:t>
            </a:r>
            <a:endParaRPr sz="1400">
              <a:solidFill>
                <a:srgbClr val="32AAE1"/>
              </a:solidFill>
              <a:latin typeface="Arial"/>
              <a:ea typeface="Arial"/>
              <a:cs typeface="Arial"/>
              <a:sym typeface="Arial"/>
            </a:endParaRPr>
          </a:p>
        </p:txBody>
      </p:sp>
      <p:sp>
        <p:nvSpPr>
          <p:cNvPr id="23" name="Rectangle 22">
            <a:extLst>
              <a:ext uri="{FF2B5EF4-FFF2-40B4-BE49-F238E27FC236}">
                <a16:creationId xmlns:a16="http://schemas.microsoft.com/office/drawing/2014/main" id="{F3861680-8E11-985A-E3D4-2B710D379E73}"/>
              </a:ext>
            </a:extLst>
          </p:cNvPr>
          <p:cNvSpPr/>
          <p:nvPr/>
        </p:nvSpPr>
        <p:spPr>
          <a:xfrm>
            <a:off x="6224117" y="2461340"/>
            <a:ext cx="1233958" cy="622302"/>
          </a:xfrm>
          <a:prstGeom prst="rect">
            <a:avLst/>
          </a:prstGeom>
          <a:noFill/>
          <a:ln w="28575" cap="flat" cmpd="sng" algn="ctr">
            <a:solidFill>
              <a:srgbClr val="E96B1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Arial"/>
              <a:ea typeface="+mn-ea"/>
              <a:cs typeface="+mn-cs"/>
            </a:endParaRPr>
          </a:p>
        </p:txBody>
      </p:sp>
      <p:pic>
        <p:nvPicPr>
          <p:cNvPr id="24" name="Image 23">
            <a:extLst>
              <a:ext uri="{FF2B5EF4-FFF2-40B4-BE49-F238E27FC236}">
                <a16:creationId xmlns:a16="http://schemas.microsoft.com/office/drawing/2014/main" id="{33CA9602-E971-502C-03EB-6E7B838E72FC}"/>
              </a:ext>
            </a:extLst>
          </p:cNvPr>
          <p:cNvPicPr>
            <a:picLocks noChangeAspect="1"/>
          </p:cNvPicPr>
          <p:nvPr/>
        </p:nvPicPr>
        <p:blipFill>
          <a:blip r:embed="rId4"/>
          <a:stretch>
            <a:fillRect/>
          </a:stretch>
        </p:blipFill>
        <p:spPr>
          <a:xfrm>
            <a:off x="847725" y="1706834"/>
            <a:ext cx="4997999" cy="4178949"/>
          </a:xfrm>
          <a:prstGeom prst="rect">
            <a:avLst/>
          </a:prstGeom>
        </p:spPr>
      </p:pic>
    </p:spTree>
    <p:extLst>
      <p:ext uri="{BB962C8B-B14F-4D97-AF65-F5344CB8AC3E}">
        <p14:creationId xmlns:p14="http://schemas.microsoft.com/office/powerpoint/2010/main" val="1954207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1D4EB-46FE-5A80-C80D-91BB3592E158}"/>
              </a:ext>
            </a:extLst>
          </p:cNvPr>
          <p:cNvSpPr>
            <a:spLocks noGrp="1"/>
          </p:cNvSpPr>
          <p:nvPr>
            <p:ph type="title"/>
          </p:nvPr>
        </p:nvSpPr>
        <p:spPr>
          <a:xfrm>
            <a:off x="721655" y="365126"/>
            <a:ext cx="10515600" cy="421952"/>
          </a:xfrm>
        </p:spPr>
        <p:txBody>
          <a:bodyPr/>
          <a:lstStyle/>
          <a:p>
            <a:r>
              <a:rPr lang="fr-FR"/>
              <a:t>La mutualisation des besoins sur un réseau</a:t>
            </a:r>
          </a:p>
        </p:txBody>
      </p:sp>
      <p:sp>
        <p:nvSpPr>
          <p:cNvPr id="3" name="Espace réservé du contenu 2">
            <a:extLst>
              <a:ext uri="{FF2B5EF4-FFF2-40B4-BE49-F238E27FC236}">
                <a16:creationId xmlns:a16="http://schemas.microsoft.com/office/drawing/2014/main" id="{5D01E97D-087F-05AE-2C70-851369B75AF8}"/>
              </a:ext>
            </a:extLst>
          </p:cNvPr>
          <p:cNvSpPr>
            <a:spLocks noGrp="1"/>
          </p:cNvSpPr>
          <p:nvPr>
            <p:ph idx="1"/>
          </p:nvPr>
        </p:nvSpPr>
        <p:spPr/>
        <p:txBody>
          <a:bodyPr>
            <a:normAutofit/>
          </a:bodyPr>
          <a:lstStyle/>
          <a:p>
            <a:r>
              <a:rPr lang="fr-FR" sz="2000">
                <a:latin typeface="Arial" panose="020B0604020202020204" pitchFamily="34" charset="0"/>
                <a:cs typeface="Arial" panose="020B0604020202020204" pitchFamily="34" charset="0"/>
              </a:rPr>
              <a:t>Les réseaux de chaleur permettent de </a:t>
            </a:r>
            <a:r>
              <a:rPr lang="fr-FR" sz="2000" b="1">
                <a:latin typeface="Arial" panose="020B0604020202020204" pitchFamily="34" charset="0"/>
                <a:cs typeface="Arial" panose="020B0604020202020204" pitchFamily="34" charset="0"/>
              </a:rPr>
              <a:t>mutualiser</a:t>
            </a:r>
            <a:r>
              <a:rPr lang="fr-FR" sz="2000">
                <a:latin typeface="Arial" panose="020B0604020202020204" pitchFamily="34" charset="0"/>
                <a:cs typeface="Arial" panose="020B0604020202020204" pitchFamily="34" charset="0"/>
              </a:rPr>
              <a:t> les besoins et donc de </a:t>
            </a:r>
            <a:r>
              <a:rPr lang="fr-FR" sz="2000" b="1">
                <a:latin typeface="Arial" panose="020B0604020202020204" pitchFamily="34" charset="0"/>
                <a:cs typeface="Arial" panose="020B0604020202020204" pitchFamily="34" charset="0"/>
              </a:rPr>
              <a:t>lisser la production</a:t>
            </a:r>
          </a:p>
          <a:p>
            <a:r>
              <a:rPr lang="fr-FR" sz="2000">
                <a:latin typeface="Arial" panose="020B0604020202020204" pitchFamily="34" charset="0"/>
                <a:cs typeface="Arial" panose="020B0604020202020204" pitchFamily="34" charset="0"/>
              </a:rPr>
              <a:t>Il est pertinent de relier </a:t>
            </a:r>
            <a:r>
              <a:rPr lang="fr-FR" sz="2000" b="1">
                <a:latin typeface="Arial" panose="020B0604020202020204" pitchFamily="34" charset="0"/>
                <a:cs typeface="Arial" panose="020B0604020202020204" pitchFamily="34" charset="0"/>
              </a:rPr>
              <a:t>différents types de bâtiments </a:t>
            </a:r>
            <a:r>
              <a:rPr lang="fr-FR" sz="2000">
                <a:latin typeface="Arial" panose="020B0604020202020204" pitchFamily="34" charset="0"/>
                <a:cs typeface="Arial" panose="020B0604020202020204" pitchFamily="34" charset="0"/>
              </a:rPr>
              <a:t>sur un même réseau</a:t>
            </a:r>
          </a:p>
        </p:txBody>
      </p:sp>
      <p:pic>
        <p:nvPicPr>
          <p:cNvPr id="28" name="Picture 5">
            <a:extLst>
              <a:ext uri="{FF2B5EF4-FFF2-40B4-BE49-F238E27FC236}">
                <a16:creationId xmlns:a16="http://schemas.microsoft.com/office/drawing/2014/main" id="{968DC8DD-24BB-E66C-B775-7FCC714662FD}"/>
              </a:ext>
            </a:extLst>
          </p:cNvPr>
          <p:cNvPicPr>
            <a:picLocks noChangeAspect="1"/>
          </p:cNvPicPr>
          <p:nvPr/>
        </p:nvPicPr>
        <p:blipFill rotWithShape="1">
          <a:blip r:embed="rId2"/>
          <a:srcRect l="763" t="1036" r="1416" b="3352"/>
          <a:stretch/>
        </p:blipFill>
        <p:spPr>
          <a:xfrm>
            <a:off x="1847515" y="2604302"/>
            <a:ext cx="8826501" cy="3416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507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177AA-8C0C-50EF-D73A-FCA8A112790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81E23D5-1296-C214-B188-AC7FB0E576D4}"/>
              </a:ext>
            </a:extLst>
          </p:cNvPr>
          <p:cNvSpPr>
            <a:spLocks noGrp="1"/>
          </p:cNvSpPr>
          <p:nvPr>
            <p:ph type="title"/>
          </p:nvPr>
        </p:nvSpPr>
        <p:spPr/>
        <p:txBody>
          <a:bodyPr/>
          <a:lstStyle/>
          <a:p>
            <a:r>
              <a:rPr lang="fr-FR"/>
              <a:t>Les réseaux de chaleur en chiffres</a:t>
            </a:r>
          </a:p>
        </p:txBody>
      </p:sp>
      <p:sp>
        <p:nvSpPr>
          <p:cNvPr id="4" name="ZoneTexte 3">
            <a:extLst>
              <a:ext uri="{FF2B5EF4-FFF2-40B4-BE49-F238E27FC236}">
                <a16:creationId xmlns:a16="http://schemas.microsoft.com/office/drawing/2014/main" id="{AFC02667-081F-7277-7284-F1BA8086BB37}"/>
              </a:ext>
            </a:extLst>
          </p:cNvPr>
          <p:cNvSpPr txBox="1"/>
          <p:nvPr/>
        </p:nvSpPr>
        <p:spPr>
          <a:xfrm>
            <a:off x="2107876" y="1323829"/>
            <a:ext cx="76727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Les réseaux de chaleur sont un levier rapide et massif sur </a:t>
            </a:r>
            <a:r>
              <a:rPr lang="fr-FR">
                <a:solidFill>
                  <a:srgbClr val="6E6E6E"/>
                </a:solidFill>
                <a:latin typeface="Arial" panose="020B0604020202020204" pitchFamily="34" charset="0"/>
                <a:cs typeface="Arial" panose="020B0604020202020204" pitchFamily="34" charset="0"/>
                <a:sym typeface="Wingdings" pitchFamily="2" charset="2"/>
              </a:rPr>
              <a:t>l</a:t>
            </a:r>
            <a:r>
              <a:rPr kumimoji="0" lang="fr-FR"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e plan carbone</a:t>
            </a:r>
          </a:p>
        </p:txBody>
      </p:sp>
      <p:pic>
        <p:nvPicPr>
          <p:cNvPr id="5" name="Picture 6" descr="Renault Clio : comment le prix de base s'est envolé en deux ans">
            <a:extLst>
              <a:ext uri="{FF2B5EF4-FFF2-40B4-BE49-F238E27FC236}">
                <a16:creationId xmlns:a16="http://schemas.microsoft.com/office/drawing/2014/main" id="{2C564EC5-5E81-1564-1EE8-DA1E2A9C1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710" y="2608815"/>
            <a:ext cx="3280350" cy="1925423"/>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D80BB886-28AD-303D-F176-6C06375BC1A9}"/>
              </a:ext>
            </a:extLst>
          </p:cNvPr>
          <p:cNvSpPr txBox="1"/>
          <p:nvPr/>
        </p:nvSpPr>
        <p:spPr>
          <a:xfrm>
            <a:off x="1765687" y="4755695"/>
            <a:ext cx="4614141" cy="646331"/>
          </a:xfrm>
          <a:prstGeom prst="rect">
            <a:avLst/>
          </a:prstGeom>
          <a:noFill/>
        </p:spPr>
        <p:txBody>
          <a:bodyPr wrap="square">
            <a:spAutoFit/>
          </a:bodyPr>
          <a:lstStyle/>
          <a:p>
            <a:pPr algn="ctr">
              <a:defRPr/>
            </a:pPr>
            <a:r>
              <a:rPr lang="fr-FR">
                <a:solidFill>
                  <a:srgbClr val="6E6E6E"/>
                </a:solidFill>
                <a:latin typeface="Arial" panose="020B0604020202020204" pitchFamily="34" charset="0"/>
                <a:cs typeface="Arial" panose="020B0604020202020204" pitchFamily="34" charset="0"/>
                <a:sym typeface="Wingdings" pitchFamily="2" charset="2"/>
              </a:rPr>
              <a:t>Raccordement à un réseau de chaleur de </a:t>
            </a:r>
          </a:p>
          <a:p>
            <a:pPr algn="ctr">
              <a:defRPr/>
            </a:pPr>
            <a:r>
              <a:rPr lang="fr-FR" b="1">
                <a:solidFill>
                  <a:srgbClr val="6E6E6E"/>
                </a:solidFill>
                <a:latin typeface="Arial" panose="020B0604020202020204" pitchFamily="34" charset="0"/>
                <a:cs typeface="Arial" panose="020B0604020202020204" pitchFamily="34" charset="0"/>
                <a:sym typeface="Wingdings" pitchFamily="2" charset="2"/>
              </a:rPr>
              <a:t>1 équivalent logement chauffé au gaz</a:t>
            </a:r>
          </a:p>
        </p:txBody>
      </p:sp>
      <p:sp>
        <p:nvSpPr>
          <p:cNvPr id="7" name="ZoneTexte 6">
            <a:extLst>
              <a:ext uri="{FF2B5EF4-FFF2-40B4-BE49-F238E27FC236}">
                <a16:creationId xmlns:a16="http://schemas.microsoft.com/office/drawing/2014/main" id="{49AA6694-B545-B67F-6014-8DF38DA431A3}"/>
              </a:ext>
            </a:extLst>
          </p:cNvPr>
          <p:cNvSpPr txBox="1"/>
          <p:nvPr/>
        </p:nvSpPr>
        <p:spPr>
          <a:xfrm>
            <a:off x="6096000" y="4806374"/>
            <a:ext cx="4614141" cy="646331"/>
          </a:xfrm>
          <a:prstGeom prst="rect">
            <a:avLst/>
          </a:prstGeom>
          <a:noFill/>
        </p:spPr>
        <p:txBody>
          <a:bodyPr wrap="square">
            <a:spAutoFit/>
          </a:bodyPr>
          <a:lstStyle/>
          <a:p>
            <a:pPr algn="ctr">
              <a:defRPr/>
            </a:pPr>
            <a:r>
              <a:rPr lang="fr-FR">
                <a:solidFill>
                  <a:srgbClr val="6E6E6E"/>
                </a:solidFill>
                <a:latin typeface="Arial" panose="020B0604020202020204" pitchFamily="34" charset="0"/>
                <a:cs typeface="Arial" panose="020B0604020202020204" pitchFamily="34" charset="0"/>
                <a:sym typeface="Wingdings" pitchFamily="2" charset="2"/>
              </a:rPr>
              <a:t>Réduction de </a:t>
            </a:r>
            <a:r>
              <a:rPr lang="fr-FR" b="1">
                <a:solidFill>
                  <a:srgbClr val="6E6E6E"/>
                </a:solidFill>
                <a:latin typeface="Arial" panose="020B0604020202020204" pitchFamily="34" charset="0"/>
                <a:cs typeface="Arial" panose="020B0604020202020204" pitchFamily="34" charset="0"/>
                <a:sym typeface="Wingdings" pitchFamily="2" charset="2"/>
              </a:rPr>
              <a:t>12.000 km/an </a:t>
            </a:r>
            <a:br>
              <a:rPr lang="fr-FR" b="1">
                <a:solidFill>
                  <a:srgbClr val="6E6E6E"/>
                </a:solidFill>
                <a:latin typeface="Arial" panose="020B0604020202020204" pitchFamily="34" charset="0"/>
                <a:cs typeface="Arial" panose="020B0604020202020204" pitchFamily="34" charset="0"/>
                <a:sym typeface="Wingdings" pitchFamily="2" charset="2"/>
              </a:rPr>
            </a:br>
            <a:r>
              <a:rPr lang="fr-FR">
                <a:solidFill>
                  <a:srgbClr val="6E6E6E"/>
                </a:solidFill>
                <a:latin typeface="Arial" panose="020B0604020202020204" pitchFamily="34" charset="0"/>
                <a:cs typeface="Arial" panose="020B0604020202020204" pitchFamily="34" charset="0"/>
                <a:sym typeface="Wingdings" pitchFamily="2" charset="2"/>
              </a:rPr>
              <a:t>pour 1 voiture thermique</a:t>
            </a:r>
          </a:p>
        </p:txBody>
      </p:sp>
      <p:sp>
        <p:nvSpPr>
          <p:cNvPr id="8" name="ZoneTexte 7">
            <a:extLst>
              <a:ext uri="{FF2B5EF4-FFF2-40B4-BE49-F238E27FC236}">
                <a16:creationId xmlns:a16="http://schemas.microsoft.com/office/drawing/2014/main" id="{FC9B86B1-2FB3-C80D-6A61-0F5842453C78}"/>
              </a:ext>
            </a:extLst>
          </p:cNvPr>
          <p:cNvSpPr txBox="1"/>
          <p:nvPr/>
        </p:nvSpPr>
        <p:spPr>
          <a:xfrm>
            <a:off x="2107876" y="6454090"/>
            <a:ext cx="4366544" cy="307777"/>
          </a:xfrm>
          <a:prstGeom prst="rect">
            <a:avLst/>
          </a:prstGeom>
          <a:noFill/>
        </p:spPr>
        <p:txBody>
          <a:bodyPr wrap="square">
            <a:spAutoFit/>
          </a:bodyPr>
          <a:lstStyle/>
          <a:p>
            <a:pPr algn="ctr">
              <a:defRPr/>
            </a:pPr>
            <a:r>
              <a:rPr lang="fr-FR" sz="1400" i="1">
                <a:solidFill>
                  <a:schemeClr val="tx1">
                    <a:lumMod val="50000"/>
                    <a:lumOff val="50000"/>
                  </a:schemeClr>
                </a:solidFill>
                <a:sym typeface="Wingdings" pitchFamily="2" charset="2"/>
              </a:rPr>
              <a:t>Base 10 MWh/an de chauffage – RCU 80 % ENR </a:t>
            </a:r>
          </a:p>
        </p:txBody>
      </p:sp>
      <p:sp>
        <p:nvSpPr>
          <p:cNvPr id="9" name="ZoneTexte 8">
            <a:extLst>
              <a:ext uri="{FF2B5EF4-FFF2-40B4-BE49-F238E27FC236}">
                <a16:creationId xmlns:a16="http://schemas.microsoft.com/office/drawing/2014/main" id="{0FEF4AE9-E66C-58DC-9219-1A8DDBE1CE9F}"/>
              </a:ext>
            </a:extLst>
          </p:cNvPr>
          <p:cNvSpPr txBox="1"/>
          <p:nvPr/>
        </p:nvSpPr>
        <p:spPr>
          <a:xfrm>
            <a:off x="5482443" y="3046424"/>
            <a:ext cx="1412589" cy="707886"/>
          </a:xfrm>
          <a:prstGeom prst="rect">
            <a:avLst/>
          </a:prstGeom>
          <a:noFill/>
        </p:spPr>
        <p:txBody>
          <a:bodyPr wrap="square">
            <a:spAutoFit/>
          </a:bodyPr>
          <a:lstStyle/>
          <a:p>
            <a:pPr algn="ctr">
              <a:defRPr/>
            </a:pPr>
            <a:r>
              <a:rPr lang="fr-FR" sz="4000">
                <a:solidFill>
                  <a:srgbClr val="6E6E6E"/>
                </a:solidFill>
                <a:latin typeface="Arial" panose="020B0604020202020204" pitchFamily="34" charset="0"/>
                <a:cs typeface="Arial" panose="020B0604020202020204" pitchFamily="34" charset="0"/>
                <a:sym typeface="Wingdings" pitchFamily="2" charset="2"/>
              </a:rPr>
              <a:t>=</a:t>
            </a:r>
          </a:p>
        </p:txBody>
      </p:sp>
      <p:pic>
        <p:nvPicPr>
          <p:cNvPr id="10" name="Picture 6" descr="Robinets d'arrêt">
            <a:extLst>
              <a:ext uri="{FF2B5EF4-FFF2-40B4-BE49-F238E27FC236}">
                <a16:creationId xmlns:a16="http://schemas.microsoft.com/office/drawing/2014/main" id="{E1DB8D5C-C475-A515-A229-492757FB8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779" y="2473753"/>
            <a:ext cx="3569959" cy="20068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nsemble De Signes De Déni De Doodle Croquis D'écriture Croisée | Vecteur  Premium">
            <a:extLst>
              <a:ext uri="{FF2B5EF4-FFF2-40B4-BE49-F238E27FC236}">
                <a16:creationId xmlns:a16="http://schemas.microsoft.com/office/drawing/2014/main" id="{3E1EE245-8D87-509A-38DD-12DC211BBC09}"/>
              </a:ext>
            </a:extLst>
          </p:cNvPr>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9592" r="40800"/>
          <a:stretch/>
        </p:blipFill>
        <p:spPr bwMode="auto">
          <a:xfrm>
            <a:off x="7233661" y="2063141"/>
            <a:ext cx="2343303" cy="31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18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562D2F-7372-37D0-5801-575DAEE59D6E}"/>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Présentation de votre structure</a:t>
            </a:r>
          </a:p>
        </p:txBody>
      </p:sp>
      <p:sp>
        <p:nvSpPr>
          <p:cNvPr id="4" name="Espace réservé du texte 1">
            <a:extLst>
              <a:ext uri="{FF2B5EF4-FFF2-40B4-BE49-F238E27FC236}">
                <a16:creationId xmlns:a16="http://schemas.microsoft.com/office/drawing/2014/main" id="{AF5C10D4-4458-E444-4360-5EAB306F86F3}"/>
              </a:ext>
            </a:extLst>
          </p:cNvPr>
          <p:cNvSpPr txBox="1">
            <a:spLocks/>
          </p:cNvSpPr>
          <p:nvPr/>
        </p:nvSpPr>
        <p:spPr>
          <a:xfrm>
            <a:off x="1032380" y="1514616"/>
            <a:ext cx="4887411" cy="497825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6E6E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6E6E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a:t>Rapide description de votre structure</a:t>
            </a:r>
            <a:endParaRPr lang="fr-FR" sz="1200"/>
          </a:p>
        </p:txBody>
      </p:sp>
      <p:pic>
        <p:nvPicPr>
          <p:cNvPr id="5" name="Espace réservé pour une image  13">
            <a:extLst>
              <a:ext uri="{FF2B5EF4-FFF2-40B4-BE49-F238E27FC236}">
                <a16:creationId xmlns:a16="http://schemas.microsoft.com/office/drawing/2014/main" id="{EEE0EF66-84BD-7341-F77C-76251A2552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72210" y="3453748"/>
            <a:ext cx="2557463" cy="2922587"/>
          </a:xfrm>
          <a:prstGeom prst="rect">
            <a:avLst/>
          </a:prstGeom>
        </p:spPr>
      </p:pic>
      <p:pic>
        <p:nvPicPr>
          <p:cNvPr id="6" name="Espace réservé pour une image  15">
            <a:extLst>
              <a:ext uri="{FF2B5EF4-FFF2-40B4-BE49-F238E27FC236}">
                <a16:creationId xmlns:a16="http://schemas.microsoft.com/office/drawing/2014/main" id="{CE64C06E-D9EE-1361-BFFA-95C03C9C6CC0}"/>
              </a:ext>
            </a:extLst>
          </p:cNvPr>
          <p:cNvPicPr>
            <a:picLocks noChangeAspect="1"/>
          </p:cNvPicPr>
          <p:nvPr/>
        </p:nvPicPr>
        <p:blipFill>
          <a:blip r:embed="rId3" cstate="screen">
            <a:extLst>
              <a:ext uri="{28A0092B-C50C-407E-A947-70E740481C1C}">
                <a14:useLocalDpi xmlns:a14="http://schemas.microsoft.com/office/drawing/2010/main"/>
              </a:ext>
            </a:extLst>
          </a:blip>
          <a:srcRect l="244" r="244"/>
          <a:stretch>
            <a:fillRect/>
          </a:stretch>
        </p:blipFill>
        <p:spPr>
          <a:xfrm>
            <a:off x="8829673" y="3453748"/>
            <a:ext cx="2552700" cy="2922587"/>
          </a:xfrm>
          <a:prstGeom prst="rect">
            <a:avLst/>
          </a:prstGeom>
        </p:spPr>
      </p:pic>
      <p:sp>
        <p:nvSpPr>
          <p:cNvPr id="7" name="Rectangle 6">
            <a:extLst>
              <a:ext uri="{FF2B5EF4-FFF2-40B4-BE49-F238E27FC236}">
                <a16:creationId xmlns:a16="http://schemas.microsoft.com/office/drawing/2014/main" id="{2AD5CF79-BA80-3034-48E5-8784843E97DA}"/>
              </a:ext>
            </a:extLst>
          </p:cNvPr>
          <p:cNvSpPr/>
          <p:nvPr/>
        </p:nvSpPr>
        <p:spPr>
          <a:xfrm>
            <a:off x="6272210" y="1465260"/>
            <a:ext cx="5269983" cy="1938992"/>
          </a:xfrm>
          <a:prstGeom prst="rect">
            <a:avLst/>
          </a:prstGeom>
        </p:spPr>
        <p:txBody>
          <a:bodyPr wrap="square">
            <a:spAutoFit/>
          </a:bodyPr>
          <a:lstStyle/>
          <a:p>
            <a:pPr marL="285750" indent="-285750" algn="just">
              <a:buFont typeface="Arial" panose="020B0604020202020204" pitchFamily="34" charset="0"/>
              <a:buChar char="•"/>
            </a:pPr>
            <a:r>
              <a:rPr lang="fr-FR" sz="2000">
                <a:solidFill>
                  <a:srgbClr val="6E6E6E"/>
                </a:solidFill>
              </a:rPr>
              <a:t>Quelques</a:t>
            </a:r>
          </a:p>
          <a:p>
            <a:pPr marL="285750" indent="-285750" algn="just">
              <a:buFont typeface="Arial" panose="020B0604020202020204" pitchFamily="34" charset="0"/>
              <a:buChar char="•"/>
            </a:pPr>
            <a:r>
              <a:rPr lang="fr-FR" sz="2000">
                <a:solidFill>
                  <a:srgbClr val="6E6E6E"/>
                </a:solidFill>
              </a:rPr>
              <a:t>Informations</a:t>
            </a:r>
          </a:p>
          <a:p>
            <a:pPr marL="285750" indent="-285750" algn="just">
              <a:buFont typeface="Arial" panose="020B0604020202020204" pitchFamily="34" charset="0"/>
              <a:buChar char="•"/>
            </a:pPr>
            <a:r>
              <a:rPr lang="fr-FR" sz="2000">
                <a:solidFill>
                  <a:srgbClr val="6E6E6E"/>
                </a:solidFill>
              </a:rPr>
              <a:t>Essentielles</a:t>
            </a:r>
          </a:p>
          <a:p>
            <a:pPr marL="285750" indent="-285750" algn="just">
              <a:buFont typeface="Arial" panose="020B0604020202020204" pitchFamily="34" charset="0"/>
              <a:buChar char="•"/>
            </a:pPr>
            <a:r>
              <a:rPr lang="fr-FR" sz="2000">
                <a:solidFill>
                  <a:srgbClr val="6E6E6E"/>
                </a:solidFill>
              </a:rPr>
              <a:t>Présentées </a:t>
            </a:r>
          </a:p>
          <a:p>
            <a:pPr marL="285750" indent="-285750" algn="just">
              <a:buFont typeface="Arial" panose="020B0604020202020204" pitchFamily="34" charset="0"/>
              <a:buChar char="•"/>
            </a:pPr>
            <a:r>
              <a:rPr lang="fr-FR" sz="2000">
                <a:solidFill>
                  <a:srgbClr val="6E6E6E"/>
                </a:solidFill>
              </a:rPr>
              <a:t>Sous la forme</a:t>
            </a:r>
          </a:p>
          <a:p>
            <a:pPr marL="285750" indent="-285750" algn="just">
              <a:buFont typeface="Arial" panose="020B0604020202020204" pitchFamily="34" charset="0"/>
              <a:buChar char="•"/>
            </a:pPr>
            <a:r>
              <a:rPr lang="fr-FR" sz="2000">
                <a:solidFill>
                  <a:srgbClr val="6E6E6E"/>
                </a:solidFill>
              </a:rPr>
              <a:t>De points </a:t>
            </a:r>
            <a:endParaRPr lang="fr-FR" sz="1400">
              <a:solidFill>
                <a:srgbClr val="6E6E6E"/>
              </a:solidFill>
            </a:endParaRPr>
          </a:p>
        </p:txBody>
      </p:sp>
    </p:spTree>
    <p:extLst>
      <p:ext uri="{BB962C8B-B14F-4D97-AF65-F5344CB8AC3E}">
        <p14:creationId xmlns:p14="http://schemas.microsoft.com/office/powerpoint/2010/main" val="102395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43710-8411-65CD-2BBC-0C4AED8B62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5CCFCA-7123-FF96-3B12-E4A24984CE97}"/>
              </a:ext>
            </a:extLst>
          </p:cNvPr>
          <p:cNvSpPr>
            <a:spLocks noGrp="1"/>
          </p:cNvSpPr>
          <p:nvPr>
            <p:ph type="title"/>
          </p:nvPr>
        </p:nvSpPr>
        <p:spPr/>
        <p:txBody>
          <a:bodyPr/>
          <a:lstStyle/>
          <a:p>
            <a:r>
              <a:rPr lang="fr-FR"/>
              <a:t>Les réseaux de chaleur en chiffres</a:t>
            </a:r>
          </a:p>
        </p:txBody>
      </p:sp>
      <p:sp>
        <p:nvSpPr>
          <p:cNvPr id="3" name="ZoneTexte 2">
            <a:extLst>
              <a:ext uri="{FF2B5EF4-FFF2-40B4-BE49-F238E27FC236}">
                <a16:creationId xmlns:a16="http://schemas.microsoft.com/office/drawing/2014/main" id="{1F447618-76B8-116C-5794-2615450E93A0}"/>
              </a:ext>
            </a:extLst>
          </p:cNvPr>
          <p:cNvSpPr txBox="1"/>
          <p:nvPr/>
        </p:nvSpPr>
        <p:spPr>
          <a:xfrm>
            <a:off x="1252106" y="3705998"/>
            <a:ext cx="4764577" cy="2585323"/>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Soutien de la Cour des comptes </a:t>
            </a:r>
          </a:p>
          <a:p>
            <a:pPr marR="0" lvl="0" algn="ctr" defTabSz="914400" rtl="0" eaLnBrk="1" fontAlgn="auto" latinLnBrk="0" hangingPunct="1">
              <a:lnSpc>
                <a:spcPct val="100000"/>
              </a:lnSpc>
              <a:spcBef>
                <a:spcPts val="0"/>
              </a:spcBef>
              <a:spcAft>
                <a:spcPts val="0"/>
              </a:spcAft>
              <a:buClrTx/>
              <a:buSzTx/>
              <a:tabLst/>
              <a:defRPr/>
            </a:pPr>
            <a:r>
              <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rPr>
              <a:t>« contribution efficace</a:t>
            </a:r>
          </a:p>
          <a:p>
            <a:pPr marR="0" lvl="0" algn="ctr" defTabSz="914400" rtl="0" eaLnBrk="1" fontAlgn="auto" latinLnBrk="0" hangingPunct="1">
              <a:lnSpc>
                <a:spcPct val="100000"/>
              </a:lnSpc>
              <a:spcBef>
                <a:spcPts val="0"/>
              </a:spcBef>
              <a:spcAft>
                <a:spcPts val="0"/>
              </a:spcAft>
              <a:buClrTx/>
              <a:buSzTx/>
              <a:tabLst/>
              <a:defRPr/>
            </a:pPr>
            <a:r>
              <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rPr>
              <a:t>à la transition énergétique » </a:t>
            </a:r>
          </a:p>
          <a:p>
            <a:pPr marR="0" lvl="0" algn="ctr" defTabSz="914400" rtl="0" eaLnBrk="1" fontAlgn="auto" latinLnBrk="0" hangingPunct="1">
              <a:lnSpc>
                <a:spcPct val="100000"/>
              </a:lnSpc>
              <a:spcBef>
                <a:spcPts val="0"/>
              </a:spcBef>
              <a:spcAft>
                <a:spcPts val="0"/>
              </a:spcAft>
              <a:buClrTx/>
              <a:buSzTx/>
              <a:tabLst/>
              <a:defRPr/>
            </a:pPr>
            <a:endParaRPr lang="fr-FR" b="1">
              <a:solidFill>
                <a:srgbClr val="E53515"/>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rgbClr val="E53515"/>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p:txBody>
      </p:sp>
      <p:sp>
        <p:nvSpPr>
          <p:cNvPr id="15" name="ZoneTexte 14">
            <a:extLst>
              <a:ext uri="{FF2B5EF4-FFF2-40B4-BE49-F238E27FC236}">
                <a16:creationId xmlns:a16="http://schemas.microsoft.com/office/drawing/2014/main" id="{B1DFAD21-531E-56ED-EED6-620209351754}"/>
              </a:ext>
            </a:extLst>
          </p:cNvPr>
          <p:cNvSpPr txBox="1"/>
          <p:nvPr/>
        </p:nvSpPr>
        <p:spPr>
          <a:xfrm>
            <a:off x="1252417" y="1281952"/>
            <a:ext cx="4764266" cy="2308324"/>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Création d’emplois locaux</a:t>
            </a:r>
          </a:p>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non délocalisables</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1000 logements = 3 emplois</a:t>
            </a: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p:txBody>
      </p:sp>
      <p:sp>
        <p:nvSpPr>
          <p:cNvPr id="16" name="ZoneTexte 15">
            <a:extLst>
              <a:ext uri="{FF2B5EF4-FFF2-40B4-BE49-F238E27FC236}">
                <a16:creationId xmlns:a16="http://schemas.microsoft.com/office/drawing/2014/main" id="{00E792CB-A029-F827-5DCD-122114F88F29}"/>
              </a:ext>
            </a:extLst>
          </p:cNvPr>
          <p:cNvSpPr txBox="1"/>
          <p:nvPr/>
        </p:nvSpPr>
        <p:spPr>
          <a:xfrm>
            <a:off x="6152832" y="1281952"/>
            <a:ext cx="5200968" cy="2308324"/>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Aides et subventions</a:t>
            </a:r>
          </a:p>
          <a:p>
            <a:pPr marR="0" lvl="0" algn="ctr"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au développement</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Fonds Chaleur à 820 M€</a:t>
            </a: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r>
              <a:rPr lang="fr-FR" b="1">
                <a:solidFill>
                  <a:schemeClr val="accent6"/>
                </a:solidFill>
                <a:latin typeface="Arial" panose="020B0604020202020204" pitchFamily="34" charset="0"/>
                <a:cs typeface="Arial" panose="020B0604020202020204" pitchFamily="34" charset="0"/>
                <a:sym typeface="Wingdings" pitchFamily="2" charset="2"/>
              </a:rPr>
              <a:t>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kumimoji="0" lang="fr-FR" sz="1800" b="0" i="0" u="none" strike="noStrike" kern="1200" cap="none" spc="0" normalizeH="0" baseline="0" noProof="0">
              <a:ln>
                <a:noFill/>
              </a:ln>
              <a:solidFill>
                <a:srgbClr val="335B74"/>
              </a:solidFill>
              <a:effectLst/>
              <a:uLnTx/>
              <a:uFillTx/>
              <a:latin typeface="Arial" panose="020B0604020202020204" pitchFamily="34" charset="0"/>
              <a:cs typeface="Arial" panose="020B0604020202020204" pitchFamily="34" charset="0"/>
              <a:sym typeface="Wingdings" pitchFamily="2" charset="2"/>
            </a:endParaRPr>
          </a:p>
        </p:txBody>
      </p:sp>
      <p:sp>
        <p:nvSpPr>
          <p:cNvPr id="17" name="ZoneTexte 16">
            <a:extLst>
              <a:ext uri="{FF2B5EF4-FFF2-40B4-BE49-F238E27FC236}">
                <a16:creationId xmlns:a16="http://schemas.microsoft.com/office/drawing/2014/main" id="{AA3E24B8-4F96-6775-57AF-8811D4394702}"/>
              </a:ext>
            </a:extLst>
          </p:cNvPr>
          <p:cNvSpPr txBox="1"/>
          <p:nvPr/>
        </p:nvSpPr>
        <p:spPr>
          <a:xfrm>
            <a:off x="6152832" y="3705998"/>
            <a:ext cx="5200968" cy="2585323"/>
          </a:xfrm>
          <a:prstGeom prst="rect">
            <a:avLst/>
          </a:prstGeom>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fr-FR">
                <a:solidFill>
                  <a:srgbClr val="6E6E6E"/>
                </a:solidFill>
                <a:latin typeface="Arial" panose="020B0604020202020204" pitchFamily="34" charset="0"/>
                <a:cs typeface="Arial" panose="020B0604020202020204" pitchFamily="34" charset="0"/>
                <a:sym typeface="Wingdings" pitchFamily="2" charset="2"/>
              </a:rPr>
              <a:t>Chaleur la moins chère</a:t>
            </a:r>
          </a:p>
          <a:p>
            <a:pPr marR="0" lvl="0" algn="ctr" defTabSz="914400" rtl="0" eaLnBrk="1" fontAlgn="auto" latinLnBrk="0" hangingPunct="1">
              <a:lnSpc>
                <a:spcPct val="100000"/>
              </a:lnSpc>
              <a:spcBef>
                <a:spcPts val="0"/>
              </a:spcBef>
              <a:spcAft>
                <a:spcPts val="0"/>
              </a:spcAft>
              <a:buClrTx/>
              <a:buSzTx/>
              <a:tabLst/>
              <a:defRPr/>
            </a:pPr>
            <a:r>
              <a:rPr lang="fr-FR">
                <a:solidFill>
                  <a:srgbClr val="6E6E6E"/>
                </a:solidFill>
                <a:latin typeface="Arial" panose="020B0604020202020204" pitchFamily="34" charset="0"/>
                <a:cs typeface="Arial" panose="020B0604020202020204" pitchFamily="34" charset="0"/>
                <a:sym typeface="Wingdings" pitchFamily="2" charset="2"/>
              </a:rPr>
              <a:t>et la plus stable</a:t>
            </a:r>
          </a:p>
          <a:p>
            <a:pPr marR="0" lvl="0" algn="ctr" defTabSz="914400" rtl="0" eaLnBrk="1" fontAlgn="auto" latinLnBrk="0" hangingPunct="1">
              <a:lnSpc>
                <a:spcPct val="100000"/>
              </a:lnSpc>
              <a:spcBef>
                <a:spcPts val="0"/>
              </a:spcBef>
              <a:spcAft>
                <a:spcPts val="0"/>
              </a:spcAft>
              <a:buClrTx/>
              <a:buSzTx/>
              <a:tabLst/>
              <a:defRPr/>
            </a:pPr>
            <a:r>
              <a:rPr lang="fr-FR" b="1">
                <a:solidFill>
                  <a:srgbClr val="E53515"/>
                </a:solidFill>
                <a:latin typeface="Arial" panose="020B0604020202020204" pitchFamily="34" charset="0"/>
                <a:cs typeface="Arial" panose="020B0604020202020204" pitchFamily="34" charset="0"/>
                <a:sym typeface="Wingdings" pitchFamily="2" charset="2"/>
              </a:rPr>
              <a:t>- 8 % par rapport au gaz en 2020</a:t>
            </a: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lang="fr-FR" b="1">
              <a:solidFill>
                <a:schemeClr val="accent6"/>
              </a:solidFill>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1" i="0" u="none" strike="noStrike" kern="1200" cap="none" spc="0" normalizeH="0" baseline="0" noProof="0">
              <a:ln>
                <a:noFill/>
              </a:ln>
              <a:solidFill>
                <a:schemeClr val="accent6"/>
              </a:solidFill>
              <a:effectLst/>
              <a:uLnTx/>
              <a:uFillTx/>
              <a:latin typeface="Arial" panose="020B0604020202020204" pitchFamily="34" charset="0"/>
              <a:cs typeface="Arial" panose="020B0604020202020204" pitchFamily="34" charset="0"/>
              <a:sym typeface="Wingdings" pitchFamily="2" charset="2"/>
            </a:endParaRPr>
          </a:p>
          <a:p>
            <a:pPr marR="0" lvl="0" algn="ctr" defTabSz="914400" rtl="0" eaLnBrk="1" fontAlgn="auto" latinLnBrk="0" hangingPunct="1">
              <a:lnSpc>
                <a:spcPct val="100000"/>
              </a:lnSpc>
              <a:spcBef>
                <a:spcPts val="0"/>
              </a:spcBef>
              <a:spcAft>
                <a:spcPts val="0"/>
              </a:spcAft>
              <a:buClrTx/>
              <a:buSzTx/>
              <a:tabLst/>
              <a:defRPr/>
            </a:pPr>
            <a:endParaRPr kumimoji="0" lang="fr-FR" sz="1800" b="0" i="0" u="none" strike="noStrike" kern="1200" cap="none" spc="0" normalizeH="0" baseline="0" noProof="0">
              <a:ln>
                <a:noFill/>
              </a:ln>
              <a:solidFill>
                <a:srgbClr val="335B74"/>
              </a:solidFill>
              <a:effectLst/>
              <a:uLnTx/>
              <a:uFillTx/>
              <a:latin typeface="Arial" panose="020B0604020202020204" pitchFamily="34" charset="0"/>
              <a:cs typeface="Arial" panose="020B0604020202020204" pitchFamily="34" charset="0"/>
              <a:sym typeface="Wingdings" pitchFamily="2" charset="2"/>
            </a:endParaRPr>
          </a:p>
        </p:txBody>
      </p:sp>
      <p:pic>
        <p:nvPicPr>
          <p:cNvPr id="18" name="Image 17" descr="Une image contenant texte, personne, intérieur, guichet&#10;&#10;Description générée automatiquement">
            <a:extLst>
              <a:ext uri="{FF2B5EF4-FFF2-40B4-BE49-F238E27FC236}">
                <a16:creationId xmlns:a16="http://schemas.microsoft.com/office/drawing/2014/main" id="{95F1E272-02A0-2918-9F0D-2052434216C1}"/>
              </a:ext>
            </a:extLst>
          </p:cNvPr>
          <p:cNvPicPr>
            <a:picLocks noChangeAspect="1"/>
          </p:cNvPicPr>
          <p:nvPr/>
        </p:nvPicPr>
        <p:blipFill rotWithShape="1">
          <a:blip r:embed="rId2"/>
          <a:srcRect l="2427" t="8847" r="12223" b="14379"/>
          <a:stretch/>
        </p:blipFill>
        <p:spPr>
          <a:xfrm>
            <a:off x="7853316" y="4901882"/>
            <a:ext cx="1800000" cy="1080000"/>
          </a:xfrm>
          <a:prstGeom prst="rect">
            <a:avLst/>
          </a:prstGeom>
          <a:ln>
            <a:solidFill>
              <a:srgbClr val="6E6E6E"/>
            </a:solidFill>
          </a:ln>
        </p:spPr>
      </p:pic>
      <p:pic>
        <p:nvPicPr>
          <p:cNvPr id="19" name="Picture 2" descr="Travail En équipe. Groupe De 3 Personnes Au Bureau. | Photo Premium">
            <a:extLst>
              <a:ext uri="{FF2B5EF4-FFF2-40B4-BE49-F238E27FC236}">
                <a16:creationId xmlns:a16="http://schemas.microsoft.com/office/drawing/2014/main" id="{52A8BE81-21F9-A560-12D2-D0B06DC46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18" t="10733" r="24904" b="41127"/>
          <a:stretch/>
        </p:blipFill>
        <p:spPr bwMode="auto">
          <a:xfrm>
            <a:off x="2734394" y="2345676"/>
            <a:ext cx="1800000" cy="1080000"/>
          </a:xfrm>
          <a:prstGeom prst="rect">
            <a:avLst/>
          </a:prstGeom>
          <a:noFill/>
          <a:ln>
            <a:solidFill>
              <a:srgbClr val="6E6E6E"/>
            </a:solidFill>
          </a:ln>
          <a:extLst>
            <a:ext uri="{909E8E84-426E-40DD-AFC4-6F175D3DCCD1}">
              <a14:hiddenFill xmlns:a14="http://schemas.microsoft.com/office/drawing/2010/main">
                <a:solidFill>
                  <a:srgbClr val="FFFFFF"/>
                </a:solidFill>
              </a14:hiddenFill>
            </a:ext>
          </a:extLst>
        </p:spPr>
      </p:pic>
      <p:pic>
        <p:nvPicPr>
          <p:cNvPr id="20" name="Picture 4" descr="Les banques vertes : concilier économie et écologie • Le blog du hérisson">
            <a:extLst>
              <a:ext uri="{FF2B5EF4-FFF2-40B4-BE49-F238E27FC236}">
                <a16:creationId xmlns:a16="http://schemas.microsoft.com/office/drawing/2014/main" id="{DFE83FEA-750F-3D16-BEF8-8D9984DFE8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56" b="5556"/>
          <a:stretch/>
        </p:blipFill>
        <p:spPr bwMode="auto">
          <a:xfrm>
            <a:off x="7853316" y="2339756"/>
            <a:ext cx="1800000" cy="1080000"/>
          </a:xfrm>
          <a:prstGeom prst="rect">
            <a:avLst/>
          </a:prstGeom>
          <a:noFill/>
          <a:ln>
            <a:solidFill>
              <a:srgbClr val="6E6E6E"/>
            </a:solidFill>
          </a:ln>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36F50516-B661-9768-1D42-C0BC5B5C10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3629" t="-11865" r="-83108" b="-17300"/>
          <a:stretch/>
        </p:blipFill>
        <p:spPr>
          <a:xfrm>
            <a:off x="3228454" y="4489400"/>
            <a:ext cx="3069568" cy="1929611"/>
          </a:xfrm>
          <a:prstGeom prst="rect">
            <a:avLst/>
          </a:prstGeom>
          <a:ln>
            <a:noFill/>
          </a:ln>
          <a:effectLst>
            <a:outerShdw blurRad="292100" dist="139700" dir="2700000" algn="tl" rotWithShape="0">
              <a:srgbClr val="333333">
                <a:alpha val="65000"/>
              </a:srgbClr>
            </a:outerShdw>
          </a:effectLst>
        </p:spPr>
      </p:pic>
      <p:pic>
        <p:nvPicPr>
          <p:cNvPr id="23" name="Picture 10" descr="cour-des-comptes-logo - POP BÜRO">
            <a:extLst>
              <a:ext uri="{FF2B5EF4-FFF2-40B4-BE49-F238E27FC236}">
                <a16:creationId xmlns:a16="http://schemas.microsoft.com/office/drawing/2014/main" id="{6E141402-415C-C209-D812-D170794564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82" r="18206"/>
          <a:stretch/>
        </p:blipFill>
        <p:spPr bwMode="auto">
          <a:xfrm>
            <a:off x="2047660" y="4901882"/>
            <a:ext cx="1373468" cy="110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31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6A19-626C-499F-DBA0-18759477C1C0}"/>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CEF2889-2DB2-06A7-DAFF-5C6E68816E5D}"/>
              </a:ext>
            </a:extLst>
          </p:cNvPr>
          <p:cNvPicPr>
            <a:picLocks noChangeAspect="1"/>
          </p:cNvPicPr>
          <p:nvPr/>
        </p:nvPicPr>
        <p:blipFill>
          <a:blip r:embed="rId2"/>
          <a:stretch>
            <a:fillRect/>
          </a:stretch>
        </p:blipFill>
        <p:spPr>
          <a:xfrm>
            <a:off x="838199" y="767529"/>
            <a:ext cx="8852065" cy="5768353"/>
          </a:xfrm>
          <a:prstGeom prst="rect">
            <a:avLst/>
          </a:prstGeom>
        </p:spPr>
      </p:pic>
      <p:sp>
        <p:nvSpPr>
          <p:cNvPr id="2" name="Titre 1">
            <a:extLst>
              <a:ext uri="{FF2B5EF4-FFF2-40B4-BE49-F238E27FC236}">
                <a16:creationId xmlns:a16="http://schemas.microsoft.com/office/drawing/2014/main" id="{31E0B6C5-9C45-A364-9C58-7FEEDC3F04D6}"/>
              </a:ext>
            </a:extLst>
          </p:cNvPr>
          <p:cNvSpPr>
            <a:spLocks noGrp="1"/>
          </p:cNvSpPr>
          <p:nvPr>
            <p:ph type="title"/>
          </p:nvPr>
        </p:nvSpPr>
        <p:spPr>
          <a:xfrm>
            <a:off x="717559" y="365126"/>
            <a:ext cx="10515600" cy="421952"/>
          </a:xfrm>
        </p:spPr>
        <p:txBody>
          <a:bodyPr/>
          <a:lstStyle/>
          <a:p>
            <a:r>
              <a:rPr lang="fr-FR" dirty="0"/>
              <a:t>La chaleur la moins chère</a:t>
            </a:r>
          </a:p>
        </p:txBody>
      </p:sp>
      <p:sp>
        <p:nvSpPr>
          <p:cNvPr id="6" name="Espace réservé du contenu 5">
            <a:extLst>
              <a:ext uri="{FF2B5EF4-FFF2-40B4-BE49-F238E27FC236}">
                <a16:creationId xmlns:a16="http://schemas.microsoft.com/office/drawing/2014/main" id="{FAE121D4-116A-1F39-8994-6DD0BDC17F21}"/>
              </a:ext>
            </a:extLst>
          </p:cNvPr>
          <p:cNvSpPr txBox="1">
            <a:spLocks noGrp="1"/>
          </p:cNvSpPr>
          <p:nvPr>
            <p:ph idx="1"/>
          </p:nvPr>
        </p:nvSpPr>
        <p:spPr>
          <a:xfrm>
            <a:off x="8467314" y="3168124"/>
            <a:ext cx="3617110" cy="954107"/>
          </a:xfrm>
          <a:prstGeom prst="rect">
            <a:avLst/>
          </a:prstGeom>
          <a:noFill/>
          <a:ln>
            <a:solidFill>
              <a:srgbClr val="002060"/>
            </a:solidFill>
          </a:ln>
        </p:spPr>
        <p:txBody>
          <a:bodyPr wrap="square" rtlCol="0">
            <a:spAutoFit/>
          </a:bodyPr>
          <a:lstStyle/>
          <a:p>
            <a:pPr>
              <a:lnSpc>
                <a:spcPct val="100000"/>
              </a:lnSpc>
              <a:spcBef>
                <a:spcPts val="0"/>
              </a:spcBef>
              <a:defRPr/>
            </a:pPr>
            <a:r>
              <a:rPr kumimoji="0" lang="fr-FR"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Wingdings" pitchFamily="2" charset="2"/>
              </a:rPr>
              <a:t>Raisonnement </a:t>
            </a:r>
            <a:r>
              <a:rPr kumimoji="0" lang="fr-FR" sz="1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Wingdings" pitchFamily="2" charset="2"/>
              </a:rPr>
              <a:t>coût global </a:t>
            </a:r>
          </a:p>
          <a:p>
            <a:pPr>
              <a:lnSpc>
                <a:spcPct val="100000"/>
              </a:lnSpc>
              <a:spcBef>
                <a:spcPts val="0"/>
              </a:spcBef>
              <a:defRPr/>
            </a:pPr>
            <a:endParaRPr kumimoji="0" lang="fr-FR" sz="14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Wingdings" pitchFamily="2" charset="2"/>
            </a:endParaRPr>
          </a:p>
          <a:p>
            <a:pPr>
              <a:lnSpc>
                <a:spcPct val="100000"/>
              </a:lnSpc>
              <a:spcBef>
                <a:spcPts val="0"/>
              </a:spcBef>
              <a:defRPr/>
            </a:pPr>
            <a:r>
              <a:rPr lang="fr-FR" sz="1400">
                <a:solidFill>
                  <a:schemeClr val="tx1"/>
                </a:solidFill>
                <a:latin typeface="Arial" panose="020B0604020202020204" pitchFamily="34" charset="0"/>
                <a:cs typeface="Arial" panose="020B0604020202020204" pitchFamily="34" charset="0"/>
                <a:sym typeface="Wingdings" pitchFamily="2" charset="2"/>
              </a:rPr>
              <a:t>Le réseau de chaleur est la </a:t>
            </a:r>
            <a:r>
              <a:rPr lang="fr-FR" sz="1400" b="1">
                <a:solidFill>
                  <a:schemeClr val="tx1"/>
                </a:solidFill>
                <a:latin typeface="Arial" panose="020B0604020202020204" pitchFamily="34" charset="0"/>
                <a:cs typeface="Arial" panose="020B0604020202020204" pitchFamily="34" charset="0"/>
                <a:sym typeface="Wingdings" pitchFamily="2" charset="2"/>
              </a:rPr>
              <a:t>solution de chauffage la moins chère</a:t>
            </a:r>
            <a:endParaRPr kumimoji="0" lang="fr-FR" sz="14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sym typeface="Wingdings" pitchFamily="2" charset="2"/>
            </a:endParaRPr>
          </a:p>
        </p:txBody>
      </p:sp>
      <p:sp>
        <p:nvSpPr>
          <p:cNvPr id="7" name="ZoneTexte 6">
            <a:extLst>
              <a:ext uri="{FF2B5EF4-FFF2-40B4-BE49-F238E27FC236}">
                <a16:creationId xmlns:a16="http://schemas.microsoft.com/office/drawing/2014/main" id="{D7658196-9D13-D6CA-75B5-D84642CD207D}"/>
              </a:ext>
            </a:extLst>
          </p:cNvPr>
          <p:cNvSpPr txBox="1"/>
          <p:nvPr/>
        </p:nvSpPr>
        <p:spPr>
          <a:xfrm>
            <a:off x="748145" y="6581001"/>
            <a:ext cx="8075221" cy="276999"/>
          </a:xfrm>
          <a:prstGeom prst="rect">
            <a:avLst/>
          </a:prstGeom>
          <a:noFill/>
        </p:spPr>
        <p:txBody>
          <a:bodyPr wrap="square" rtlCol="0">
            <a:spAutoFit/>
          </a:bodyPr>
          <a:lstStyle/>
          <a:p>
            <a:pPr algn="ctr"/>
            <a:r>
              <a:rPr lang="fr-FR" sz="1200" i="1">
                <a:solidFill>
                  <a:schemeClr val="tx1">
                    <a:lumMod val="50000"/>
                    <a:lumOff val="50000"/>
                  </a:schemeClr>
                </a:solidFill>
                <a:latin typeface="Calibri" panose="020F0502020204030204" pitchFamily="34" charset="0"/>
                <a:cs typeface="Calibri" panose="020F0502020204030204" pitchFamily="34" charset="0"/>
              </a:rPr>
              <a:t>Prix moyen de la chaleur pour un RC en France - Logement Parc Social Moyen 70 m² (136 </a:t>
            </a:r>
            <a:r>
              <a:rPr lang="fr-FR" sz="1200" i="1" err="1">
                <a:solidFill>
                  <a:schemeClr val="tx1">
                    <a:lumMod val="50000"/>
                    <a:lumOff val="50000"/>
                  </a:schemeClr>
                </a:solidFill>
                <a:latin typeface="Calibri" panose="020F0502020204030204" pitchFamily="34" charset="0"/>
                <a:cs typeface="Calibri" panose="020F0502020204030204" pitchFamily="34" charset="0"/>
              </a:rPr>
              <a:t>kWhu</a:t>
            </a:r>
            <a:r>
              <a:rPr lang="fr-FR" sz="1200" i="1">
                <a:solidFill>
                  <a:schemeClr val="tx1">
                    <a:lumMod val="50000"/>
                    <a:lumOff val="50000"/>
                  </a:schemeClr>
                </a:solidFill>
                <a:latin typeface="Calibri" panose="020F0502020204030204" pitchFamily="34" charset="0"/>
                <a:cs typeface="Calibri" panose="020F0502020204030204" pitchFamily="34" charset="0"/>
              </a:rPr>
              <a:t>/m²/an), soit 9,5 MWh/an</a:t>
            </a:r>
          </a:p>
        </p:txBody>
      </p:sp>
      <p:sp>
        <p:nvSpPr>
          <p:cNvPr id="3" name="Rectangle 2">
            <a:extLst>
              <a:ext uri="{FF2B5EF4-FFF2-40B4-BE49-F238E27FC236}">
                <a16:creationId xmlns:a16="http://schemas.microsoft.com/office/drawing/2014/main" id="{D47CFA18-FF82-40FE-5765-CB0E78747D1A}"/>
              </a:ext>
            </a:extLst>
          </p:cNvPr>
          <p:cNvSpPr/>
          <p:nvPr/>
        </p:nvSpPr>
        <p:spPr>
          <a:xfrm>
            <a:off x="1113694" y="2730688"/>
            <a:ext cx="5251480" cy="43743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9AA5ED5D-24B6-CAE2-03E2-57FDC2873947}"/>
              </a:ext>
            </a:extLst>
          </p:cNvPr>
          <p:cNvSpPr>
            <a:spLocks noGrp="1"/>
          </p:cNvSpPr>
          <p:nvPr>
            <p:ph type="sldNum" sz="quarter" idx="12"/>
          </p:nvPr>
        </p:nvSpPr>
        <p:spPr/>
        <p:txBody>
          <a:bodyPr/>
          <a:lstStyle/>
          <a:p>
            <a:fld id="{E64A9767-C2B0-E143-A8B7-7C5D2BA5DF19}" type="slidenum">
              <a:rPr lang="fr-FR" smtClean="0"/>
              <a:t>21</a:t>
            </a:fld>
            <a:endParaRPr lang="fr-FR"/>
          </a:p>
        </p:txBody>
      </p:sp>
    </p:spTree>
    <p:extLst>
      <p:ext uri="{BB962C8B-B14F-4D97-AF65-F5344CB8AC3E}">
        <p14:creationId xmlns:p14="http://schemas.microsoft.com/office/powerpoint/2010/main" val="3332603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E8792-8D45-D243-6852-F4D9AAACBD1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4A8D8C9-56F7-2F28-4AE1-50BE65D8BF44}"/>
              </a:ext>
            </a:extLst>
          </p:cNvPr>
          <p:cNvSpPr>
            <a:spLocks noGrp="1"/>
          </p:cNvSpPr>
          <p:nvPr>
            <p:ph type="title"/>
          </p:nvPr>
        </p:nvSpPr>
        <p:spPr>
          <a:xfrm>
            <a:off x="730621" y="365126"/>
            <a:ext cx="10515600" cy="421952"/>
          </a:xfrm>
        </p:spPr>
        <p:txBody>
          <a:bodyPr/>
          <a:lstStyle/>
          <a:p>
            <a:r>
              <a:rPr lang="fr-FR"/>
              <a:t>Quelques exemples de réseaux de chaleur</a:t>
            </a:r>
          </a:p>
        </p:txBody>
      </p:sp>
      <p:sp>
        <p:nvSpPr>
          <p:cNvPr id="3" name="Espace réservé du contenu 2">
            <a:extLst>
              <a:ext uri="{FF2B5EF4-FFF2-40B4-BE49-F238E27FC236}">
                <a16:creationId xmlns:a16="http://schemas.microsoft.com/office/drawing/2014/main" id="{3B420541-4F61-6AF4-748C-939934B1A44A}"/>
              </a:ext>
            </a:extLst>
          </p:cNvPr>
          <p:cNvSpPr>
            <a:spLocks noGrp="1"/>
          </p:cNvSpPr>
          <p:nvPr>
            <p:ph idx="1"/>
          </p:nvPr>
        </p:nvSpPr>
        <p:spPr>
          <a:xfrm>
            <a:off x="6754596" y="996116"/>
            <a:ext cx="5359400" cy="1202627"/>
          </a:xfrm>
        </p:spPr>
        <p:txBody>
          <a:bodyPr/>
          <a:lstStyle/>
          <a:p>
            <a:pPr marL="0" indent="0">
              <a:buNone/>
            </a:pPr>
            <a:r>
              <a:rPr lang="fr-FR">
                <a:latin typeface="Arial" panose="020B0604020202020204" pitchFamily="34" charset="0"/>
                <a:cs typeface="Arial" panose="020B0604020202020204" pitchFamily="34" charset="0"/>
              </a:rPr>
              <a:t>1 000 réseaux de chaleur en France</a:t>
            </a:r>
          </a:p>
        </p:txBody>
      </p:sp>
      <p:pic>
        <p:nvPicPr>
          <p:cNvPr id="4" name="Picture 3">
            <a:extLst>
              <a:ext uri="{FF2B5EF4-FFF2-40B4-BE49-F238E27FC236}">
                <a16:creationId xmlns:a16="http://schemas.microsoft.com/office/drawing/2014/main" id="{E9F59E82-8127-A198-6AC7-EE27725CCA2C}"/>
              </a:ext>
            </a:extLst>
          </p:cNvPr>
          <p:cNvPicPr>
            <a:picLocks noChangeAspect="1"/>
          </p:cNvPicPr>
          <p:nvPr/>
        </p:nvPicPr>
        <p:blipFill>
          <a:blip r:embed="rId2"/>
          <a:stretch>
            <a:fillRect/>
          </a:stretch>
        </p:blipFill>
        <p:spPr>
          <a:xfrm>
            <a:off x="838200" y="996116"/>
            <a:ext cx="5762754" cy="5496758"/>
          </a:xfrm>
          <a:prstGeom prst="rect">
            <a:avLst/>
          </a:prstGeom>
        </p:spPr>
      </p:pic>
      <p:sp>
        <p:nvSpPr>
          <p:cNvPr id="8" name="ZoneTexte 7">
            <a:extLst>
              <a:ext uri="{FF2B5EF4-FFF2-40B4-BE49-F238E27FC236}">
                <a16:creationId xmlns:a16="http://schemas.microsoft.com/office/drawing/2014/main" id="{EECEEE71-9DDD-3A5F-1D09-1F3454C0F32E}"/>
              </a:ext>
            </a:extLst>
          </p:cNvPr>
          <p:cNvSpPr txBox="1"/>
          <p:nvPr/>
        </p:nvSpPr>
        <p:spPr>
          <a:xfrm>
            <a:off x="6339155" y="6537534"/>
            <a:ext cx="5852845" cy="253916"/>
          </a:xfrm>
          <a:prstGeom prst="rect">
            <a:avLst/>
          </a:prstGeom>
          <a:noFill/>
        </p:spPr>
        <p:txBody>
          <a:bodyPr wrap="square">
            <a:spAutoFit/>
          </a:bodyPr>
          <a:lstStyle/>
          <a:p>
            <a:pPr marL="0" marR="0" lvl="1" indent="0" algn="l" rtl="0">
              <a:lnSpc>
                <a:spcPct val="100000"/>
              </a:lnSpc>
              <a:spcBef>
                <a:spcPts val="0"/>
              </a:spcBef>
              <a:spcAft>
                <a:spcPts val="0"/>
              </a:spcAft>
              <a:buClr>
                <a:srgbClr val="000000"/>
              </a:buClr>
              <a:buSzPts val="1600"/>
              <a:buFont typeface="Arial"/>
              <a:buNone/>
            </a:pPr>
            <a:r>
              <a:rPr lang="fr-FR" sz="1050" b="0" i="1" u="none" strike="noStrike" cap="none">
                <a:solidFill>
                  <a:schemeClr val="bg1">
                    <a:lumMod val="50000"/>
                  </a:schemeClr>
                </a:solidFill>
                <a:latin typeface="Arial"/>
                <a:ea typeface="Arial"/>
                <a:cs typeface="Arial"/>
                <a:sym typeface="Arial"/>
              </a:rPr>
              <a:t>Données 2023 : </a:t>
            </a:r>
            <a:r>
              <a:rPr lang="fr-FR" sz="1050" i="1">
                <a:solidFill>
                  <a:schemeClr val="bg1">
                    <a:lumMod val="50000"/>
                  </a:schemeClr>
                </a:solidFill>
                <a:latin typeface="Arial"/>
                <a:ea typeface="Arial"/>
                <a:cs typeface="Arial"/>
                <a:sym typeface="Arial"/>
              </a:rPr>
              <a:t>E</a:t>
            </a:r>
            <a:r>
              <a:rPr lang="fr-FR" sz="1050" b="0" i="1" u="none" strike="noStrike" cap="none">
                <a:solidFill>
                  <a:schemeClr val="bg1">
                    <a:lumMod val="50000"/>
                  </a:schemeClr>
                </a:solidFill>
                <a:latin typeface="Arial"/>
                <a:ea typeface="Arial"/>
                <a:cs typeface="Arial"/>
                <a:sym typeface="Arial"/>
              </a:rPr>
              <a:t>nquête annuelle des réseaux de chaleur et de froid - Edition 2024 (FEDENE)</a:t>
            </a:r>
          </a:p>
        </p:txBody>
      </p:sp>
      <p:sp>
        <p:nvSpPr>
          <p:cNvPr id="7" name="Espace réservé du numéro de diapositive 6">
            <a:extLst>
              <a:ext uri="{FF2B5EF4-FFF2-40B4-BE49-F238E27FC236}">
                <a16:creationId xmlns:a16="http://schemas.microsoft.com/office/drawing/2014/main" id="{C8C6D534-3DDD-32A1-A79C-B591AEED25E9}"/>
              </a:ext>
            </a:extLst>
          </p:cNvPr>
          <p:cNvSpPr>
            <a:spLocks noGrp="1"/>
          </p:cNvSpPr>
          <p:nvPr>
            <p:ph type="sldNum" sz="quarter" idx="12"/>
          </p:nvPr>
        </p:nvSpPr>
        <p:spPr/>
        <p:txBody>
          <a:bodyPr/>
          <a:lstStyle/>
          <a:p>
            <a:fld id="{E64A9767-C2B0-E143-A8B7-7C5D2BA5DF19}" type="slidenum">
              <a:rPr lang="fr-FR" smtClean="0"/>
              <a:t>22</a:t>
            </a:fld>
            <a:endParaRPr lang="fr-FR"/>
          </a:p>
        </p:txBody>
      </p:sp>
      <p:pic>
        <p:nvPicPr>
          <p:cNvPr id="9" name="Image 8">
            <a:extLst>
              <a:ext uri="{FF2B5EF4-FFF2-40B4-BE49-F238E27FC236}">
                <a16:creationId xmlns:a16="http://schemas.microsoft.com/office/drawing/2014/main" id="{29F74604-D246-7525-99FF-884FC77D734B}"/>
              </a:ext>
            </a:extLst>
          </p:cNvPr>
          <p:cNvPicPr>
            <a:picLocks noChangeAspect="1"/>
          </p:cNvPicPr>
          <p:nvPr/>
        </p:nvPicPr>
        <p:blipFill>
          <a:blip r:embed="rId3"/>
          <a:stretch>
            <a:fillRect/>
          </a:stretch>
        </p:blipFill>
        <p:spPr>
          <a:xfrm>
            <a:off x="6742631" y="4313700"/>
            <a:ext cx="5359400" cy="2044700"/>
          </a:xfrm>
          <a:prstGeom prst="rect">
            <a:avLst/>
          </a:prstGeom>
        </p:spPr>
      </p:pic>
      <p:pic>
        <p:nvPicPr>
          <p:cNvPr id="10" name="Image 9">
            <a:extLst>
              <a:ext uri="{FF2B5EF4-FFF2-40B4-BE49-F238E27FC236}">
                <a16:creationId xmlns:a16="http://schemas.microsoft.com/office/drawing/2014/main" id="{62966701-F2F8-44D8-B426-1BCB72455BEF}"/>
              </a:ext>
            </a:extLst>
          </p:cNvPr>
          <p:cNvPicPr>
            <a:picLocks noChangeAspect="1"/>
          </p:cNvPicPr>
          <p:nvPr/>
        </p:nvPicPr>
        <p:blipFill>
          <a:blip r:embed="rId4"/>
          <a:stretch>
            <a:fillRect/>
          </a:stretch>
        </p:blipFill>
        <p:spPr>
          <a:xfrm>
            <a:off x="7517157" y="1396223"/>
            <a:ext cx="3810348" cy="2867009"/>
          </a:xfrm>
          <a:prstGeom prst="rect">
            <a:avLst/>
          </a:prstGeom>
        </p:spPr>
      </p:pic>
    </p:spTree>
    <p:extLst>
      <p:ext uri="{BB962C8B-B14F-4D97-AF65-F5344CB8AC3E}">
        <p14:creationId xmlns:p14="http://schemas.microsoft.com/office/powerpoint/2010/main" val="1463707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21971-AA9B-C389-D87E-D33E863C9B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D88D62E-F3BA-76F9-499A-1B2075A2FC9D}"/>
              </a:ext>
            </a:extLst>
          </p:cNvPr>
          <p:cNvSpPr>
            <a:spLocks noGrp="1"/>
          </p:cNvSpPr>
          <p:nvPr>
            <p:ph type="title"/>
          </p:nvPr>
        </p:nvSpPr>
        <p:spPr>
          <a:xfrm>
            <a:off x="721655" y="365126"/>
            <a:ext cx="10515600" cy="421952"/>
          </a:xfrm>
        </p:spPr>
        <p:txBody>
          <a:bodyPr/>
          <a:lstStyle/>
          <a:p>
            <a:r>
              <a:rPr lang="fr-FR"/>
              <a:t>Pertinence d’un réseau : la densité thermique</a:t>
            </a:r>
          </a:p>
        </p:txBody>
      </p:sp>
      <p:sp>
        <p:nvSpPr>
          <p:cNvPr id="3" name="Espace réservé du numéro de diapositive 2">
            <a:extLst>
              <a:ext uri="{FF2B5EF4-FFF2-40B4-BE49-F238E27FC236}">
                <a16:creationId xmlns:a16="http://schemas.microsoft.com/office/drawing/2014/main" id="{0091DD9F-37DE-3CF4-C4F7-839653F15707}"/>
              </a:ext>
            </a:extLst>
          </p:cNvPr>
          <p:cNvSpPr>
            <a:spLocks noGrp="1"/>
          </p:cNvSpPr>
          <p:nvPr>
            <p:ph type="sldNum" sz="quarter" idx="12"/>
          </p:nvPr>
        </p:nvSpPr>
        <p:spPr/>
        <p:txBody>
          <a:bodyPr/>
          <a:lstStyle/>
          <a:p>
            <a:fld id="{E64A9767-C2B0-E143-A8B7-7C5D2BA5DF19}" type="slidenum">
              <a:rPr lang="fr-FR" smtClean="0"/>
              <a:t>23</a:t>
            </a:fld>
            <a:endParaRPr lang="fr-FR"/>
          </a:p>
        </p:txBody>
      </p:sp>
      <p:sp>
        <p:nvSpPr>
          <p:cNvPr id="4" name="Google Shape;515;g327ec90efef_0_10">
            <a:extLst>
              <a:ext uri="{FF2B5EF4-FFF2-40B4-BE49-F238E27FC236}">
                <a16:creationId xmlns:a16="http://schemas.microsoft.com/office/drawing/2014/main" id="{30B47985-7D5B-75C6-831A-AD594EE3E1D0}"/>
              </a:ext>
            </a:extLst>
          </p:cNvPr>
          <p:cNvSpPr/>
          <p:nvPr/>
        </p:nvSpPr>
        <p:spPr>
          <a:xfrm>
            <a:off x="801629" y="1564071"/>
            <a:ext cx="4889642" cy="4686214"/>
          </a:xfrm>
          <a:prstGeom prst="rect">
            <a:avLst/>
          </a:prstGeom>
          <a:noFill/>
          <a:ln w="57150" cap="flat" cmpd="sng">
            <a:solidFill>
              <a:srgbClr val="000091"/>
            </a:solidFill>
            <a:prstDash val="solid"/>
            <a:round/>
            <a:headEnd type="none" w="sm" len="sm"/>
            <a:tailEnd type="none" w="sm" len="sm"/>
          </a:ln>
        </p:spPr>
        <p:txBody>
          <a:bodyPr spcFirstLastPara="1" wrap="square" lIns="64286" tIns="32143" rIns="64286" bIns="32143" anchor="t" anchorCtr="0">
            <a:noAutofit/>
          </a:bodyPr>
          <a:lstStyle/>
          <a:p>
            <a:pPr algn="ctr" defTabSz="653156">
              <a:buClr>
                <a:srgbClr val="000000"/>
              </a:buClr>
              <a:buSzPts val="2000"/>
            </a:pPr>
            <a:endParaRPr sz="1429" b="1" kern="0">
              <a:solidFill>
                <a:srgbClr val="292574"/>
              </a:solidFill>
              <a:latin typeface="Arial"/>
              <a:ea typeface="Arial"/>
              <a:cs typeface="Arial"/>
              <a:sym typeface="Arial"/>
            </a:endParaRPr>
          </a:p>
          <a:p>
            <a:pPr marL="326578" indent="-254005" algn="ctr" defTabSz="653156">
              <a:buClr>
                <a:srgbClr val="292574"/>
              </a:buClr>
              <a:buSzPts val="2000"/>
              <a:buFont typeface="Arial"/>
              <a:buAutoNum type="arabicParenR"/>
            </a:pPr>
            <a:r>
              <a:rPr lang="fr-FR" sz="1429" b="1" kern="0">
                <a:solidFill>
                  <a:srgbClr val="292574"/>
                </a:solidFill>
                <a:latin typeface="Arial"/>
                <a:ea typeface="Arial"/>
                <a:cs typeface="Arial"/>
                <a:sym typeface="Arial"/>
              </a:rPr>
              <a:t>Bâtiments structurants </a:t>
            </a:r>
            <a:endParaRPr sz="1429" b="1" kern="0">
              <a:solidFill>
                <a:srgbClr val="292574"/>
              </a:solidFill>
              <a:latin typeface="Arial"/>
              <a:ea typeface="Arial"/>
              <a:cs typeface="Arial"/>
              <a:sym typeface="Arial"/>
            </a:endParaRPr>
          </a:p>
          <a:p>
            <a:pPr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Grands consommateurs de chaleur </a:t>
            </a:r>
            <a:endParaRPr sz="1429" kern="0">
              <a:solidFill>
                <a:srgbClr val="292574"/>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avec un </a:t>
            </a:r>
            <a:r>
              <a:rPr lang="fr-FR" sz="1429" u="sng" kern="0">
                <a:solidFill>
                  <a:srgbClr val="292574"/>
                </a:solidFill>
                <a:latin typeface="Arial"/>
                <a:ea typeface="Arial"/>
                <a:cs typeface="Arial"/>
                <a:sym typeface="Arial"/>
              </a:rPr>
              <a:t>mode de chauffage collectif</a:t>
            </a:r>
            <a:r>
              <a:rPr lang="fr-FR" sz="1429" kern="0">
                <a:solidFill>
                  <a:srgbClr val="292574"/>
                </a:solidFill>
                <a:latin typeface="Arial"/>
                <a:ea typeface="Arial"/>
                <a:cs typeface="Arial"/>
                <a:sym typeface="Arial"/>
              </a:rPr>
              <a:t> :</a:t>
            </a:r>
            <a:endParaRPr sz="1429" kern="0">
              <a:solidFill>
                <a:srgbClr val="292574"/>
              </a:solidFill>
              <a:latin typeface="Arial"/>
              <a:ea typeface="Arial"/>
              <a:cs typeface="Arial"/>
              <a:sym typeface="Arial"/>
            </a:endParaRPr>
          </a:p>
        </p:txBody>
      </p:sp>
      <p:pic>
        <p:nvPicPr>
          <p:cNvPr id="5" name="Google Shape;516;g327ec90efef_0_10">
            <a:extLst>
              <a:ext uri="{FF2B5EF4-FFF2-40B4-BE49-F238E27FC236}">
                <a16:creationId xmlns:a16="http://schemas.microsoft.com/office/drawing/2014/main" id="{164289CE-0EF5-CB36-47F1-889FA7A74934}"/>
              </a:ext>
            </a:extLst>
          </p:cNvPr>
          <p:cNvPicPr preferRelativeResize="0"/>
          <p:nvPr/>
        </p:nvPicPr>
        <p:blipFill rotWithShape="1">
          <a:blip r:embed="rId2">
            <a:alphaModFix/>
          </a:blip>
          <a:srcRect/>
          <a:stretch/>
        </p:blipFill>
        <p:spPr>
          <a:xfrm>
            <a:off x="897950" y="2862017"/>
            <a:ext cx="4697000" cy="3321713"/>
          </a:xfrm>
          <a:prstGeom prst="rect">
            <a:avLst/>
          </a:prstGeom>
          <a:noFill/>
          <a:ln>
            <a:noFill/>
          </a:ln>
        </p:spPr>
      </p:pic>
      <p:sp>
        <p:nvSpPr>
          <p:cNvPr id="6" name="Google Shape;517;g327ec90efef_0_10">
            <a:extLst>
              <a:ext uri="{FF2B5EF4-FFF2-40B4-BE49-F238E27FC236}">
                <a16:creationId xmlns:a16="http://schemas.microsoft.com/office/drawing/2014/main" id="{6D4E7303-D88C-7B81-4045-3E4BA58B2E0D}"/>
              </a:ext>
            </a:extLst>
          </p:cNvPr>
          <p:cNvSpPr/>
          <p:nvPr/>
        </p:nvSpPr>
        <p:spPr>
          <a:xfrm>
            <a:off x="6302575" y="1564070"/>
            <a:ext cx="2453143" cy="2139429"/>
          </a:xfrm>
          <a:prstGeom prst="rect">
            <a:avLst/>
          </a:prstGeom>
          <a:noFill/>
          <a:ln w="57150" cap="flat" cmpd="sng">
            <a:solidFill>
              <a:schemeClr val="accent3"/>
            </a:solidFill>
            <a:prstDash val="solid"/>
            <a:round/>
            <a:headEnd type="none" w="sm" len="sm"/>
            <a:tailEnd type="none" w="sm" len="sm"/>
          </a:ln>
        </p:spPr>
        <p:txBody>
          <a:bodyPr spcFirstLastPara="1" wrap="square" lIns="64286" tIns="32143" rIns="64286" bIns="32143" anchor="t" anchorCtr="0">
            <a:noAutofit/>
          </a:bodyPr>
          <a:lstStyle/>
          <a:p>
            <a:pP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2) Proximité géographique</a:t>
            </a:r>
            <a:endParaRPr sz="1429" b="1" kern="0">
              <a:solidFill>
                <a:srgbClr val="292574"/>
              </a:solidFill>
              <a:latin typeface="Arial"/>
              <a:ea typeface="Arial"/>
              <a:cs typeface="Arial"/>
              <a:sym typeface="Arial"/>
            </a:endParaRPr>
          </a:p>
          <a:p>
            <a:pPr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Tracé d’un premier réseau de distribution entre les bâtiments</a:t>
            </a:r>
            <a:endParaRPr sz="1429" kern="0">
              <a:solidFill>
                <a:srgbClr val="292574"/>
              </a:solidFill>
              <a:latin typeface="Arial"/>
              <a:ea typeface="Arial"/>
              <a:cs typeface="Arial"/>
              <a:sym typeface="Arial"/>
            </a:endParaRPr>
          </a:p>
          <a:p>
            <a:pPr algn="ctr" defTabSz="653156">
              <a:buClr>
                <a:srgbClr val="000000"/>
              </a:buClr>
              <a:buSzPts val="2000"/>
            </a:pPr>
            <a:endParaRPr sz="1429" kern="0">
              <a:solidFill>
                <a:srgbClr val="292574"/>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En mètre linéaire (ml) </a:t>
            </a:r>
            <a:endParaRPr sz="1429" b="1" kern="0">
              <a:solidFill>
                <a:srgbClr val="292574"/>
              </a:solidFill>
              <a:latin typeface="Arial"/>
              <a:ea typeface="Arial"/>
              <a:cs typeface="Arial"/>
              <a:sym typeface="Arial"/>
            </a:endParaRPr>
          </a:p>
          <a:p>
            <a:pPr defTabSz="653156">
              <a:buClr>
                <a:srgbClr val="000000"/>
              </a:buClr>
              <a:buSzPts val="2000"/>
            </a:pPr>
            <a:endParaRPr sz="1429" kern="0">
              <a:solidFill>
                <a:srgbClr val="292574"/>
              </a:solidFill>
              <a:latin typeface="Arial"/>
              <a:ea typeface="Arial"/>
              <a:cs typeface="Arial"/>
              <a:sym typeface="Arial"/>
            </a:endParaRPr>
          </a:p>
        </p:txBody>
      </p:sp>
      <p:sp>
        <p:nvSpPr>
          <p:cNvPr id="7" name="Google Shape;518;g327ec90efef_0_10">
            <a:extLst>
              <a:ext uri="{FF2B5EF4-FFF2-40B4-BE49-F238E27FC236}">
                <a16:creationId xmlns:a16="http://schemas.microsoft.com/office/drawing/2014/main" id="{3EE6C675-5463-0ED5-D6EE-F6E9704BC508}"/>
              </a:ext>
            </a:extLst>
          </p:cNvPr>
          <p:cNvSpPr/>
          <p:nvPr/>
        </p:nvSpPr>
        <p:spPr>
          <a:xfrm>
            <a:off x="6302575" y="3875338"/>
            <a:ext cx="2453143" cy="2374929"/>
          </a:xfrm>
          <a:prstGeom prst="rect">
            <a:avLst/>
          </a:prstGeom>
          <a:noFill/>
          <a:ln w="57150" cap="flat" cmpd="sng">
            <a:solidFill>
              <a:srgbClr val="ED7D31"/>
            </a:solidFill>
            <a:prstDash val="solid"/>
            <a:round/>
            <a:headEnd type="none" w="sm" len="sm"/>
            <a:tailEnd type="none" w="sm" len="sm"/>
          </a:ln>
        </p:spPr>
        <p:txBody>
          <a:bodyPr spcFirstLastPara="1" wrap="square" lIns="64286" tIns="32143" rIns="64286" bIns="32143" anchor="t" anchorCtr="0">
            <a:noAutofit/>
          </a:bodyPr>
          <a:lstStyle/>
          <a:p>
            <a:pPr marL="326578"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3) Estimations des besoins de chaleurs annuels</a:t>
            </a:r>
            <a:endParaRPr sz="1429" b="1" kern="0">
              <a:solidFill>
                <a:srgbClr val="292574"/>
              </a:solidFill>
              <a:latin typeface="Arial"/>
              <a:ea typeface="Arial"/>
              <a:cs typeface="Arial"/>
              <a:sym typeface="Arial"/>
            </a:endParaRPr>
          </a:p>
          <a:p>
            <a:pPr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Chauffage et production d’eau chaude sanitaire</a:t>
            </a:r>
            <a:endParaRPr sz="1429" kern="0">
              <a:solidFill>
                <a:srgbClr val="292574"/>
              </a:solidFill>
              <a:latin typeface="Arial"/>
              <a:ea typeface="Arial"/>
              <a:cs typeface="Arial"/>
              <a:sym typeface="Arial"/>
            </a:endParaRPr>
          </a:p>
          <a:p>
            <a:pPr algn="ctr" defTabSz="653156">
              <a:buClr>
                <a:srgbClr val="000000"/>
              </a:buClr>
              <a:buSzPts val="2000"/>
            </a:pPr>
            <a:endParaRPr sz="1429" kern="0">
              <a:solidFill>
                <a:srgbClr val="292574"/>
              </a:solidFill>
              <a:latin typeface="Arial"/>
              <a:ea typeface="Arial"/>
              <a:cs typeface="Arial"/>
              <a:sym typeface="Arial"/>
            </a:endParaRPr>
          </a:p>
          <a:p>
            <a:pPr algn="ctr" defTabSz="653156">
              <a:buClr>
                <a:srgbClr val="000000"/>
              </a:buClr>
              <a:buSzPts val="2000"/>
            </a:pPr>
            <a:endParaRPr sz="1429" kern="0">
              <a:solidFill>
                <a:srgbClr val="292574"/>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En MWh/an</a:t>
            </a:r>
            <a:endParaRPr sz="1429" b="1" kern="0">
              <a:solidFill>
                <a:srgbClr val="292574"/>
              </a:solidFill>
              <a:latin typeface="Arial"/>
              <a:ea typeface="Arial"/>
              <a:cs typeface="Arial"/>
              <a:sym typeface="Arial"/>
            </a:endParaRPr>
          </a:p>
          <a:p>
            <a:pPr defTabSz="653156">
              <a:buClr>
                <a:srgbClr val="000000"/>
              </a:buClr>
              <a:buSzPts val="2000"/>
            </a:pPr>
            <a:endParaRPr sz="1429" kern="0">
              <a:solidFill>
                <a:srgbClr val="292574"/>
              </a:solidFill>
              <a:latin typeface="Arial"/>
              <a:ea typeface="Arial"/>
              <a:cs typeface="Arial"/>
              <a:sym typeface="Arial"/>
            </a:endParaRPr>
          </a:p>
        </p:txBody>
      </p:sp>
      <p:sp>
        <p:nvSpPr>
          <p:cNvPr id="8" name="Google Shape;519;g327ec90efef_0_10">
            <a:extLst>
              <a:ext uri="{FF2B5EF4-FFF2-40B4-BE49-F238E27FC236}">
                <a16:creationId xmlns:a16="http://schemas.microsoft.com/office/drawing/2014/main" id="{970AF1B0-6F10-1AFE-B887-CBE37D7D6ECE}"/>
              </a:ext>
            </a:extLst>
          </p:cNvPr>
          <p:cNvSpPr/>
          <p:nvPr/>
        </p:nvSpPr>
        <p:spPr>
          <a:xfrm>
            <a:off x="9559664" y="2862017"/>
            <a:ext cx="2453143" cy="2374929"/>
          </a:xfrm>
          <a:prstGeom prst="rect">
            <a:avLst/>
          </a:prstGeom>
          <a:noFill/>
          <a:ln w="57150" cap="flat" cmpd="sng">
            <a:solidFill>
              <a:srgbClr val="C00000"/>
            </a:solidFill>
            <a:prstDash val="solid"/>
            <a:round/>
            <a:headEnd type="none" w="sm" len="sm"/>
            <a:tailEnd type="none" w="sm" len="sm"/>
          </a:ln>
        </p:spPr>
        <p:txBody>
          <a:bodyPr spcFirstLastPara="1" wrap="square" lIns="64286" tIns="32143" rIns="64286" bIns="32143" anchor="t" anchorCtr="0">
            <a:noAutofit/>
          </a:bodyPr>
          <a:lstStyle/>
          <a:p>
            <a:pP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b="1" kern="0">
                <a:solidFill>
                  <a:srgbClr val="C00000"/>
                </a:solidFill>
                <a:latin typeface="Arial"/>
                <a:ea typeface="Arial"/>
                <a:cs typeface="Arial"/>
                <a:sym typeface="Arial"/>
              </a:rPr>
              <a:t>Densité thermique linéaire</a:t>
            </a:r>
            <a:endParaRPr sz="1429" b="1" kern="0">
              <a:solidFill>
                <a:srgbClr val="C00000"/>
              </a:solidFill>
              <a:latin typeface="Arial"/>
              <a:ea typeface="Arial"/>
              <a:cs typeface="Arial"/>
              <a:sym typeface="Arial"/>
            </a:endParaRPr>
          </a:p>
          <a:p>
            <a:pPr algn="ctr" defTabSz="653156">
              <a:buClr>
                <a:srgbClr val="000000"/>
              </a:buClr>
              <a:buSzPts val="2000"/>
            </a:pPr>
            <a:endParaRPr sz="1429" b="1" kern="0">
              <a:solidFill>
                <a:srgbClr val="292574"/>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Indicateur de la pertinence d’un réseau</a:t>
            </a:r>
            <a:endParaRPr sz="1429" kern="0">
              <a:solidFill>
                <a:srgbClr val="292574"/>
              </a:solidFill>
              <a:latin typeface="Arial"/>
              <a:ea typeface="Arial"/>
              <a:cs typeface="Arial"/>
              <a:sym typeface="Arial"/>
            </a:endParaRPr>
          </a:p>
          <a:p>
            <a:pPr algn="ctr" defTabSz="653156">
              <a:buClr>
                <a:srgbClr val="000000"/>
              </a:buClr>
              <a:buSzPts val="2000"/>
            </a:pPr>
            <a:endParaRPr sz="1429" kern="0">
              <a:solidFill>
                <a:srgbClr val="292574"/>
              </a:solidFill>
              <a:latin typeface="Arial"/>
              <a:ea typeface="Arial"/>
              <a:cs typeface="Arial"/>
              <a:sym typeface="Arial"/>
            </a:endParaRPr>
          </a:p>
          <a:p>
            <a:pPr algn="ctr" defTabSz="653156">
              <a:buClr>
                <a:srgbClr val="000000"/>
              </a:buClr>
              <a:buSzPts val="2000"/>
            </a:pPr>
            <a:endParaRPr sz="1429" kern="0">
              <a:solidFill>
                <a:srgbClr val="292574"/>
              </a:solidFill>
              <a:latin typeface="Arial"/>
              <a:ea typeface="Arial"/>
              <a:cs typeface="Arial"/>
              <a:sym typeface="Arial"/>
            </a:endParaRPr>
          </a:p>
          <a:p>
            <a:pPr algn="ctr" defTabSz="653156">
              <a:buClr>
                <a:srgbClr val="000000"/>
              </a:buClr>
              <a:buSzPts val="2400"/>
            </a:pPr>
            <a:r>
              <a:rPr lang="fr-FR" sz="1714" b="1" kern="0">
                <a:solidFill>
                  <a:srgbClr val="C00000"/>
                </a:solidFill>
                <a:latin typeface="Arial"/>
                <a:ea typeface="Arial"/>
                <a:cs typeface="Arial"/>
                <a:sym typeface="Arial"/>
              </a:rPr>
              <a:t>1,5 MWh/an/ml</a:t>
            </a:r>
            <a:endParaRPr sz="1714" b="1" kern="0">
              <a:solidFill>
                <a:srgbClr val="C00000"/>
              </a:solidFill>
              <a:latin typeface="Arial"/>
              <a:ea typeface="Arial"/>
              <a:cs typeface="Arial"/>
              <a:sym typeface="Arial"/>
            </a:endParaRPr>
          </a:p>
          <a:p>
            <a:pPr algn="ctr" defTabSz="653156">
              <a:buClr>
                <a:srgbClr val="000000"/>
              </a:buClr>
              <a:buSzPts val="2400"/>
            </a:pPr>
            <a:r>
              <a:rPr lang="fr-FR" sz="1714" kern="0">
                <a:solidFill>
                  <a:srgbClr val="C00000"/>
                </a:solidFill>
                <a:latin typeface="Arial"/>
                <a:ea typeface="Arial"/>
                <a:cs typeface="Arial"/>
                <a:sym typeface="Arial"/>
              </a:rPr>
              <a:t>minimum</a:t>
            </a:r>
            <a:endParaRPr sz="1714" kern="0">
              <a:solidFill>
                <a:srgbClr val="C00000"/>
              </a:solidFill>
              <a:latin typeface="Arial"/>
              <a:ea typeface="Arial"/>
              <a:cs typeface="Arial"/>
              <a:sym typeface="Arial"/>
            </a:endParaRPr>
          </a:p>
        </p:txBody>
      </p:sp>
      <p:sp>
        <p:nvSpPr>
          <p:cNvPr id="9" name="Google Shape;520;g327ec90efef_0_10">
            <a:extLst>
              <a:ext uri="{FF2B5EF4-FFF2-40B4-BE49-F238E27FC236}">
                <a16:creationId xmlns:a16="http://schemas.microsoft.com/office/drawing/2014/main" id="{F4F7B344-064E-AAA4-B1CC-D8438C077A37}"/>
              </a:ext>
            </a:extLst>
          </p:cNvPr>
          <p:cNvSpPr txBox="1"/>
          <p:nvPr/>
        </p:nvSpPr>
        <p:spPr>
          <a:xfrm>
            <a:off x="8892397" y="3455231"/>
            <a:ext cx="530571" cy="318857"/>
          </a:xfrm>
          <a:prstGeom prst="rect">
            <a:avLst/>
          </a:prstGeom>
          <a:noFill/>
          <a:ln>
            <a:noFill/>
          </a:ln>
        </p:spPr>
        <p:txBody>
          <a:bodyPr spcFirstLastPara="1" wrap="square" lIns="65304" tIns="65304" rIns="65304" bIns="65304" anchor="t" anchorCtr="0">
            <a:noAutofit/>
          </a:bodyPr>
          <a:lstStyle/>
          <a:p>
            <a:pPr defTabSz="653156">
              <a:buClr>
                <a:srgbClr val="000000"/>
              </a:buClr>
              <a:buSzPts val="5700"/>
            </a:pPr>
            <a:r>
              <a:rPr lang="fr-FR" sz="4072" b="1" kern="0">
                <a:solidFill>
                  <a:srgbClr val="C00000"/>
                </a:solidFill>
                <a:latin typeface="Arial"/>
                <a:ea typeface="Arial"/>
                <a:cs typeface="Arial"/>
                <a:sym typeface="Arial"/>
              </a:rPr>
              <a:t>=</a:t>
            </a:r>
            <a:endParaRPr sz="4072" b="1" kern="0">
              <a:solidFill>
                <a:srgbClr val="C00000"/>
              </a:solidFill>
              <a:latin typeface="Arial"/>
              <a:ea typeface="Arial"/>
              <a:cs typeface="Arial"/>
              <a:sym typeface="Arial"/>
            </a:endParaRPr>
          </a:p>
        </p:txBody>
      </p:sp>
    </p:spTree>
    <p:extLst>
      <p:ext uri="{BB962C8B-B14F-4D97-AF65-F5344CB8AC3E}">
        <p14:creationId xmlns:p14="http://schemas.microsoft.com/office/powerpoint/2010/main" val="454586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50B98-0C07-B454-BB41-FF4C8B96C4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CB3E80-8306-708B-86FE-061811A84287}"/>
              </a:ext>
            </a:extLst>
          </p:cNvPr>
          <p:cNvSpPr>
            <a:spLocks noGrp="1"/>
          </p:cNvSpPr>
          <p:nvPr>
            <p:ph type="title"/>
          </p:nvPr>
        </p:nvSpPr>
        <p:spPr>
          <a:xfrm>
            <a:off x="721655" y="365126"/>
            <a:ext cx="10515600" cy="421952"/>
          </a:xfrm>
        </p:spPr>
        <p:txBody>
          <a:bodyPr/>
          <a:lstStyle/>
          <a:p>
            <a:r>
              <a:rPr lang="fr-FR"/>
              <a:t>Pertinence d’un réseau : la densité thermique</a:t>
            </a:r>
          </a:p>
        </p:txBody>
      </p:sp>
      <p:sp>
        <p:nvSpPr>
          <p:cNvPr id="11" name="Google Shape;559;p11">
            <a:extLst>
              <a:ext uri="{FF2B5EF4-FFF2-40B4-BE49-F238E27FC236}">
                <a16:creationId xmlns:a16="http://schemas.microsoft.com/office/drawing/2014/main" id="{BAFF2029-469C-7554-88F9-735975166746}"/>
              </a:ext>
            </a:extLst>
          </p:cNvPr>
          <p:cNvSpPr/>
          <p:nvPr/>
        </p:nvSpPr>
        <p:spPr>
          <a:xfrm>
            <a:off x="924669" y="2723820"/>
            <a:ext cx="2722500" cy="2404500"/>
          </a:xfrm>
          <a:prstGeom prst="rect">
            <a:avLst/>
          </a:prstGeom>
          <a:noFill/>
          <a:ln w="57150" cap="flat" cmpd="sng">
            <a:solidFill>
              <a:srgbClr val="002060"/>
            </a:solidFill>
            <a:prstDash val="solid"/>
            <a:round/>
            <a:headEnd type="none" w="sm" len="sm"/>
            <a:tailEnd type="none" w="sm" len="sm"/>
          </a:ln>
        </p:spPr>
        <p:txBody>
          <a:bodyPr spcFirstLastPara="1" wrap="square" lIns="64286" tIns="32143" rIns="64286" bIns="32143" anchor="ctr" anchorCtr="0">
            <a:noAutofit/>
          </a:bodyPr>
          <a:lstStyle/>
          <a:p>
            <a:pPr algn="ctr" defTabSz="653156">
              <a:buClr>
                <a:srgbClr val="000000"/>
              </a:buClr>
              <a:buSzPts val="2000"/>
            </a:pPr>
            <a:r>
              <a:rPr lang="fr-FR" sz="1429" kern="0">
                <a:solidFill>
                  <a:srgbClr val="292574"/>
                </a:solidFill>
                <a:latin typeface="Arial"/>
                <a:ea typeface="Arial"/>
                <a:cs typeface="Arial"/>
                <a:sym typeface="Arial"/>
              </a:rPr>
              <a:t>Secteur </a:t>
            </a:r>
            <a:r>
              <a:rPr lang="fr-FR" sz="1429" b="1" kern="0">
                <a:solidFill>
                  <a:srgbClr val="96AB5B"/>
                </a:solidFill>
                <a:latin typeface="Arial"/>
                <a:ea typeface="Arial"/>
                <a:cs typeface="Arial"/>
                <a:sym typeface="Arial"/>
              </a:rPr>
              <a:t>Pierre et Marie Curie</a:t>
            </a:r>
            <a:endParaRPr sz="1000" kern="0">
              <a:solidFill>
                <a:srgbClr val="000000"/>
              </a:solidFill>
              <a:latin typeface="Arial"/>
              <a:ea typeface="Arial"/>
              <a:cs typeface="Arial"/>
              <a:sym typeface="Arial"/>
            </a:endParaRPr>
          </a:p>
          <a:p>
            <a:pPr algn="ctr" defTabSz="653156">
              <a:buClr>
                <a:srgbClr val="000000"/>
              </a:buClr>
              <a:buSzPts val="2000"/>
            </a:pPr>
            <a:endParaRPr sz="1429" b="1" kern="0">
              <a:solidFill>
                <a:srgbClr val="9CAAD2"/>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Besoins estimés</a:t>
            </a:r>
            <a:endParaRPr sz="1286" kern="0">
              <a:solidFill>
                <a:srgbClr val="000000"/>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Environ 4 400 MWh</a:t>
            </a:r>
            <a:endParaRPr sz="1286" kern="0">
              <a:solidFill>
                <a:srgbClr val="000000"/>
              </a:solidFill>
              <a:latin typeface="Arial"/>
              <a:ea typeface="Arial"/>
              <a:cs typeface="Arial"/>
              <a:sym typeface="Arial"/>
            </a:endParaRPr>
          </a:p>
          <a:p>
            <a:pPr algn="ctr" defTabSz="653156">
              <a:buClr>
                <a:srgbClr val="000000"/>
              </a:buClr>
              <a:buSzPts val="2000"/>
            </a:pPr>
            <a:endParaRPr sz="1429" b="1" kern="0">
              <a:solidFill>
                <a:srgbClr val="9CAAD2"/>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Mètre linéaire estimé</a:t>
            </a:r>
            <a:endParaRPr sz="1286" kern="0">
              <a:solidFill>
                <a:srgbClr val="000000"/>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Environ 2,3 km</a:t>
            </a:r>
            <a:endParaRPr sz="1286" kern="0">
              <a:solidFill>
                <a:srgbClr val="000000"/>
              </a:solidFill>
              <a:latin typeface="Arial"/>
              <a:ea typeface="Arial"/>
              <a:cs typeface="Arial"/>
              <a:sym typeface="Arial"/>
            </a:endParaRPr>
          </a:p>
          <a:p>
            <a:pPr algn="ctr" defTabSz="653156">
              <a:buClr>
                <a:srgbClr val="000000"/>
              </a:buClr>
              <a:buSzPts val="2000"/>
            </a:pPr>
            <a:endParaRPr sz="1429" b="1" kern="0">
              <a:solidFill>
                <a:srgbClr val="9CAAD2"/>
              </a:solidFill>
              <a:latin typeface="Arial"/>
              <a:ea typeface="Arial"/>
              <a:cs typeface="Arial"/>
              <a:sym typeface="Arial"/>
            </a:endParaRPr>
          </a:p>
          <a:p>
            <a:pPr algn="ctr" defTabSz="653156">
              <a:buClr>
                <a:srgbClr val="000000"/>
              </a:buClr>
              <a:buSzPts val="2000"/>
            </a:pPr>
            <a:r>
              <a:rPr lang="fr-FR" sz="1429" b="1" kern="0">
                <a:solidFill>
                  <a:srgbClr val="292574"/>
                </a:solidFill>
                <a:latin typeface="Arial"/>
                <a:ea typeface="Arial"/>
                <a:cs typeface="Arial"/>
                <a:sym typeface="Arial"/>
              </a:rPr>
              <a:t>Densité thermique</a:t>
            </a:r>
            <a:endParaRPr sz="1286" kern="0">
              <a:solidFill>
                <a:srgbClr val="000000"/>
              </a:solidFill>
              <a:latin typeface="Arial"/>
              <a:ea typeface="Arial"/>
              <a:cs typeface="Arial"/>
              <a:sym typeface="Arial"/>
            </a:endParaRPr>
          </a:p>
          <a:p>
            <a:pPr algn="ctr" defTabSz="653156">
              <a:buClr>
                <a:srgbClr val="000000"/>
              </a:buClr>
              <a:buSzPts val="2000"/>
            </a:pPr>
            <a:r>
              <a:rPr lang="fr-FR" sz="1429" kern="0">
                <a:solidFill>
                  <a:srgbClr val="292574"/>
                </a:solidFill>
                <a:latin typeface="Arial"/>
                <a:ea typeface="Arial"/>
                <a:cs typeface="Arial"/>
                <a:sym typeface="Arial"/>
              </a:rPr>
              <a:t>1,9 MWh/ml</a:t>
            </a:r>
            <a:endParaRPr sz="1286" kern="0">
              <a:solidFill>
                <a:srgbClr val="000000"/>
              </a:solidFill>
              <a:latin typeface="Arial"/>
              <a:ea typeface="Arial"/>
              <a:cs typeface="Arial"/>
              <a:sym typeface="Arial"/>
            </a:endParaRPr>
          </a:p>
        </p:txBody>
      </p:sp>
      <p:pic>
        <p:nvPicPr>
          <p:cNvPr id="12" name="Google Shape;548;p11">
            <a:extLst>
              <a:ext uri="{FF2B5EF4-FFF2-40B4-BE49-F238E27FC236}">
                <a16:creationId xmlns:a16="http://schemas.microsoft.com/office/drawing/2014/main" id="{B32D471F-8F0F-C1DA-98BD-1C833D26DB82}"/>
              </a:ext>
            </a:extLst>
          </p:cNvPr>
          <p:cNvPicPr preferRelativeResize="0"/>
          <p:nvPr/>
        </p:nvPicPr>
        <p:blipFill rotWithShape="1">
          <a:blip r:embed="rId2">
            <a:alphaModFix/>
          </a:blip>
          <a:srcRect l="4860" t="1643"/>
          <a:stretch/>
        </p:blipFill>
        <p:spPr>
          <a:xfrm>
            <a:off x="4104686" y="799681"/>
            <a:ext cx="7793350" cy="5975659"/>
          </a:xfrm>
          <a:prstGeom prst="rect">
            <a:avLst/>
          </a:prstGeom>
          <a:noFill/>
          <a:ln>
            <a:noFill/>
          </a:ln>
        </p:spPr>
      </p:pic>
      <p:sp>
        <p:nvSpPr>
          <p:cNvPr id="13" name="Google Shape;550;p11">
            <a:extLst>
              <a:ext uri="{FF2B5EF4-FFF2-40B4-BE49-F238E27FC236}">
                <a16:creationId xmlns:a16="http://schemas.microsoft.com/office/drawing/2014/main" id="{375A064A-DE2E-FB62-0CAA-9EA1CB82B3A7}"/>
              </a:ext>
            </a:extLst>
          </p:cNvPr>
          <p:cNvSpPr txBox="1">
            <a:spLocks noGrp="1"/>
          </p:cNvSpPr>
          <p:nvPr>
            <p:ph type="sldNum" idx="12"/>
          </p:nvPr>
        </p:nvSpPr>
        <p:spPr>
          <a:xfrm>
            <a:off x="11464989" y="6904192"/>
            <a:ext cx="576943" cy="365125"/>
          </a:xfrm>
          <a:prstGeom prst="rect">
            <a:avLst/>
          </a:prstGeom>
          <a:noFill/>
          <a:ln>
            <a:noFill/>
          </a:ln>
        </p:spPr>
        <p:txBody>
          <a:bodyPr spcFirstLastPara="1" wrap="square" lIns="51429" tIns="51429" rIns="51429" bIns="51429" anchor="ctr" anchorCtr="0">
            <a:noAutofit/>
          </a:bodyPr>
          <a:lstStyle/>
          <a:p>
            <a:pPr algn="ctr" defTabSz="653156">
              <a:buClr>
                <a:srgbClr val="000000"/>
              </a:buClr>
              <a:buSzPts val="1500"/>
            </a:pPr>
            <a:fld id="{00000000-1234-1234-1234-123412341234}" type="slidenum">
              <a:rPr lang="fr-FR" sz="1000" kern="0">
                <a:solidFill>
                  <a:srgbClr val="000000"/>
                </a:solidFill>
                <a:latin typeface="Arial"/>
                <a:cs typeface="Arial"/>
                <a:sym typeface="Arial"/>
              </a:rPr>
              <a:pPr algn="ctr" defTabSz="653156">
                <a:buClr>
                  <a:srgbClr val="000000"/>
                </a:buClr>
                <a:buSzPts val="1500"/>
              </a:pPr>
              <a:t>24</a:t>
            </a:fld>
            <a:endParaRPr sz="1000" kern="0">
              <a:solidFill>
                <a:srgbClr val="000000"/>
              </a:solidFill>
              <a:latin typeface="Arial"/>
              <a:cs typeface="Arial"/>
              <a:sym typeface="Arial"/>
            </a:endParaRPr>
          </a:p>
        </p:txBody>
      </p:sp>
      <p:pic>
        <p:nvPicPr>
          <p:cNvPr id="14" name="Google Shape;551;p11">
            <a:extLst>
              <a:ext uri="{FF2B5EF4-FFF2-40B4-BE49-F238E27FC236}">
                <a16:creationId xmlns:a16="http://schemas.microsoft.com/office/drawing/2014/main" id="{87C3CBF4-8651-5D65-5655-FAE3CC05727C}"/>
              </a:ext>
            </a:extLst>
          </p:cNvPr>
          <p:cNvPicPr preferRelativeResize="0"/>
          <p:nvPr/>
        </p:nvPicPr>
        <p:blipFill rotWithShape="1">
          <a:blip r:embed="rId3">
            <a:alphaModFix/>
          </a:blip>
          <a:srcRect/>
          <a:stretch/>
        </p:blipFill>
        <p:spPr>
          <a:xfrm>
            <a:off x="5217255" y="2600374"/>
            <a:ext cx="144751" cy="209272"/>
          </a:xfrm>
          <a:prstGeom prst="rect">
            <a:avLst/>
          </a:prstGeom>
          <a:noFill/>
          <a:ln>
            <a:noFill/>
          </a:ln>
        </p:spPr>
      </p:pic>
      <p:pic>
        <p:nvPicPr>
          <p:cNvPr id="15" name="Google Shape;552;p11">
            <a:extLst>
              <a:ext uri="{FF2B5EF4-FFF2-40B4-BE49-F238E27FC236}">
                <a16:creationId xmlns:a16="http://schemas.microsoft.com/office/drawing/2014/main" id="{1BAA0010-A590-A1CE-ECDB-1EBE45B6F034}"/>
              </a:ext>
            </a:extLst>
          </p:cNvPr>
          <p:cNvPicPr preferRelativeResize="0"/>
          <p:nvPr/>
        </p:nvPicPr>
        <p:blipFill rotWithShape="1">
          <a:blip r:embed="rId3">
            <a:alphaModFix/>
          </a:blip>
          <a:srcRect/>
          <a:stretch/>
        </p:blipFill>
        <p:spPr>
          <a:xfrm>
            <a:off x="7309840" y="4931653"/>
            <a:ext cx="144751" cy="209272"/>
          </a:xfrm>
          <a:prstGeom prst="rect">
            <a:avLst/>
          </a:prstGeom>
          <a:noFill/>
          <a:ln>
            <a:noFill/>
          </a:ln>
        </p:spPr>
      </p:pic>
      <p:pic>
        <p:nvPicPr>
          <p:cNvPr id="16" name="Google Shape;553;p11">
            <a:extLst>
              <a:ext uri="{FF2B5EF4-FFF2-40B4-BE49-F238E27FC236}">
                <a16:creationId xmlns:a16="http://schemas.microsoft.com/office/drawing/2014/main" id="{4C009A85-C7D6-CA62-97F3-8919A01FC0FB}"/>
              </a:ext>
            </a:extLst>
          </p:cNvPr>
          <p:cNvPicPr preferRelativeResize="0"/>
          <p:nvPr/>
        </p:nvPicPr>
        <p:blipFill rotWithShape="1">
          <a:blip r:embed="rId3">
            <a:alphaModFix/>
          </a:blip>
          <a:srcRect/>
          <a:stretch/>
        </p:blipFill>
        <p:spPr>
          <a:xfrm>
            <a:off x="5217255" y="3044376"/>
            <a:ext cx="144751" cy="209272"/>
          </a:xfrm>
          <a:prstGeom prst="rect">
            <a:avLst/>
          </a:prstGeom>
          <a:noFill/>
          <a:ln>
            <a:noFill/>
          </a:ln>
        </p:spPr>
      </p:pic>
      <p:pic>
        <p:nvPicPr>
          <p:cNvPr id="17" name="Google Shape;554;p11">
            <a:extLst>
              <a:ext uri="{FF2B5EF4-FFF2-40B4-BE49-F238E27FC236}">
                <a16:creationId xmlns:a16="http://schemas.microsoft.com/office/drawing/2014/main" id="{614F6D4A-6AF3-E42F-D4E2-F3ED8F4C7D05}"/>
              </a:ext>
            </a:extLst>
          </p:cNvPr>
          <p:cNvPicPr preferRelativeResize="0"/>
          <p:nvPr/>
        </p:nvPicPr>
        <p:blipFill rotWithShape="1">
          <a:blip r:embed="rId3">
            <a:alphaModFix/>
          </a:blip>
          <a:srcRect/>
          <a:stretch/>
        </p:blipFill>
        <p:spPr>
          <a:xfrm>
            <a:off x="6788734" y="4254830"/>
            <a:ext cx="144751" cy="209271"/>
          </a:xfrm>
          <a:prstGeom prst="rect">
            <a:avLst/>
          </a:prstGeom>
          <a:noFill/>
          <a:ln>
            <a:noFill/>
          </a:ln>
        </p:spPr>
      </p:pic>
      <p:sp>
        <p:nvSpPr>
          <p:cNvPr id="18" name="Google Shape;555;p11">
            <a:extLst>
              <a:ext uri="{FF2B5EF4-FFF2-40B4-BE49-F238E27FC236}">
                <a16:creationId xmlns:a16="http://schemas.microsoft.com/office/drawing/2014/main" id="{D75311BE-6856-90DD-F72F-1DBBFE6D8BA8}"/>
              </a:ext>
            </a:extLst>
          </p:cNvPr>
          <p:cNvSpPr txBox="1"/>
          <p:nvPr/>
        </p:nvSpPr>
        <p:spPr>
          <a:xfrm>
            <a:off x="4485043" y="2295318"/>
            <a:ext cx="672849" cy="30778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Piscine municipale</a:t>
            </a:r>
            <a:endParaRPr sz="1000" kern="0">
              <a:solidFill>
                <a:srgbClr val="000000"/>
              </a:solidFill>
              <a:latin typeface="Arial"/>
              <a:ea typeface="Arial"/>
              <a:cs typeface="Arial"/>
              <a:sym typeface="Arial"/>
            </a:endParaRPr>
          </a:p>
        </p:txBody>
      </p:sp>
      <p:sp>
        <p:nvSpPr>
          <p:cNvPr id="19" name="Google Shape;556;p11">
            <a:extLst>
              <a:ext uri="{FF2B5EF4-FFF2-40B4-BE49-F238E27FC236}">
                <a16:creationId xmlns:a16="http://schemas.microsoft.com/office/drawing/2014/main" id="{E5596BA6-B34B-017A-9F28-DB341AA83A27}"/>
              </a:ext>
            </a:extLst>
          </p:cNvPr>
          <p:cNvSpPr txBox="1"/>
          <p:nvPr/>
        </p:nvSpPr>
        <p:spPr>
          <a:xfrm>
            <a:off x="6788734" y="3317945"/>
            <a:ext cx="593480" cy="42871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Gymnase Jules Ferry</a:t>
            </a:r>
            <a:endParaRPr sz="1286" kern="0">
              <a:solidFill>
                <a:srgbClr val="000000"/>
              </a:solidFill>
              <a:latin typeface="Arial"/>
              <a:ea typeface="Arial"/>
              <a:cs typeface="Arial"/>
              <a:sym typeface="Arial"/>
            </a:endParaRPr>
          </a:p>
        </p:txBody>
      </p:sp>
      <p:sp>
        <p:nvSpPr>
          <p:cNvPr id="20" name="Google Shape;557;p11">
            <a:extLst>
              <a:ext uri="{FF2B5EF4-FFF2-40B4-BE49-F238E27FC236}">
                <a16:creationId xmlns:a16="http://schemas.microsoft.com/office/drawing/2014/main" id="{6E4DE3B0-08F2-517D-2937-7F89234706D4}"/>
              </a:ext>
            </a:extLst>
          </p:cNvPr>
          <p:cNvSpPr txBox="1"/>
          <p:nvPr/>
        </p:nvSpPr>
        <p:spPr>
          <a:xfrm>
            <a:off x="5841429" y="3999909"/>
            <a:ext cx="830346" cy="42871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Logements collectifs</a:t>
            </a:r>
            <a:endParaRPr sz="1000" kern="0">
              <a:solidFill>
                <a:srgbClr val="000000"/>
              </a:solidFill>
              <a:latin typeface="Arial"/>
              <a:ea typeface="Arial"/>
              <a:cs typeface="Arial"/>
              <a:sym typeface="Arial"/>
            </a:endParaRPr>
          </a:p>
          <a:p>
            <a:pPr algn="ctr" defTabSz="653156">
              <a:buClr>
                <a:srgbClr val="000000"/>
              </a:buClr>
              <a:buSzPts val="1100"/>
            </a:pPr>
            <a:r>
              <a:rPr lang="fr-FR" sz="786" b="1" kern="0">
                <a:solidFill>
                  <a:srgbClr val="000000"/>
                </a:solidFill>
                <a:latin typeface="Arial"/>
                <a:ea typeface="Arial"/>
                <a:cs typeface="Arial"/>
                <a:sym typeface="Arial"/>
              </a:rPr>
              <a:t>6 bât.</a:t>
            </a:r>
            <a:endParaRPr sz="1286" kern="0">
              <a:solidFill>
                <a:srgbClr val="000000"/>
              </a:solidFill>
              <a:latin typeface="Arial"/>
              <a:ea typeface="Arial"/>
              <a:cs typeface="Arial"/>
              <a:sym typeface="Arial"/>
            </a:endParaRPr>
          </a:p>
        </p:txBody>
      </p:sp>
      <p:sp>
        <p:nvSpPr>
          <p:cNvPr id="21" name="Google Shape;558;p11">
            <a:extLst>
              <a:ext uri="{FF2B5EF4-FFF2-40B4-BE49-F238E27FC236}">
                <a16:creationId xmlns:a16="http://schemas.microsoft.com/office/drawing/2014/main" id="{5A764D13-FF3E-768F-71BE-EF821EA8DE7F}"/>
              </a:ext>
            </a:extLst>
          </p:cNvPr>
          <p:cNvSpPr txBox="1"/>
          <p:nvPr/>
        </p:nvSpPr>
        <p:spPr>
          <a:xfrm>
            <a:off x="7036959" y="5233581"/>
            <a:ext cx="690510" cy="42871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École Pierre et Marie Curie</a:t>
            </a:r>
            <a:endParaRPr sz="1000" kern="0">
              <a:solidFill>
                <a:srgbClr val="000000"/>
              </a:solidFill>
              <a:latin typeface="Arial"/>
              <a:ea typeface="Arial"/>
              <a:cs typeface="Arial"/>
              <a:sym typeface="Arial"/>
            </a:endParaRPr>
          </a:p>
        </p:txBody>
      </p:sp>
      <p:sp>
        <p:nvSpPr>
          <p:cNvPr id="22" name="Google Shape;560;p11">
            <a:extLst>
              <a:ext uri="{FF2B5EF4-FFF2-40B4-BE49-F238E27FC236}">
                <a16:creationId xmlns:a16="http://schemas.microsoft.com/office/drawing/2014/main" id="{43B52368-23BF-6B60-B01E-5CCEF95843DE}"/>
              </a:ext>
            </a:extLst>
          </p:cNvPr>
          <p:cNvSpPr txBox="1"/>
          <p:nvPr/>
        </p:nvSpPr>
        <p:spPr>
          <a:xfrm>
            <a:off x="4336030" y="2996485"/>
            <a:ext cx="821861" cy="30778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Gymnase de l’Aulnaie</a:t>
            </a:r>
            <a:endParaRPr sz="1286" kern="0">
              <a:solidFill>
                <a:srgbClr val="000000"/>
              </a:solidFill>
              <a:latin typeface="Arial"/>
              <a:ea typeface="Arial"/>
              <a:cs typeface="Arial"/>
              <a:sym typeface="Arial"/>
            </a:endParaRPr>
          </a:p>
        </p:txBody>
      </p:sp>
      <p:pic>
        <p:nvPicPr>
          <p:cNvPr id="23" name="Google Shape;561;p11">
            <a:extLst>
              <a:ext uri="{FF2B5EF4-FFF2-40B4-BE49-F238E27FC236}">
                <a16:creationId xmlns:a16="http://schemas.microsoft.com/office/drawing/2014/main" id="{A090568C-ADC9-614F-276A-DC7EC1EBBC0A}"/>
              </a:ext>
            </a:extLst>
          </p:cNvPr>
          <p:cNvPicPr preferRelativeResize="0"/>
          <p:nvPr/>
        </p:nvPicPr>
        <p:blipFill rotWithShape="1">
          <a:blip r:embed="rId3">
            <a:alphaModFix/>
          </a:blip>
          <a:srcRect/>
          <a:stretch/>
        </p:blipFill>
        <p:spPr>
          <a:xfrm>
            <a:off x="9980942" y="5526658"/>
            <a:ext cx="144751" cy="209272"/>
          </a:xfrm>
          <a:prstGeom prst="rect">
            <a:avLst/>
          </a:prstGeom>
          <a:noFill/>
          <a:ln>
            <a:noFill/>
          </a:ln>
        </p:spPr>
      </p:pic>
      <p:pic>
        <p:nvPicPr>
          <p:cNvPr id="24" name="Google Shape;562;p11">
            <a:extLst>
              <a:ext uri="{FF2B5EF4-FFF2-40B4-BE49-F238E27FC236}">
                <a16:creationId xmlns:a16="http://schemas.microsoft.com/office/drawing/2014/main" id="{BD0782F6-895D-8851-AE51-10FF2B77E5E5}"/>
              </a:ext>
            </a:extLst>
          </p:cNvPr>
          <p:cNvPicPr preferRelativeResize="0"/>
          <p:nvPr/>
        </p:nvPicPr>
        <p:blipFill rotWithShape="1">
          <a:blip r:embed="rId3">
            <a:alphaModFix/>
          </a:blip>
          <a:srcRect/>
          <a:stretch/>
        </p:blipFill>
        <p:spPr>
          <a:xfrm>
            <a:off x="9836191" y="4645314"/>
            <a:ext cx="144751" cy="209271"/>
          </a:xfrm>
          <a:prstGeom prst="rect">
            <a:avLst/>
          </a:prstGeom>
          <a:noFill/>
          <a:ln>
            <a:noFill/>
          </a:ln>
        </p:spPr>
      </p:pic>
      <p:sp>
        <p:nvSpPr>
          <p:cNvPr id="25" name="Google Shape;563;p11">
            <a:extLst>
              <a:ext uri="{FF2B5EF4-FFF2-40B4-BE49-F238E27FC236}">
                <a16:creationId xmlns:a16="http://schemas.microsoft.com/office/drawing/2014/main" id="{D4B9CEF9-F347-137C-17D6-5F4C490E5ADE}"/>
              </a:ext>
            </a:extLst>
          </p:cNvPr>
          <p:cNvSpPr txBox="1"/>
          <p:nvPr/>
        </p:nvSpPr>
        <p:spPr>
          <a:xfrm>
            <a:off x="7727469" y="3225289"/>
            <a:ext cx="663566" cy="30778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Collège Rollon</a:t>
            </a:r>
            <a:endParaRPr sz="1286" kern="0">
              <a:solidFill>
                <a:srgbClr val="000000"/>
              </a:solidFill>
              <a:latin typeface="Arial"/>
              <a:ea typeface="Arial"/>
              <a:cs typeface="Arial"/>
              <a:sym typeface="Arial"/>
            </a:endParaRPr>
          </a:p>
        </p:txBody>
      </p:sp>
      <p:sp>
        <p:nvSpPr>
          <p:cNvPr id="26" name="Google Shape;564;p11">
            <a:extLst>
              <a:ext uri="{FF2B5EF4-FFF2-40B4-BE49-F238E27FC236}">
                <a16:creationId xmlns:a16="http://schemas.microsoft.com/office/drawing/2014/main" id="{AC159286-C576-DDCD-BD16-A6B4CB250074}"/>
              </a:ext>
            </a:extLst>
          </p:cNvPr>
          <p:cNvSpPr txBox="1"/>
          <p:nvPr/>
        </p:nvSpPr>
        <p:spPr>
          <a:xfrm>
            <a:off x="9836191" y="5260667"/>
            <a:ext cx="665623" cy="186854"/>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Hôpital</a:t>
            </a:r>
            <a:endParaRPr sz="1286" kern="0">
              <a:solidFill>
                <a:srgbClr val="000000"/>
              </a:solidFill>
              <a:latin typeface="Arial"/>
              <a:ea typeface="Arial"/>
              <a:cs typeface="Arial"/>
              <a:sym typeface="Arial"/>
            </a:endParaRPr>
          </a:p>
        </p:txBody>
      </p:sp>
      <p:pic>
        <p:nvPicPr>
          <p:cNvPr id="27" name="Google Shape;565;p11">
            <a:extLst>
              <a:ext uri="{FF2B5EF4-FFF2-40B4-BE49-F238E27FC236}">
                <a16:creationId xmlns:a16="http://schemas.microsoft.com/office/drawing/2014/main" id="{0187BB9D-D8EF-4096-261A-C13B0D061C48}"/>
              </a:ext>
            </a:extLst>
          </p:cNvPr>
          <p:cNvPicPr preferRelativeResize="0"/>
          <p:nvPr/>
        </p:nvPicPr>
        <p:blipFill rotWithShape="1">
          <a:blip r:embed="rId3">
            <a:alphaModFix/>
          </a:blip>
          <a:srcRect/>
          <a:stretch/>
        </p:blipFill>
        <p:spPr>
          <a:xfrm>
            <a:off x="9644401" y="4040803"/>
            <a:ext cx="144750" cy="209271"/>
          </a:xfrm>
          <a:prstGeom prst="rect">
            <a:avLst/>
          </a:prstGeom>
          <a:noFill/>
          <a:ln>
            <a:noFill/>
          </a:ln>
        </p:spPr>
      </p:pic>
      <p:pic>
        <p:nvPicPr>
          <p:cNvPr id="28" name="Google Shape;566;p11">
            <a:extLst>
              <a:ext uri="{FF2B5EF4-FFF2-40B4-BE49-F238E27FC236}">
                <a16:creationId xmlns:a16="http://schemas.microsoft.com/office/drawing/2014/main" id="{5ACB7781-ACC1-E1A3-3C6C-874315B60270}"/>
              </a:ext>
            </a:extLst>
          </p:cNvPr>
          <p:cNvPicPr preferRelativeResize="0"/>
          <p:nvPr/>
        </p:nvPicPr>
        <p:blipFill rotWithShape="1">
          <a:blip r:embed="rId3">
            <a:alphaModFix/>
          </a:blip>
          <a:srcRect/>
          <a:stretch/>
        </p:blipFill>
        <p:spPr>
          <a:xfrm>
            <a:off x="10712562" y="4215439"/>
            <a:ext cx="144750" cy="209271"/>
          </a:xfrm>
          <a:prstGeom prst="rect">
            <a:avLst/>
          </a:prstGeom>
          <a:noFill/>
          <a:ln>
            <a:noFill/>
          </a:ln>
        </p:spPr>
      </p:pic>
      <p:sp>
        <p:nvSpPr>
          <p:cNvPr id="29" name="Google Shape;567;p11">
            <a:extLst>
              <a:ext uri="{FF2B5EF4-FFF2-40B4-BE49-F238E27FC236}">
                <a16:creationId xmlns:a16="http://schemas.microsoft.com/office/drawing/2014/main" id="{C42E4350-A75D-191E-E1CE-22BC4356677E}"/>
              </a:ext>
            </a:extLst>
          </p:cNvPr>
          <p:cNvSpPr txBox="1"/>
          <p:nvPr/>
        </p:nvSpPr>
        <p:spPr>
          <a:xfrm>
            <a:off x="10640187" y="3960124"/>
            <a:ext cx="665366" cy="186854"/>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Mairie</a:t>
            </a:r>
            <a:endParaRPr sz="1286" kern="0">
              <a:solidFill>
                <a:srgbClr val="000000"/>
              </a:solidFill>
              <a:latin typeface="Arial"/>
              <a:ea typeface="Arial"/>
              <a:cs typeface="Arial"/>
              <a:sym typeface="Arial"/>
            </a:endParaRPr>
          </a:p>
        </p:txBody>
      </p:sp>
      <p:sp>
        <p:nvSpPr>
          <p:cNvPr id="30" name="Google Shape;568;p11">
            <a:extLst>
              <a:ext uri="{FF2B5EF4-FFF2-40B4-BE49-F238E27FC236}">
                <a16:creationId xmlns:a16="http://schemas.microsoft.com/office/drawing/2014/main" id="{D818B868-F3DD-D39E-D08B-EE055FA80B84}"/>
              </a:ext>
            </a:extLst>
          </p:cNvPr>
          <p:cNvSpPr txBox="1"/>
          <p:nvPr/>
        </p:nvSpPr>
        <p:spPr>
          <a:xfrm>
            <a:off x="9235486" y="3479669"/>
            <a:ext cx="673080" cy="42871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Institution Saint Hildevert</a:t>
            </a:r>
            <a:endParaRPr sz="1286" kern="0">
              <a:solidFill>
                <a:srgbClr val="000000"/>
              </a:solidFill>
              <a:latin typeface="Arial"/>
              <a:ea typeface="Arial"/>
              <a:cs typeface="Arial"/>
              <a:sym typeface="Arial"/>
            </a:endParaRPr>
          </a:p>
        </p:txBody>
      </p:sp>
      <p:sp>
        <p:nvSpPr>
          <p:cNvPr id="31" name="Google Shape;569;p11">
            <a:extLst>
              <a:ext uri="{FF2B5EF4-FFF2-40B4-BE49-F238E27FC236}">
                <a16:creationId xmlns:a16="http://schemas.microsoft.com/office/drawing/2014/main" id="{96250181-EFE7-9C61-A6B9-A5AE0105611D}"/>
              </a:ext>
            </a:extLst>
          </p:cNvPr>
          <p:cNvSpPr txBox="1"/>
          <p:nvPr/>
        </p:nvSpPr>
        <p:spPr>
          <a:xfrm>
            <a:off x="8965408" y="4325150"/>
            <a:ext cx="678994" cy="428715"/>
          </a:xfrm>
          <a:prstGeom prst="rect">
            <a:avLst/>
          </a:prstGeom>
          <a:solidFill>
            <a:srgbClr val="FFFFFF">
              <a:alpha val="49411"/>
            </a:srgbClr>
          </a:solidFill>
          <a:ln>
            <a:noFill/>
          </a:ln>
        </p:spPr>
        <p:txBody>
          <a:bodyPr spcFirstLastPara="1" wrap="square" lIns="65304" tIns="32643" rIns="65304" bIns="32643" anchor="t" anchorCtr="0">
            <a:spAutoFit/>
          </a:bodyPr>
          <a:lstStyle/>
          <a:p>
            <a:pPr algn="ctr" defTabSz="653156">
              <a:buClr>
                <a:srgbClr val="000000"/>
              </a:buClr>
              <a:buSzPts val="1100"/>
            </a:pPr>
            <a:r>
              <a:rPr lang="fr-FR" sz="786" b="1" kern="0">
                <a:solidFill>
                  <a:srgbClr val="000000"/>
                </a:solidFill>
                <a:latin typeface="Arial"/>
                <a:ea typeface="Arial"/>
                <a:cs typeface="Arial"/>
                <a:sym typeface="Arial"/>
              </a:rPr>
              <a:t>École George Brassens</a:t>
            </a:r>
            <a:endParaRPr sz="1286" kern="0">
              <a:solidFill>
                <a:srgbClr val="000000"/>
              </a:solidFill>
              <a:latin typeface="Arial"/>
              <a:ea typeface="Arial"/>
              <a:cs typeface="Arial"/>
              <a:sym typeface="Arial"/>
            </a:endParaRPr>
          </a:p>
        </p:txBody>
      </p:sp>
      <p:pic>
        <p:nvPicPr>
          <p:cNvPr id="32" name="Google Shape;570;p11">
            <a:extLst>
              <a:ext uri="{FF2B5EF4-FFF2-40B4-BE49-F238E27FC236}">
                <a16:creationId xmlns:a16="http://schemas.microsoft.com/office/drawing/2014/main" id="{1B88E479-BF69-26E0-E742-0CE402A7ED1E}"/>
              </a:ext>
            </a:extLst>
          </p:cNvPr>
          <p:cNvPicPr preferRelativeResize="0"/>
          <p:nvPr/>
        </p:nvPicPr>
        <p:blipFill rotWithShape="1">
          <a:blip r:embed="rId3">
            <a:alphaModFix/>
          </a:blip>
          <a:srcRect/>
          <a:stretch/>
        </p:blipFill>
        <p:spPr>
          <a:xfrm>
            <a:off x="7531867" y="3470474"/>
            <a:ext cx="144751" cy="209271"/>
          </a:xfrm>
          <a:prstGeom prst="rect">
            <a:avLst/>
          </a:prstGeom>
          <a:noFill/>
          <a:ln>
            <a:noFill/>
          </a:ln>
        </p:spPr>
      </p:pic>
      <p:pic>
        <p:nvPicPr>
          <p:cNvPr id="33" name="Google Shape;571;p11">
            <a:extLst>
              <a:ext uri="{FF2B5EF4-FFF2-40B4-BE49-F238E27FC236}">
                <a16:creationId xmlns:a16="http://schemas.microsoft.com/office/drawing/2014/main" id="{1363ECA4-74EE-26F8-C290-9F9A7E79530E}"/>
              </a:ext>
            </a:extLst>
          </p:cNvPr>
          <p:cNvPicPr preferRelativeResize="0"/>
          <p:nvPr/>
        </p:nvPicPr>
        <p:blipFill rotWithShape="1">
          <a:blip r:embed="rId3">
            <a:alphaModFix/>
          </a:blip>
          <a:srcRect/>
          <a:stretch/>
        </p:blipFill>
        <p:spPr>
          <a:xfrm>
            <a:off x="6964584" y="3742745"/>
            <a:ext cx="144751" cy="209271"/>
          </a:xfrm>
          <a:prstGeom prst="rect">
            <a:avLst/>
          </a:prstGeom>
          <a:noFill/>
          <a:ln>
            <a:noFill/>
          </a:ln>
        </p:spPr>
      </p:pic>
      <p:sp>
        <p:nvSpPr>
          <p:cNvPr id="34" name="Google Shape;572;p11">
            <a:extLst>
              <a:ext uri="{FF2B5EF4-FFF2-40B4-BE49-F238E27FC236}">
                <a16:creationId xmlns:a16="http://schemas.microsoft.com/office/drawing/2014/main" id="{EFE6403E-A066-D5E7-D35B-00863FD6A4FE}"/>
              </a:ext>
            </a:extLst>
          </p:cNvPr>
          <p:cNvSpPr/>
          <p:nvPr/>
        </p:nvSpPr>
        <p:spPr>
          <a:xfrm>
            <a:off x="6336696" y="4492419"/>
            <a:ext cx="110557" cy="170089"/>
          </a:xfrm>
          <a:custGeom>
            <a:avLst/>
            <a:gdLst/>
            <a:ahLst/>
            <a:cxnLst/>
            <a:rect l="l" t="t" r="r" b="b"/>
            <a:pathLst>
              <a:path w="43200" h="43200" fill="none" extrusionOk="0">
                <a:moveTo>
                  <a:pt x="43200" y="0"/>
                </a:moveTo>
                <a:cubicBezTo>
                  <a:pt x="33230" y="4320"/>
                  <a:pt x="29907" y="10800"/>
                  <a:pt x="23261" y="17280"/>
                </a:cubicBezTo>
                <a:cubicBezTo>
                  <a:pt x="19938" y="23760"/>
                  <a:pt x="13292" y="32399"/>
                  <a:pt x="9969" y="41040"/>
                </a:cubicBezTo>
                <a:lnTo>
                  <a:pt x="0" y="43200"/>
                </a:lnTo>
              </a:path>
            </a:pathLst>
          </a:custGeom>
          <a:noFill/>
          <a:ln w="72000" cap="flat" cmpd="sng">
            <a:solidFill>
              <a:srgbClr val="D43230">
                <a:alpha val="99215"/>
              </a:srgbClr>
            </a:solidFill>
            <a:prstDash val="solid"/>
            <a:round/>
            <a:headEnd type="none" w="sm" len="sm"/>
            <a:tailEnd type="none" w="sm" len="sm"/>
          </a:ln>
        </p:spPr>
        <p:txBody>
          <a:bodyPr spcFirstLastPara="1" wrap="square" lIns="65304" tIns="65304" rIns="65304" bIns="65304" anchor="ctr" anchorCtr="0">
            <a:noAutofit/>
          </a:bodyPr>
          <a:lstStyle/>
          <a:p>
            <a:pPr defTabSz="653156">
              <a:buClr>
                <a:srgbClr val="000000"/>
              </a:buClr>
              <a:buSzPts val="1400"/>
            </a:pPr>
            <a:endParaRPr sz="1000" kern="0">
              <a:solidFill>
                <a:srgbClr val="000000"/>
              </a:solidFill>
              <a:latin typeface="Arial"/>
              <a:ea typeface="Arial"/>
              <a:cs typeface="Arial"/>
              <a:sym typeface="Arial"/>
            </a:endParaRPr>
          </a:p>
        </p:txBody>
      </p:sp>
      <p:sp>
        <p:nvSpPr>
          <p:cNvPr id="35" name="Google Shape;573;p11">
            <a:extLst>
              <a:ext uri="{FF2B5EF4-FFF2-40B4-BE49-F238E27FC236}">
                <a16:creationId xmlns:a16="http://schemas.microsoft.com/office/drawing/2014/main" id="{A5D84DBD-7852-D18C-94B7-99B1E9C0BF06}"/>
              </a:ext>
            </a:extLst>
          </p:cNvPr>
          <p:cNvSpPr/>
          <p:nvPr/>
        </p:nvSpPr>
        <p:spPr>
          <a:xfrm>
            <a:off x="7705914" y="4441393"/>
            <a:ext cx="187098" cy="85044"/>
          </a:xfrm>
          <a:custGeom>
            <a:avLst/>
            <a:gdLst/>
            <a:ahLst/>
            <a:cxnLst/>
            <a:rect l="l" t="t" r="r" b="b"/>
            <a:pathLst>
              <a:path w="43200" h="43200" fill="none" extrusionOk="0">
                <a:moveTo>
                  <a:pt x="0" y="43200"/>
                </a:moveTo>
                <a:cubicBezTo>
                  <a:pt x="7854" y="34559"/>
                  <a:pt x="13745" y="30240"/>
                  <a:pt x="19636" y="25919"/>
                </a:cubicBezTo>
                <a:cubicBezTo>
                  <a:pt x="27490" y="12959"/>
                  <a:pt x="35345" y="8640"/>
                  <a:pt x="43200" y="0"/>
                </a:cubicBezTo>
              </a:path>
            </a:pathLst>
          </a:custGeom>
          <a:noFill/>
          <a:ln w="72000" cap="flat" cmpd="sng">
            <a:solidFill>
              <a:srgbClr val="D43230">
                <a:alpha val="99215"/>
              </a:srgbClr>
            </a:solidFill>
            <a:prstDash val="solid"/>
            <a:round/>
            <a:headEnd type="none" w="sm" len="sm"/>
            <a:tailEnd type="none" w="sm" len="sm"/>
          </a:ln>
        </p:spPr>
        <p:txBody>
          <a:bodyPr spcFirstLastPara="1" wrap="square" lIns="65304" tIns="65304" rIns="65304" bIns="65304" anchor="ctr" anchorCtr="0">
            <a:noAutofit/>
          </a:bodyPr>
          <a:lstStyle/>
          <a:p>
            <a:pPr defTabSz="653156">
              <a:buClr>
                <a:srgbClr val="000000"/>
              </a:buClr>
              <a:buSzPts val="1400"/>
            </a:pPr>
            <a:endParaRPr sz="10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800407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5ED18-B78C-3F43-8BC2-CDEAC975A33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B5DF990-BFEF-6019-25D2-F0F59461708E}"/>
              </a:ext>
            </a:extLst>
          </p:cNvPr>
          <p:cNvSpPr/>
          <p:nvPr/>
        </p:nvSpPr>
        <p:spPr>
          <a:xfrm>
            <a:off x="6735440" y="1066800"/>
            <a:ext cx="4465960" cy="5417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6">
            <a:extLst>
              <a:ext uri="{FF2B5EF4-FFF2-40B4-BE49-F238E27FC236}">
                <a16:creationId xmlns:a16="http://schemas.microsoft.com/office/drawing/2014/main" id="{0645A882-65EF-77F9-8B14-45D42346ACBD}"/>
              </a:ext>
            </a:extLst>
          </p:cNvPr>
          <p:cNvSpPr>
            <a:spLocks noGrp="1"/>
          </p:cNvSpPr>
          <p:nvPr>
            <p:ph type="sldNum" sz="quarter" idx="12"/>
          </p:nvPr>
        </p:nvSpPr>
        <p:spPr/>
        <p:txBody>
          <a:bodyPr/>
          <a:lstStyle/>
          <a:p>
            <a:fld id="{E64A9767-C2B0-E143-A8B7-7C5D2BA5DF19}" type="slidenum">
              <a:rPr lang="fr-FR" smtClean="0"/>
              <a:t>25</a:t>
            </a:fld>
            <a:endParaRPr lang="fr-FR"/>
          </a:p>
        </p:txBody>
      </p:sp>
      <p:sp>
        <p:nvSpPr>
          <p:cNvPr id="5" name="ZoneTexte 4">
            <a:extLst>
              <a:ext uri="{FF2B5EF4-FFF2-40B4-BE49-F238E27FC236}">
                <a16:creationId xmlns:a16="http://schemas.microsoft.com/office/drawing/2014/main" id="{91CD226C-C875-D2D2-C4A1-258ECCE12E36}"/>
              </a:ext>
            </a:extLst>
          </p:cNvPr>
          <p:cNvSpPr txBox="1"/>
          <p:nvPr/>
        </p:nvSpPr>
        <p:spPr>
          <a:xfrm>
            <a:off x="4879622" y="6484482"/>
            <a:ext cx="6637469" cy="338554"/>
          </a:xfrm>
          <a:prstGeom prst="rect">
            <a:avLst/>
          </a:prstGeom>
          <a:noFill/>
        </p:spPr>
        <p:txBody>
          <a:bodyPr wrap="square" rtlCol="0">
            <a:spAutoFit/>
          </a:bodyPr>
          <a:lstStyle/>
          <a:p>
            <a:pPr algn="ctr"/>
            <a:r>
              <a:rPr lang="fr-FR" sz="1600">
                <a:solidFill>
                  <a:schemeClr val="bg1">
                    <a:lumMod val="50000"/>
                  </a:schemeClr>
                </a:solidFill>
              </a:rPr>
              <a:t>Cartographies et fiches d’identités des réseaux sur France Chaleur Urbaine</a:t>
            </a:r>
          </a:p>
        </p:txBody>
      </p:sp>
      <p:sp>
        <p:nvSpPr>
          <p:cNvPr id="8" name="Titre 1">
            <a:extLst>
              <a:ext uri="{FF2B5EF4-FFF2-40B4-BE49-F238E27FC236}">
                <a16:creationId xmlns:a16="http://schemas.microsoft.com/office/drawing/2014/main" id="{262962A5-DF64-D060-2F76-A30A11C73C28}"/>
              </a:ext>
            </a:extLst>
          </p:cNvPr>
          <p:cNvSpPr txBox="1">
            <a:spLocks/>
          </p:cNvSpPr>
          <p:nvPr/>
        </p:nvSpPr>
        <p:spPr>
          <a:xfrm>
            <a:off x="730620"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
        <p:nvSpPr>
          <p:cNvPr id="9" name="ZoneTexte 8">
            <a:extLst>
              <a:ext uri="{FF2B5EF4-FFF2-40B4-BE49-F238E27FC236}">
                <a16:creationId xmlns:a16="http://schemas.microsoft.com/office/drawing/2014/main" id="{C7BD2F4E-27A7-AE85-83B3-75B96629EFEA}"/>
              </a:ext>
            </a:extLst>
          </p:cNvPr>
          <p:cNvSpPr txBox="1"/>
          <p:nvPr/>
        </p:nvSpPr>
        <p:spPr>
          <a:xfrm>
            <a:off x="7015237" y="1066800"/>
            <a:ext cx="5025967" cy="1846659"/>
          </a:xfrm>
          <a:prstGeom prst="rect">
            <a:avLst/>
          </a:prstGeom>
          <a:noFill/>
        </p:spPr>
        <p:txBody>
          <a:bodyPr wrap="square">
            <a:spAutoFit/>
          </a:bodyPr>
          <a:lstStyle/>
          <a:p>
            <a:r>
              <a:rPr lang="fr-FR" sz="2400" b="1" dirty="0"/>
              <a:t>Evry Courcouronnes – 44 km</a:t>
            </a:r>
          </a:p>
          <a:p>
            <a:endParaRPr lang="fr-FR" b="1" dirty="0"/>
          </a:p>
          <a:p>
            <a:r>
              <a:rPr lang="fr-FR" b="1" dirty="0"/>
              <a:t>Population</a:t>
            </a:r>
            <a:r>
              <a:rPr lang="fr-FR" dirty="0"/>
              <a:t> : 66 700 habitants</a:t>
            </a:r>
          </a:p>
          <a:p>
            <a:r>
              <a:rPr lang="fr-FR" b="1" dirty="0"/>
              <a:t>Réseau de chaleur</a:t>
            </a:r>
            <a:r>
              <a:rPr lang="fr-FR" dirty="0"/>
              <a:t> : Créé en 1997</a:t>
            </a:r>
          </a:p>
          <a:p>
            <a:r>
              <a:rPr lang="fr-FR" b="1" dirty="0"/>
              <a:t>Bâtiments raccordés : 391</a:t>
            </a:r>
            <a:endParaRPr lang="fr-FR" dirty="0"/>
          </a:p>
          <a:p>
            <a:r>
              <a:rPr lang="fr-FR" b="1" dirty="0"/>
              <a:t>Énergie livrée</a:t>
            </a:r>
            <a:r>
              <a:rPr lang="fr-FR" dirty="0"/>
              <a:t> :  212  GWh/an </a:t>
            </a:r>
            <a:r>
              <a:rPr lang="fr-FR" sz="1200" i="1" dirty="0"/>
              <a:t>(21 200 équivalents logements)</a:t>
            </a:r>
            <a:endParaRPr lang="fr-FR" i="1" dirty="0"/>
          </a:p>
        </p:txBody>
      </p:sp>
      <p:pic>
        <p:nvPicPr>
          <p:cNvPr id="4" name="Image 3">
            <a:extLst>
              <a:ext uri="{FF2B5EF4-FFF2-40B4-BE49-F238E27FC236}">
                <a16:creationId xmlns:a16="http://schemas.microsoft.com/office/drawing/2014/main" id="{85D38AE5-4D35-FC07-6D8A-F85D7D536441}"/>
              </a:ext>
            </a:extLst>
          </p:cNvPr>
          <p:cNvPicPr>
            <a:picLocks noChangeAspect="1"/>
          </p:cNvPicPr>
          <p:nvPr/>
        </p:nvPicPr>
        <p:blipFill>
          <a:blip r:embed="rId2"/>
          <a:stretch>
            <a:fillRect/>
          </a:stretch>
        </p:blipFill>
        <p:spPr>
          <a:xfrm>
            <a:off x="7491064" y="3105393"/>
            <a:ext cx="4074312" cy="3429869"/>
          </a:xfrm>
          <a:prstGeom prst="rect">
            <a:avLst/>
          </a:prstGeom>
        </p:spPr>
      </p:pic>
      <p:pic>
        <p:nvPicPr>
          <p:cNvPr id="7" name="Image 6">
            <a:extLst>
              <a:ext uri="{FF2B5EF4-FFF2-40B4-BE49-F238E27FC236}">
                <a16:creationId xmlns:a16="http://schemas.microsoft.com/office/drawing/2014/main" id="{40F6C71E-F181-CB86-E2B1-5E7F8E20AA90}"/>
              </a:ext>
            </a:extLst>
          </p:cNvPr>
          <p:cNvPicPr>
            <a:picLocks noChangeAspect="1"/>
          </p:cNvPicPr>
          <p:nvPr/>
        </p:nvPicPr>
        <p:blipFill>
          <a:blip r:embed="rId3"/>
          <a:stretch>
            <a:fillRect/>
          </a:stretch>
        </p:blipFill>
        <p:spPr>
          <a:xfrm>
            <a:off x="929826" y="1165674"/>
            <a:ext cx="5873835" cy="5219934"/>
          </a:xfrm>
          <a:prstGeom prst="rect">
            <a:avLst/>
          </a:prstGeom>
        </p:spPr>
      </p:pic>
    </p:spTree>
    <p:extLst>
      <p:ext uri="{BB962C8B-B14F-4D97-AF65-F5344CB8AC3E}">
        <p14:creationId xmlns:p14="http://schemas.microsoft.com/office/powerpoint/2010/main" val="3856247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3D5D-CDAE-FD47-7402-AC277AA7E7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81044B8-E8C7-A8AE-322B-13D63C492407}"/>
              </a:ext>
            </a:extLst>
          </p:cNvPr>
          <p:cNvSpPr/>
          <p:nvPr/>
        </p:nvSpPr>
        <p:spPr>
          <a:xfrm>
            <a:off x="6735440" y="1066800"/>
            <a:ext cx="4465960" cy="5417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6">
            <a:extLst>
              <a:ext uri="{FF2B5EF4-FFF2-40B4-BE49-F238E27FC236}">
                <a16:creationId xmlns:a16="http://schemas.microsoft.com/office/drawing/2014/main" id="{449D8564-6DB4-A966-4551-EDB02DEB02F7}"/>
              </a:ext>
            </a:extLst>
          </p:cNvPr>
          <p:cNvSpPr>
            <a:spLocks noGrp="1"/>
          </p:cNvSpPr>
          <p:nvPr>
            <p:ph type="sldNum" sz="quarter" idx="12"/>
          </p:nvPr>
        </p:nvSpPr>
        <p:spPr/>
        <p:txBody>
          <a:bodyPr/>
          <a:lstStyle/>
          <a:p>
            <a:fld id="{E64A9767-C2B0-E143-A8B7-7C5D2BA5DF19}" type="slidenum">
              <a:rPr lang="fr-FR" smtClean="0"/>
              <a:t>26</a:t>
            </a:fld>
            <a:endParaRPr lang="fr-FR"/>
          </a:p>
        </p:txBody>
      </p:sp>
      <p:sp>
        <p:nvSpPr>
          <p:cNvPr id="5" name="ZoneTexte 4">
            <a:extLst>
              <a:ext uri="{FF2B5EF4-FFF2-40B4-BE49-F238E27FC236}">
                <a16:creationId xmlns:a16="http://schemas.microsoft.com/office/drawing/2014/main" id="{C4A8233C-6DF9-EC3F-47E0-7F6632C578F5}"/>
              </a:ext>
            </a:extLst>
          </p:cNvPr>
          <p:cNvSpPr txBox="1"/>
          <p:nvPr/>
        </p:nvSpPr>
        <p:spPr>
          <a:xfrm>
            <a:off x="4879622" y="6484482"/>
            <a:ext cx="6637469" cy="338554"/>
          </a:xfrm>
          <a:prstGeom prst="rect">
            <a:avLst/>
          </a:prstGeom>
          <a:noFill/>
        </p:spPr>
        <p:txBody>
          <a:bodyPr wrap="square" rtlCol="0">
            <a:spAutoFit/>
          </a:bodyPr>
          <a:lstStyle/>
          <a:p>
            <a:pPr algn="ctr"/>
            <a:r>
              <a:rPr lang="fr-FR" sz="1600">
                <a:solidFill>
                  <a:schemeClr val="bg1">
                    <a:lumMod val="50000"/>
                  </a:schemeClr>
                </a:solidFill>
              </a:rPr>
              <a:t>Cartographies et fiches d’identités des réseaux sur France Chaleur Urbaine</a:t>
            </a:r>
          </a:p>
        </p:txBody>
      </p:sp>
      <p:sp>
        <p:nvSpPr>
          <p:cNvPr id="8" name="Titre 1">
            <a:extLst>
              <a:ext uri="{FF2B5EF4-FFF2-40B4-BE49-F238E27FC236}">
                <a16:creationId xmlns:a16="http://schemas.microsoft.com/office/drawing/2014/main" id="{DFEF7AAB-5D32-A35F-4A52-02FAB93A8008}"/>
              </a:ext>
            </a:extLst>
          </p:cNvPr>
          <p:cNvSpPr txBox="1">
            <a:spLocks/>
          </p:cNvSpPr>
          <p:nvPr/>
        </p:nvSpPr>
        <p:spPr>
          <a:xfrm>
            <a:off x="730623"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
        <p:nvSpPr>
          <p:cNvPr id="3" name="ZoneTexte 2">
            <a:extLst>
              <a:ext uri="{FF2B5EF4-FFF2-40B4-BE49-F238E27FC236}">
                <a16:creationId xmlns:a16="http://schemas.microsoft.com/office/drawing/2014/main" id="{24C49B7E-C60A-D06B-057D-7F51B7E2BA69}"/>
              </a:ext>
            </a:extLst>
          </p:cNvPr>
          <p:cNvSpPr txBox="1"/>
          <p:nvPr/>
        </p:nvSpPr>
        <p:spPr>
          <a:xfrm>
            <a:off x="7015237" y="1066800"/>
            <a:ext cx="5410978" cy="1569660"/>
          </a:xfrm>
          <a:prstGeom prst="rect">
            <a:avLst/>
          </a:prstGeom>
          <a:noFill/>
        </p:spPr>
        <p:txBody>
          <a:bodyPr wrap="square">
            <a:spAutoFit/>
          </a:bodyPr>
          <a:lstStyle/>
          <a:p>
            <a:r>
              <a:rPr lang="fr-FR" sz="2400" b="1" i="0" dirty="0">
                <a:effectLst/>
                <a:latin typeface="Marianne"/>
              </a:rPr>
              <a:t>Massy - Antony</a:t>
            </a:r>
            <a:r>
              <a:rPr lang="fr-FR" sz="2400" b="1" dirty="0"/>
              <a:t> – 35,4 km</a:t>
            </a:r>
          </a:p>
          <a:p>
            <a:endParaRPr lang="fr-FR" b="1" dirty="0"/>
          </a:p>
          <a:p>
            <a:r>
              <a:rPr lang="fr-FR" b="1" dirty="0"/>
              <a:t>Réseau de chaleur</a:t>
            </a:r>
            <a:r>
              <a:rPr lang="fr-FR" dirty="0"/>
              <a:t> : Créé en 1970</a:t>
            </a:r>
          </a:p>
          <a:p>
            <a:r>
              <a:rPr lang="fr-FR" b="1" dirty="0"/>
              <a:t>Bâtiments raccordés : 263</a:t>
            </a:r>
            <a:endParaRPr lang="fr-FR" dirty="0"/>
          </a:p>
          <a:p>
            <a:r>
              <a:rPr lang="fr-FR" b="1" dirty="0"/>
              <a:t>Énergie livrée</a:t>
            </a:r>
            <a:r>
              <a:rPr lang="fr-FR" dirty="0"/>
              <a:t> :  208  GWh/an </a:t>
            </a:r>
            <a:r>
              <a:rPr lang="fr-FR" sz="1200" i="1" dirty="0"/>
              <a:t>( 20 800 équivalents logements)</a:t>
            </a:r>
            <a:endParaRPr lang="fr-FR" i="1" dirty="0"/>
          </a:p>
        </p:txBody>
      </p:sp>
      <p:pic>
        <p:nvPicPr>
          <p:cNvPr id="7" name="Image 6">
            <a:extLst>
              <a:ext uri="{FF2B5EF4-FFF2-40B4-BE49-F238E27FC236}">
                <a16:creationId xmlns:a16="http://schemas.microsoft.com/office/drawing/2014/main" id="{9B8C1299-BC4C-68A1-87F0-06DF642816EB}"/>
              </a:ext>
            </a:extLst>
          </p:cNvPr>
          <p:cNvPicPr>
            <a:picLocks noChangeAspect="1"/>
          </p:cNvPicPr>
          <p:nvPr/>
        </p:nvPicPr>
        <p:blipFill>
          <a:blip r:embed="rId2"/>
          <a:stretch>
            <a:fillRect/>
          </a:stretch>
        </p:blipFill>
        <p:spPr>
          <a:xfrm>
            <a:off x="7225076" y="2636460"/>
            <a:ext cx="4256121" cy="3770368"/>
          </a:xfrm>
          <a:prstGeom prst="rect">
            <a:avLst/>
          </a:prstGeom>
        </p:spPr>
      </p:pic>
      <p:pic>
        <p:nvPicPr>
          <p:cNvPr id="9" name="Image 8">
            <a:extLst>
              <a:ext uri="{FF2B5EF4-FFF2-40B4-BE49-F238E27FC236}">
                <a16:creationId xmlns:a16="http://schemas.microsoft.com/office/drawing/2014/main" id="{948B2406-ECCB-8856-92D7-D3066611DEAA}"/>
              </a:ext>
            </a:extLst>
          </p:cNvPr>
          <p:cNvPicPr>
            <a:picLocks noChangeAspect="1"/>
          </p:cNvPicPr>
          <p:nvPr/>
        </p:nvPicPr>
        <p:blipFill>
          <a:blip r:embed="rId3"/>
          <a:stretch>
            <a:fillRect/>
          </a:stretch>
        </p:blipFill>
        <p:spPr>
          <a:xfrm>
            <a:off x="1112836" y="1306334"/>
            <a:ext cx="5618618" cy="4687110"/>
          </a:xfrm>
          <a:prstGeom prst="rect">
            <a:avLst/>
          </a:prstGeom>
        </p:spPr>
      </p:pic>
    </p:spTree>
    <p:extLst>
      <p:ext uri="{BB962C8B-B14F-4D97-AF65-F5344CB8AC3E}">
        <p14:creationId xmlns:p14="http://schemas.microsoft.com/office/powerpoint/2010/main" val="3505615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11F13-FFAC-CA70-CB59-3D15B806BB3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BCA57B5-93A3-5B2A-21ED-B140AEF9478E}"/>
              </a:ext>
            </a:extLst>
          </p:cNvPr>
          <p:cNvSpPr/>
          <p:nvPr/>
        </p:nvSpPr>
        <p:spPr>
          <a:xfrm>
            <a:off x="6735440" y="1066800"/>
            <a:ext cx="4465960" cy="5417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16">
            <a:extLst>
              <a:ext uri="{FF2B5EF4-FFF2-40B4-BE49-F238E27FC236}">
                <a16:creationId xmlns:a16="http://schemas.microsoft.com/office/drawing/2014/main" id="{3877B391-C407-0B57-3EAF-2DAC1B143969}"/>
              </a:ext>
            </a:extLst>
          </p:cNvPr>
          <p:cNvSpPr>
            <a:spLocks noGrp="1"/>
          </p:cNvSpPr>
          <p:nvPr>
            <p:ph type="sldNum" sz="quarter" idx="12"/>
          </p:nvPr>
        </p:nvSpPr>
        <p:spPr/>
        <p:txBody>
          <a:bodyPr/>
          <a:lstStyle/>
          <a:p>
            <a:fld id="{E64A9767-C2B0-E143-A8B7-7C5D2BA5DF19}" type="slidenum">
              <a:rPr lang="fr-FR" smtClean="0"/>
              <a:t>27</a:t>
            </a:fld>
            <a:endParaRPr lang="fr-FR"/>
          </a:p>
        </p:txBody>
      </p:sp>
      <p:sp>
        <p:nvSpPr>
          <p:cNvPr id="5" name="ZoneTexte 4">
            <a:extLst>
              <a:ext uri="{FF2B5EF4-FFF2-40B4-BE49-F238E27FC236}">
                <a16:creationId xmlns:a16="http://schemas.microsoft.com/office/drawing/2014/main" id="{05309638-FC97-D44A-E68D-7AC050644A68}"/>
              </a:ext>
            </a:extLst>
          </p:cNvPr>
          <p:cNvSpPr txBox="1"/>
          <p:nvPr/>
        </p:nvSpPr>
        <p:spPr>
          <a:xfrm>
            <a:off x="4879622" y="6484482"/>
            <a:ext cx="6637469" cy="338554"/>
          </a:xfrm>
          <a:prstGeom prst="rect">
            <a:avLst/>
          </a:prstGeom>
          <a:noFill/>
        </p:spPr>
        <p:txBody>
          <a:bodyPr wrap="square" rtlCol="0">
            <a:spAutoFit/>
          </a:bodyPr>
          <a:lstStyle/>
          <a:p>
            <a:pPr algn="ctr"/>
            <a:r>
              <a:rPr lang="fr-FR" sz="1600">
                <a:solidFill>
                  <a:schemeClr val="bg1">
                    <a:lumMod val="50000"/>
                  </a:schemeClr>
                </a:solidFill>
              </a:rPr>
              <a:t>Cartographies et fiches d’identités des réseaux sur France Chaleur Urbaine</a:t>
            </a:r>
          </a:p>
        </p:txBody>
      </p:sp>
      <p:sp>
        <p:nvSpPr>
          <p:cNvPr id="8" name="Titre 1">
            <a:extLst>
              <a:ext uri="{FF2B5EF4-FFF2-40B4-BE49-F238E27FC236}">
                <a16:creationId xmlns:a16="http://schemas.microsoft.com/office/drawing/2014/main" id="{068A4902-B2B0-19D6-BEB4-F4EE9A5274E9}"/>
              </a:ext>
            </a:extLst>
          </p:cNvPr>
          <p:cNvSpPr txBox="1">
            <a:spLocks/>
          </p:cNvSpPr>
          <p:nvPr/>
        </p:nvSpPr>
        <p:spPr>
          <a:xfrm>
            <a:off x="730622"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
        <p:nvSpPr>
          <p:cNvPr id="9" name="ZoneTexte 8">
            <a:extLst>
              <a:ext uri="{FF2B5EF4-FFF2-40B4-BE49-F238E27FC236}">
                <a16:creationId xmlns:a16="http://schemas.microsoft.com/office/drawing/2014/main" id="{BEDA29E9-1B42-8ADF-1254-37DA8FA19C76}"/>
              </a:ext>
            </a:extLst>
          </p:cNvPr>
          <p:cNvSpPr txBox="1"/>
          <p:nvPr/>
        </p:nvSpPr>
        <p:spPr>
          <a:xfrm>
            <a:off x="7015237" y="1066800"/>
            <a:ext cx="5025967" cy="1846659"/>
          </a:xfrm>
          <a:prstGeom prst="rect">
            <a:avLst/>
          </a:prstGeom>
          <a:noFill/>
        </p:spPr>
        <p:txBody>
          <a:bodyPr wrap="square">
            <a:spAutoFit/>
          </a:bodyPr>
          <a:lstStyle/>
          <a:p>
            <a:r>
              <a:rPr lang="fr-FR" sz="2400" b="1" dirty="0"/>
              <a:t>Vigneux sur Seine – 7 km</a:t>
            </a:r>
          </a:p>
          <a:p>
            <a:endParaRPr lang="fr-FR" b="1" dirty="0"/>
          </a:p>
          <a:p>
            <a:r>
              <a:rPr lang="fr-FR" b="1" dirty="0"/>
              <a:t>Population</a:t>
            </a:r>
            <a:r>
              <a:rPr lang="fr-FR" dirty="0"/>
              <a:t> : 31 233 habitants</a:t>
            </a:r>
          </a:p>
          <a:p>
            <a:r>
              <a:rPr lang="fr-FR" b="1" dirty="0"/>
              <a:t>Réseau de chaleur</a:t>
            </a:r>
            <a:r>
              <a:rPr lang="fr-FR" dirty="0"/>
              <a:t> : Créé en 1970</a:t>
            </a:r>
          </a:p>
          <a:p>
            <a:r>
              <a:rPr lang="fr-FR" b="1" dirty="0"/>
              <a:t>Bâtiments raccordés : </a:t>
            </a:r>
            <a:r>
              <a:rPr lang="fr-FR" dirty="0"/>
              <a:t>74</a:t>
            </a:r>
          </a:p>
          <a:p>
            <a:r>
              <a:rPr lang="fr-FR" b="1" dirty="0"/>
              <a:t>Énergie livrée</a:t>
            </a:r>
            <a:r>
              <a:rPr lang="fr-FR" dirty="0"/>
              <a:t> :  36,1  GWh/an </a:t>
            </a:r>
            <a:r>
              <a:rPr lang="fr-FR" sz="1200" i="1" dirty="0"/>
              <a:t>(3 600 équivalents logements)</a:t>
            </a:r>
            <a:endParaRPr lang="fr-FR" i="1" dirty="0"/>
          </a:p>
        </p:txBody>
      </p:sp>
      <p:pic>
        <p:nvPicPr>
          <p:cNvPr id="2" name="Image 1">
            <a:extLst>
              <a:ext uri="{FF2B5EF4-FFF2-40B4-BE49-F238E27FC236}">
                <a16:creationId xmlns:a16="http://schemas.microsoft.com/office/drawing/2014/main" id="{BA115227-7002-9228-2AEE-8CB11AD64A35}"/>
              </a:ext>
            </a:extLst>
          </p:cNvPr>
          <p:cNvPicPr>
            <a:picLocks noChangeAspect="1"/>
          </p:cNvPicPr>
          <p:nvPr/>
        </p:nvPicPr>
        <p:blipFill>
          <a:blip r:embed="rId2"/>
          <a:stretch>
            <a:fillRect/>
          </a:stretch>
        </p:blipFill>
        <p:spPr>
          <a:xfrm>
            <a:off x="7199497" y="2913459"/>
            <a:ext cx="4008177" cy="3341330"/>
          </a:xfrm>
          <a:prstGeom prst="rect">
            <a:avLst/>
          </a:prstGeom>
        </p:spPr>
      </p:pic>
      <p:pic>
        <p:nvPicPr>
          <p:cNvPr id="3" name="Image 2">
            <a:extLst>
              <a:ext uri="{FF2B5EF4-FFF2-40B4-BE49-F238E27FC236}">
                <a16:creationId xmlns:a16="http://schemas.microsoft.com/office/drawing/2014/main" id="{68B8F6A7-D80F-045E-DBCD-40B31DA5954C}"/>
              </a:ext>
            </a:extLst>
          </p:cNvPr>
          <p:cNvPicPr>
            <a:picLocks noChangeAspect="1"/>
          </p:cNvPicPr>
          <p:nvPr/>
        </p:nvPicPr>
        <p:blipFill>
          <a:blip r:embed="rId3"/>
          <a:stretch>
            <a:fillRect/>
          </a:stretch>
        </p:blipFill>
        <p:spPr>
          <a:xfrm>
            <a:off x="1038369" y="1192572"/>
            <a:ext cx="5744840" cy="5163778"/>
          </a:xfrm>
          <a:prstGeom prst="rect">
            <a:avLst/>
          </a:prstGeom>
        </p:spPr>
      </p:pic>
    </p:spTree>
    <p:extLst>
      <p:ext uri="{BB962C8B-B14F-4D97-AF65-F5344CB8AC3E}">
        <p14:creationId xmlns:p14="http://schemas.microsoft.com/office/powerpoint/2010/main" val="123876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3BD1-3718-2B7D-0C5E-FD93A2A4556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78C7C21-F53F-7218-065C-1443DCB7ED83}"/>
              </a:ext>
            </a:extLst>
          </p:cNvPr>
          <p:cNvSpPr/>
          <p:nvPr/>
        </p:nvSpPr>
        <p:spPr>
          <a:xfrm>
            <a:off x="6735440" y="1066800"/>
            <a:ext cx="4465960" cy="5417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fr-FR" b="1" i="0">
                <a:effectLst/>
                <a:latin typeface="Marianne"/>
              </a:rPr>
              <a:t>Ris-Orangis Dock et Gare</a:t>
            </a:r>
          </a:p>
        </p:txBody>
      </p:sp>
      <p:sp>
        <p:nvSpPr>
          <p:cNvPr id="17" name="Espace réservé du numéro de diapositive 16">
            <a:extLst>
              <a:ext uri="{FF2B5EF4-FFF2-40B4-BE49-F238E27FC236}">
                <a16:creationId xmlns:a16="http://schemas.microsoft.com/office/drawing/2014/main" id="{50AA1A68-3710-1A73-AAB1-C864000831AE}"/>
              </a:ext>
            </a:extLst>
          </p:cNvPr>
          <p:cNvSpPr>
            <a:spLocks noGrp="1"/>
          </p:cNvSpPr>
          <p:nvPr>
            <p:ph type="sldNum" sz="quarter" idx="12"/>
          </p:nvPr>
        </p:nvSpPr>
        <p:spPr/>
        <p:txBody>
          <a:bodyPr/>
          <a:lstStyle/>
          <a:p>
            <a:fld id="{E64A9767-C2B0-E143-A8B7-7C5D2BA5DF19}" type="slidenum">
              <a:rPr lang="fr-FR" smtClean="0"/>
              <a:t>28</a:t>
            </a:fld>
            <a:endParaRPr lang="fr-FR"/>
          </a:p>
        </p:txBody>
      </p:sp>
      <p:sp>
        <p:nvSpPr>
          <p:cNvPr id="5" name="ZoneTexte 4">
            <a:extLst>
              <a:ext uri="{FF2B5EF4-FFF2-40B4-BE49-F238E27FC236}">
                <a16:creationId xmlns:a16="http://schemas.microsoft.com/office/drawing/2014/main" id="{EE8539A0-CA15-9169-C70A-1A4A54195B52}"/>
              </a:ext>
            </a:extLst>
          </p:cNvPr>
          <p:cNvSpPr txBox="1"/>
          <p:nvPr/>
        </p:nvSpPr>
        <p:spPr>
          <a:xfrm>
            <a:off x="4879622" y="6484482"/>
            <a:ext cx="6637469" cy="338554"/>
          </a:xfrm>
          <a:prstGeom prst="rect">
            <a:avLst/>
          </a:prstGeom>
          <a:noFill/>
        </p:spPr>
        <p:txBody>
          <a:bodyPr wrap="square" rtlCol="0">
            <a:spAutoFit/>
          </a:bodyPr>
          <a:lstStyle/>
          <a:p>
            <a:pPr algn="ctr"/>
            <a:r>
              <a:rPr lang="fr-FR" sz="1600">
                <a:solidFill>
                  <a:schemeClr val="bg1">
                    <a:lumMod val="50000"/>
                  </a:schemeClr>
                </a:solidFill>
              </a:rPr>
              <a:t>Cartographies et fiches d’identités des réseaux sur France Chaleur Urbaine</a:t>
            </a:r>
          </a:p>
        </p:txBody>
      </p:sp>
      <p:sp>
        <p:nvSpPr>
          <p:cNvPr id="8" name="Titre 1">
            <a:extLst>
              <a:ext uri="{FF2B5EF4-FFF2-40B4-BE49-F238E27FC236}">
                <a16:creationId xmlns:a16="http://schemas.microsoft.com/office/drawing/2014/main" id="{2AA34093-FC0F-58D5-9653-12F8C5C08FDC}"/>
              </a:ext>
            </a:extLst>
          </p:cNvPr>
          <p:cNvSpPr txBox="1">
            <a:spLocks/>
          </p:cNvSpPr>
          <p:nvPr/>
        </p:nvSpPr>
        <p:spPr>
          <a:xfrm>
            <a:off x="730618"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
        <p:nvSpPr>
          <p:cNvPr id="3" name="ZoneTexte 2">
            <a:extLst>
              <a:ext uri="{FF2B5EF4-FFF2-40B4-BE49-F238E27FC236}">
                <a16:creationId xmlns:a16="http://schemas.microsoft.com/office/drawing/2014/main" id="{F725176E-A57E-1C88-7657-B291F9647D06}"/>
              </a:ext>
            </a:extLst>
          </p:cNvPr>
          <p:cNvSpPr txBox="1"/>
          <p:nvPr/>
        </p:nvSpPr>
        <p:spPr>
          <a:xfrm>
            <a:off x="6853187" y="1066800"/>
            <a:ext cx="5428649" cy="1569660"/>
          </a:xfrm>
          <a:prstGeom prst="rect">
            <a:avLst/>
          </a:prstGeom>
          <a:noFill/>
        </p:spPr>
        <p:txBody>
          <a:bodyPr wrap="square">
            <a:spAutoFit/>
          </a:bodyPr>
          <a:lstStyle/>
          <a:p>
            <a:r>
              <a:rPr lang="fr-FR" sz="2400" b="1" i="0">
                <a:effectLst/>
                <a:latin typeface="Marianne"/>
              </a:rPr>
              <a:t>Ris-Orangis Dock et Gare </a:t>
            </a:r>
            <a:r>
              <a:rPr lang="fr-FR" sz="2400" b="1"/>
              <a:t>– 2 km</a:t>
            </a:r>
          </a:p>
          <a:p>
            <a:endParaRPr lang="fr-FR" b="1"/>
          </a:p>
          <a:p>
            <a:r>
              <a:rPr lang="fr-FR" b="1"/>
              <a:t>Réseau de chaleur</a:t>
            </a:r>
            <a:r>
              <a:rPr lang="fr-FR"/>
              <a:t> : Créé en 2019</a:t>
            </a:r>
          </a:p>
          <a:p>
            <a:r>
              <a:rPr lang="fr-FR" b="1"/>
              <a:t>Bâtiments raccordés : 24</a:t>
            </a:r>
            <a:endParaRPr lang="fr-FR"/>
          </a:p>
          <a:p>
            <a:r>
              <a:rPr lang="fr-FR" b="1"/>
              <a:t>Énergie livrée</a:t>
            </a:r>
            <a:r>
              <a:rPr lang="fr-FR"/>
              <a:t> :  6,81 GWh/an </a:t>
            </a:r>
            <a:r>
              <a:rPr lang="fr-FR" sz="1200" i="1"/>
              <a:t>( 681 équivalents logements)</a:t>
            </a:r>
            <a:endParaRPr lang="fr-FR" i="1"/>
          </a:p>
        </p:txBody>
      </p:sp>
      <p:pic>
        <p:nvPicPr>
          <p:cNvPr id="10" name="Image 9">
            <a:extLst>
              <a:ext uri="{FF2B5EF4-FFF2-40B4-BE49-F238E27FC236}">
                <a16:creationId xmlns:a16="http://schemas.microsoft.com/office/drawing/2014/main" id="{0B73F104-0915-4158-AE2A-0928C806512E}"/>
              </a:ext>
            </a:extLst>
          </p:cNvPr>
          <p:cNvPicPr>
            <a:picLocks noChangeAspect="1"/>
          </p:cNvPicPr>
          <p:nvPr/>
        </p:nvPicPr>
        <p:blipFill>
          <a:blip r:embed="rId2"/>
          <a:stretch>
            <a:fillRect/>
          </a:stretch>
        </p:blipFill>
        <p:spPr>
          <a:xfrm>
            <a:off x="7065977" y="2636460"/>
            <a:ext cx="4431863" cy="3776718"/>
          </a:xfrm>
          <a:prstGeom prst="rect">
            <a:avLst/>
          </a:prstGeom>
        </p:spPr>
      </p:pic>
      <p:pic>
        <p:nvPicPr>
          <p:cNvPr id="11" name="Image 10">
            <a:extLst>
              <a:ext uri="{FF2B5EF4-FFF2-40B4-BE49-F238E27FC236}">
                <a16:creationId xmlns:a16="http://schemas.microsoft.com/office/drawing/2014/main" id="{071653A5-C1B1-CCBA-2DDE-FAB0263F857B}"/>
              </a:ext>
            </a:extLst>
          </p:cNvPr>
          <p:cNvPicPr>
            <a:picLocks noChangeAspect="1"/>
          </p:cNvPicPr>
          <p:nvPr/>
        </p:nvPicPr>
        <p:blipFill>
          <a:blip r:embed="rId3"/>
          <a:stretch>
            <a:fillRect/>
          </a:stretch>
        </p:blipFill>
        <p:spPr>
          <a:xfrm>
            <a:off x="1199992" y="1751797"/>
            <a:ext cx="5257957" cy="4480694"/>
          </a:xfrm>
          <a:prstGeom prst="rect">
            <a:avLst/>
          </a:prstGeom>
        </p:spPr>
      </p:pic>
    </p:spTree>
    <p:extLst>
      <p:ext uri="{BB962C8B-B14F-4D97-AF65-F5344CB8AC3E}">
        <p14:creationId xmlns:p14="http://schemas.microsoft.com/office/powerpoint/2010/main" val="379388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4" name="Google Shape;664;g327a311f905_0_310"/>
          <p:cNvSpPr txBox="1">
            <a:spLocks noGrp="1"/>
          </p:cNvSpPr>
          <p:nvPr>
            <p:ph type="body" idx="4294967295"/>
          </p:nvPr>
        </p:nvSpPr>
        <p:spPr>
          <a:xfrm>
            <a:off x="834920" y="1046335"/>
            <a:ext cx="10515643" cy="1077214"/>
          </a:xfrm>
          <a:prstGeom prst="rect">
            <a:avLst/>
          </a:prstGeom>
          <a:noFill/>
          <a:ln>
            <a:noFill/>
          </a:ln>
        </p:spPr>
        <p:txBody>
          <a:bodyPr spcFirstLastPara="1" wrap="square" lIns="91429" tIns="45696" rIns="91429" bIns="45696" anchor="t" anchorCtr="0">
            <a:normAutofit/>
          </a:bodyPr>
          <a:lstStyle/>
          <a:p>
            <a:pPr marL="0" indent="0" algn="l">
              <a:lnSpc>
                <a:spcPct val="90000"/>
              </a:lnSpc>
              <a:buClr>
                <a:srgbClr val="6E6E6E"/>
              </a:buClr>
              <a:buSzPts val="2500"/>
            </a:pPr>
            <a:r>
              <a:rPr lang="fr-FR" sz="1786"/>
              <a:t>Auxerre (89) : 35 000 habitants</a:t>
            </a:r>
            <a:endParaRPr/>
          </a:p>
          <a:p>
            <a:pPr marL="226790" indent="-72573" algn="l">
              <a:lnSpc>
                <a:spcPct val="90000"/>
              </a:lnSpc>
              <a:spcBef>
                <a:spcPts val="1000"/>
              </a:spcBef>
              <a:buClr>
                <a:srgbClr val="6E6E6E"/>
              </a:buClr>
              <a:buSzPts val="3400"/>
            </a:pPr>
            <a:endParaRPr/>
          </a:p>
        </p:txBody>
      </p:sp>
      <p:pic>
        <p:nvPicPr>
          <p:cNvPr id="665" name="Google Shape;665;g327a311f905_0_310"/>
          <p:cNvPicPr preferRelativeResize="0"/>
          <p:nvPr/>
        </p:nvPicPr>
        <p:blipFill rotWithShape="1">
          <a:blip r:embed="rId3">
            <a:alphaModFix/>
          </a:blip>
          <a:srcRect/>
          <a:stretch/>
        </p:blipFill>
        <p:spPr>
          <a:xfrm>
            <a:off x="1832054" y="3029696"/>
            <a:ext cx="3442714" cy="3040286"/>
          </a:xfrm>
          <a:prstGeom prst="roundRect">
            <a:avLst>
              <a:gd name="adj" fmla="val 16667"/>
            </a:avLst>
          </a:prstGeom>
          <a:noFill/>
          <a:ln w="38100" cap="flat" cmpd="sng">
            <a:solidFill>
              <a:srgbClr val="71B058"/>
            </a:solidFill>
            <a:prstDash val="solid"/>
            <a:round/>
            <a:headEnd type="none" w="sm" len="sm"/>
            <a:tailEnd type="none" w="sm" len="sm"/>
          </a:ln>
        </p:spPr>
      </p:pic>
      <p:pic>
        <p:nvPicPr>
          <p:cNvPr id="666" name="Google Shape;666;g327a311f905_0_310"/>
          <p:cNvPicPr preferRelativeResize="0"/>
          <p:nvPr/>
        </p:nvPicPr>
        <p:blipFill rotWithShape="1">
          <a:blip r:embed="rId4">
            <a:alphaModFix/>
          </a:blip>
          <a:srcRect t="6418" b="1762"/>
          <a:stretch/>
        </p:blipFill>
        <p:spPr>
          <a:xfrm>
            <a:off x="6910714" y="1194697"/>
            <a:ext cx="4443126" cy="5417089"/>
          </a:xfrm>
          <a:prstGeom prst="rect">
            <a:avLst/>
          </a:prstGeom>
          <a:noFill/>
          <a:ln>
            <a:noFill/>
          </a:ln>
        </p:spPr>
      </p:pic>
      <p:pic>
        <p:nvPicPr>
          <p:cNvPr id="667" name="Google Shape;667;g327a311f905_0_310"/>
          <p:cNvPicPr preferRelativeResize="0"/>
          <p:nvPr/>
        </p:nvPicPr>
        <p:blipFill rotWithShape="1">
          <a:blip r:embed="rId5">
            <a:alphaModFix/>
          </a:blip>
          <a:srcRect/>
          <a:stretch/>
        </p:blipFill>
        <p:spPr>
          <a:xfrm>
            <a:off x="1531447" y="1605717"/>
            <a:ext cx="4383268" cy="1382429"/>
          </a:xfrm>
          <a:prstGeom prst="rect">
            <a:avLst/>
          </a:prstGeom>
          <a:noFill/>
          <a:ln>
            <a:noFill/>
          </a:ln>
        </p:spPr>
      </p:pic>
      <p:pic>
        <p:nvPicPr>
          <p:cNvPr id="668" name="Google Shape;668;g327a311f905_0_310"/>
          <p:cNvPicPr preferRelativeResize="0"/>
          <p:nvPr/>
        </p:nvPicPr>
        <p:blipFill rotWithShape="1">
          <a:blip r:embed="rId6">
            <a:alphaModFix/>
          </a:blip>
          <a:srcRect t="16987" b="16987"/>
          <a:stretch/>
        </p:blipFill>
        <p:spPr>
          <a:xfrm>
            <a:off x="6154121" y="1103628"/>
            <a:ext cx="2841429" cy="1250786"/>
          </a:xfrm>
          <a:prstGeom prst="roundRect">
            <a:avLst>
              <a:gd name="adj" fmla="val 16667"/>
            </a:avLst>
          </a:prstGeom>
          <a:noFill/>
          <a:ln w="28575" cap="flat" cmpd="sng">
            <a:solidFill>
              <a:srgbClr val="E3341B"/>
            </a:solidFill>
            <a:prstDash val="solid"/>
            <a:round/>
            <a:headEnd type="none" w="sm" len="sm"/>
            <a:tailEnd type="none" w="sm" len="sm"/>
          </a:ln>
        </p:spPr>
      </p:pic>
      <p:cxnSp>
        <p:nvCxnSpPr>
          <p:cNvPr id="669" name="Google Shape;669;g327a311f905_0_310"/>
          <p:cNvCxnSpPr/>
          <p:nvPr/>
        </p:nvCxnSpPr>
        <p:spPr>
          <a:xfrm>
            <a:off x="8021625" y="2403196"/>
            <a:ext cx="954643" cy="395143"/>
          </a:xfrm>
          <a:prstGeom prst="straightConnector1">
            <a:avLst/>
          </a:prstGeom>
          <a:noFill/>
          <a:ln w="9525" cap="flat" cmpd="sng">
            <a:solidFill>
              <a:srgbClr val="C00000"/>
            </a:solidFill>
            <a:prstDash val="solid"/>
            <a:round/>
            <a:headEnd type="none" w="med" len="med"/>
            <a:tailEnd type="triangle" w="med" len="med"/>
          </a:ln>
          <a:effectLst>
            <a:reflection endPos="30000" dist="38100" dir="5400000" fadeDir="5400012" sy="-100000" algn="bl" rotWithShape="0"/>
          </a:effectLst>
        </p:spPr>
      </p:cxnSp>
      <p:sp>
        <p:nvSpPr>
          <p:cNvPr id="670" name="Google Shape;670;g327a311f905_0_310"/>
          <p:cNvSpPr/>
          <p:nvPr/>
        </p:nvSpPr>
        <p:spPr>
          <a:xfrm>
            <a:off x="6910710" y="6611778"/>
            <a:ext cx="4524643" cy="246214"/>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000" i="1" kern="0">
                <a:solidFill>
                  <a:srgbClr val="7F7F7F"/>
                </a:solidFill>
                <a:latin typeface="Calibri"/>
                <a:ea typeface="Calibri"/>
                <a:cs typeface="Calibri"/>
                <a:sym typeface="Calibri"/>
              </a:rPr>
              <a:t>Source : France Chaleur Urbaine, Le Cerema, IGN. Analyse AMORCE </a:t>
            </a:r>
            <a:endParaRPr sz="1429" kern="0">
              <a:solidFill>
                <a:srgbClr val="000000"/>
              </a:solidFill>
              <a:latin typeface="Arial"/>
              <a:cs typeface="Arial"/>
              <a:sym typeface="Arial"/>
            </a:endParaRPr>
          </a:p>
        </p:txBody>
      </p:sp>
      <p:sp>
        <p:nvSpPr>
          <p:cNvPr id="2" name="Titre 1">
            <a:extLst>
              <a:ext uri="{FF2B5EF4-FFF2-40B4-BE49-F238E27FC236}">
                <a16:creationId xmlns:a16="http://schemas.microsoft.com/office/drawing/2014/main" id="{DF679CB2-3E12-8A96-5452-B748B45415F2}"/>
              </a:ext>
            </a:extLst>
          </p:cNvPr>
          <p:cNvSpPr txBox="1">
            <a:spLocks/>
          </p:cNvSpPr>
          <p:nvPr/>
        </p:nvSpPr>
        <p:spPr>
          <a:xfrm>
            <a:off x="730618"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97CFAE-02D9-029C-24DB-01CD5CA12591}"/>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Sommaire</a:t>
            </a:r>
          </a:p>
        </p:txBody>
      </p:sp>
      <p:sp>
        <p:nvSpPr>
          <p:cNvPr id="3" name="Espace réservé du contenu 2">
            <a:extLst>
              <a:ext uri="{FF2B5EF4-FFF2-40B4-BE49-F238E27FC236}">
                <a16:creationId xmlns:a16="http://schemas.microsoft.com/office/drawing/2014/main" id="{C211DA30-3ADE-5D3A-8201-B8E2483F6072}"/>
              </a:ext>
            </a:extLst>
          </p:cNvPr>
          <p:cNvSpPr>
            <a:spLocks noGrp="1"/>
          </p:cNvSpPr>
          <p:nvPr>
            <p:ph idx="1"/>
          </p:nvPr>
        </p:nvSpPr>
        <p:spPr/>
        <p:txBody>
          <a:bodyPr>
            <a:normAutofit/>
          </a:bodyPr>
          <a:lstStyle/>
          <a:p>
            <a:pPr lvl="0">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Présentation des réseaux de chaleur : contexte et atouts</a:t>
            </a: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Un réseau de chaleur sur le territoire : sujets et indicateurs clés</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Créer un réseau : clé de la réussite, timeline, aides et ressources utiles</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Montage de projet : qui fait quoi ? quel mode de gestion ? </a:t>
            </a:r>
          </a:p>
          <a:p>
            <a:pPr marL="800100" lvl="1" indent="-342900">
              <a:lnSpc>
                <a:spcPct val="150000"/>
              </a:lnSpc>
              <a:buSzPts val="1000"/>
              <a:buFontTx/>
              <a:buChar char="-"/>
              <a:tabLst>
                <a:tab pos="457200" algn="l"/>
              </a:tabLst>
            </a:pPr>
            <a:endParaRPr lang="fr-FR" sz="1800">
              <a:effectLst/>
              <a:latin typeface="Arial" panose="020B0604020202020204" pitchFamily="34" charset="0"/>
              <a:ea typeface="Calibri" panose="020F0502020204030204" pitchFamily="34" charset="0"/>
              <a:cs typeface="Arial" panose="020B0604020202020204" pitchFamily="34" charset="0"/>
            </a:endParaRPr>
          </a:p>
          <a:p>
            <a:pPr lvl="0">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Simulation cartographique </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Préfiguration du réseau sur la base de l’outils cartographique de votre choix</a:t>
            </a:r>
            <a:endParaRPr lang="fr-FR" sz="1800">
              <a:latin typeface="Arial" panose="020B0604020202020204" pitchFamily="34" charset="0"/>
              <a:ea typeface="Times New Roman" panose="02020603050405020304" pitchFamily="18" charset="0"/>
              <a:cs typeface="Arial" panose="020B0604020202020204" pitchFamily="34" charset="0"/>
            </a:endParaRPr>
          </a:p>
          <a:p>
            <a:pPr lvl="1">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Analyse de la pertinence des scénarios</a:t>
            </a:r>
          </a:p>
          <a:p>
            <a:pPr lvl="1">
              <a:lnSpc>
                <a:spcPct val="150000"/>
              </a:lnSpc>
              <a:tabLst>
                <a:tab pos="457200" algn="l"/>
              </a:tabLst>
            </a:pPr>
            <a:endParaRPr lang="fr-FR" sz="1800">
              <a:latin typeface="Arial" panose="020B0604020202020204" pitchFamily="34" charset="0"/>
              <a:ea typeface="Times New Roman" panose="02020603050405020304" pitchFamily="18" charset="0"/>
              <a:cs typeface="Arial" panose="020B0604020202020204" pitchFamily="34" charset="0"/>
            </a:endParaRPr>
          </a:p>
          <a:p>
            <a:pPr>
              <a:lnSpc>
                <a:spcPct val="150000"/>
              </a:lnSpc>
              <a:tabLst>
                <a:tab pos="457200" algn="l"/>
              </a:tabLst>
            </a:pPr>
            <a:r>
              <a:rPr lang="fr-FR" sz="1800">
                <a:effectLst/>
                <a:latin typeface="Arial" panose="020B0604020202020204" pitchFamily="34" charset="0"/>
                <a:ea typeface="Times New Roman" panose="02020603050405020304" pitchFamily="18" charset="0"/>
                <a:cs typeface="Arial" panose="020B0604020202020204" pitchFamily="34" charset="0"/>
              </a:rPr>
              <a:t>Suite du projet</a:t>
            </a:r>
            <a:endParaRPr lang="fr-FR" sz="1800">
              <a:effectLst/>
              <a:latin typeface="Arial" panose="020B0604020202020204" pitchFamily="34" charset="0"/>
              <a:ea typeface="Calibri" panose="020F0502020204030204" pitchFamily="34" charset="0"/>
              <a:cs typeface="Arial" panose="020B0604020202020204" pitchFamily="34" charset="0"/>
            </a:endParaRPr>
          </a:p>
          <a:p>
            <a:endParaRPr lang="fr-FR"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3417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327a311f905_0_183"/>
          <p:cNvSpPr txBox="1">
            <a:spLocks noGrp="1"/>
          </p:cNvSpPr>
          <p:nvPr>
            <p:ph type="title" idx="4294967295"/>
          </p:nvPr>
        </p:nvSpPr>
        <p:spPr>
          <a:xfrm>
            <a:off x="714641" y="405550"/>
            <a:ext cx="10860857" cy="387798"/>
          </a:xfrm>
          <a:prstGeom prst="rect">
            <a:avLst/>
          </a:prstGeom>
          <a:solidFill>
            <a:srgbClr val="E53515"/>
          </a:solidFill>
          <a:ln>
            <a:noFill/>
          </a:ln>
        </p:spPr>
        <p:txBody>
          <a:bodyPr spcFirstLastPara="1" vert="horz" wrap="square" lIns="91440" tIns="45720" rIns="91440" bIns="45720" rtlCol="0" anchor="ctr" anchorCtr="0">
            <a:noAutofit/>
          </a:bodyPr>
          <a:lstStyle/>
          <a:p>
            <a:pPr>
              <a:spcBef>
                <a:spcPct val="0"/>
              </a:spcBef>
            </a:pPr>
            <a:r>
              <a:rPr lang="fr-FR" sz="2800" kern="1200" dirty="0">
                <a:solidFill>
                  <a:schemeClr val="bg1"/>
                </a:solidFill>
                <a:latin typeface="Arial" panose="020B0604020202020204" pitchFamily="34" charset="0"/>
                <a:ea typeface="+mj-ea"/>
                <a:cs typeface="Arial" panose="020B0604020202020204" pitchFamily="34" charset="0"/>
              </a:rPr>
              <a:t>Des exemples de réseaux de chaleur : Pons (17)</a:t>
            </a:r>
          </a:p>
        </p:txBody>
      </p:sp>
      <p:sp>
        <p:nvSpPr>
          <p:cNvPr id="642" name="Google Shape;642;g327a311f905_0_183"/>
          <p:cNvSpPr txBox="1">
            <a:spLocks noGrp="1"/>
          </p:cNvSpPr>
          <p:nvPr>
            <p:ph type="body" idx="4294967295"/>
          </p:nvPr>
        </p:nvSpPr>
        <p:spPr>
          <a:xfrm>
            <a:off x="838200" y="1190403"/>
            <a:ext cx="10515643" cy="1077214"/>
          </a:xfrm>
          <a:prstGeom prst="rect">
            <a:avLst/>
          </a:prstGeom>
          <a:noFill/>
          <a:ln>
            <a:noFill/>
          </a:ln>
        </p:spPr>
        <p:txBody>
          <a:bodyPr spcFirstLastPara="1" wrap="square" lIns="91429" tIns="45696" rIns="91429" bIns="45696" anchor="t" anchorCtr="0">
            <a:normAutofit/>
          </a:bodyPr>
          <a:lstStyle/>
          <a:p>
            <a:pPr marL="0" indent="0" algn="l">
              <a:lnSpc>
                <a:spcPct val="90000"/>
              </a:lnSpc>
              <a:buClr>
                <a:srgbClr val="6E6E6E"/>
              </a:buClr>
              <a:buSzPts val="2500"/>
            </a:pPr>
            <a:r>
              <a:rPr lang="fr-FR" sz="1786"/>
              <a:t>Pons (17) : 4 000 habitants</a:t>
            </a:r>
            <a:endParaRPr/>
          </a:p>
          <a:p>
            <a:pPr marL="226790" indent="-72573" algn="l">
              <a:lnSpc>
                <a:spcPct val="90000"/>
              </a:lnSpc>
              <a:spcBef>
                <a:spcPts val="1000"/>
              </a:spcBef>
              <a:buClr>
                <a:srgbClr val="6E6E6E"/>
              </a:buClr>
              <a:buSzPts val="3400"/>
            </a:pPr>
            <a:endParaRPr/>
          </a:p>
        </p:txBody>
      </p:sp>
      <p:pic>
        <p:nvPicPr>
          <p:cNvPr id="643" name="Google Shape;643;g327a311f905_0_183"/>
          <p:cNvPicPr preferRelativeResize="0"/>
          <p:nvPr/>
        </p:nvPicPr>
        <p:blipFill rotWithShape="1">
          <a:blip r:embed="rId3">
            <a:alphaModFix/>
          </a:blip>
          <a:srcRect/>
          <a:stretch/>
        </p:blipFill>
        <p:spPr>
          <a:xfrm>
            <a:off x="2197415" y="1688695"/>
            <a:ext cx="189076" cy="189076"/>
          </a:xfrm>
          <a:prstGeom prst="rect">
            <a:avLst/>
          </a:prstGeom>
          <a:noFill/>
          <a:ln>
            <a:noFill/>
          </a:ln>
        </p:spPr>
      </p:pic>
      <p:sp>
        <p:nvSpPr>
          <p:cNvPr id="644" name="Google Shape;644;g327a311f905_0_183"/>
          <p:cNvSpPr/>
          <p:nvPr/>
        </p:nvSpPr>
        <p:spPr>
          <a:xfrm>
            <a:off x="2386491" y="1655259"/>
            <a:ext cx="1152857" cy="276857"/>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214" kern="0">
                <a:solidFill>
                  <a:srgbClr val="7F7F7F"/>
                </a:solidFill>
                <a:latin typeface="Calibri"/>
                <a:ea typeface="Calibri"/>
                <a:cs typeface="Calibri"/>
                <a:sym typeface="Calibri"/>
              </a:rPr>
              <a:t>4 000 habitants</a:t>
            </a:r>
            <a:endParaRPr sz="1429" kern="0">
              <a:solidFill>
                <a:srgbClr val="000000"/>
              </a:solidFill>
              <a:latin typeface="Arial"/>
              <a:cs typeface="Arial"/>
              <a:sym typeface="Arial"/>
            </a:endParaRPr>
          </a:p>
        </p:txBody>
      </p:sp>
      <p:sp>
        <p:nvSpPr>
          <p:cNvPr id="645" name="Google Shape;645;g327a311f905_0_183"/>
          <p:cNvSpPr/>
          <p:nvPr/>
        </p:nvSpPr>
        <p:spPr>
          <a:xfrm>
            <a:off x="2369313" y="1952862"/>
            <a:ext cx="2146286" cy="276857"/>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214" kern="0">
                <a:solidFill>
                  <a:srgbClr val="7F7F7F"/>
                </a:solidFill>
                <a:latin typeface="Calibri"/>
                <a:ea typeface="Calibri"/>
                <a:cs typeface="Calibri"/>
                <a:sym typeface="Calibri"/>
              </a:rPr>
              <a:t>Biomasse et solaire thermique</a:t>
            </a:r>
            <a:endParaRPr sz="1429" kern="0">
              <a:solidFill>
                <a:srgbClr val="000000"/>
              </a:solidFill>
              <a:latin typeface="Arial"/>
              <a:cs typeface="Arial"/>
              <a:sym typeface="Arial"/>
            </a:endParaRPr>
          </a:p>
        </p:txBody>
      </p:sp>
      <p:pic>
        <p:nvPicPr>
          <p:cNvPr id="646" name="Google Shape;646;g327a311f905_0_183"/>
          <p:cNvPicPr preferRelativeResize="0"/>
          <p:nvPr/>
        </p:nvPicPr>
        <p:blipFill rotWithShape="1">
          <a:blip r:embed="rId4">
            <a:alphaModFix/>
          </a:blip>
          <a:srcRect/>
          <a:stretch/>
        </p:blipFill>
        <p:spPr>
          <a:xfrm>
            <a:off x="2197415" y="2288946"/>
            <a:ext cx="206933" cy="206933"/>
          </a:xfrm>
          <a:prstGeom prst="rect">
            <a:avLst/>
          </a:prstGeom>
          <a:noFill/>
          <a:ln>
            <a:noFill/>
          </a:ln>
        </p:spPr>
      </p:pic>
      <p:pic>
        <p:nvPicPr>
          <p:cNvPr id="647" name="Google Shape;647;g327a311f905_0_183"/>
          <p:cNvPicPr preferRelativeResize="0"/>
          <p:nvPr/>
        </p:nvPicPr>
        <p:blipFill rotWithShape="1">
          <a:blip r:embed="rId5">
            <a:alphaModFix/>
          </a:blip>
          <a:srcRect/>
          <a:stretch/>
        </p:blipFill>
        <p:spPr>
          <a:xfrm>
            <a:off x="2193682" y="2615205"/>
            <a:ext cx="206933" cy="206933"/>
          </a:xfrm>
          <a:prstGeom prst="rect">
            <a:avLst/>
          </a:prstGeom>
          <a:noFill/>
          <a:ln>
            <a:noFill/>
          </a:ln>
        </p:spPr>
      </p:pic>
      <p:pic>
        <p:nvPicPr>
          <p:cNvPr id="648" name="Google Shape;648;g327a311f905_0_183"/>
          <p:cNvPicPr preferRelativeResize="0"/>
          <p:nvPr/>
        </p:nvPicPr>
        <p:blipFill rotWithShape="1">
          <a:blip r:embed="rId6">
            <a:alphaModFix/>
          </a:blip>
          <a:srcRect/>
          <a:stretch/>
        </p:blipFill>
        <p:spPr>
          <a:xfrm>
            <a:off x="2186437" y="3042944"/>
            <a:ext cx="206933" cy="206933"/>
          </a:xfrm>
          <a:prstGeom prst="rect">
            <a:avLst/>
          </a:prstGeom>
          <a:noFill/>
          <a:ln>
            <a:noFill/>
          </a:ln>
        </p:spPr>
      </p:pic>
      <p:pic>
        <p:nvPicPr>
          <p:cNvPr id="649" name="Google Shape;649;g327a311f905_0_183"/>
          <p:cNvPicPr preferRelativeResize="0"/>
          <p:nvPr/>
        </p:nvPicPr>
        <p:blipFill rotWithShape="1">
          <a:blip r:embed="rId7">
            <a:alphaModFix/>
          </a:blip>
          <a:srcRect/>
          <a:stretch/>
        </p:blipFill>
        <p:spPr>
          <a:xfrm>
            <a:off x="2197415" y="1989265"/>
            <a:ext cx="206934" cy="206934"/>
          </a:xfrm>
          <a:prstGeom prst="rect">
            <a:avLst/>
          </a:prstGeom>
          <a:noFill/>
          <a:ln>
            <a:noFill/>
          </a:ln>
        </p:spPr>
      </p:pic>
      <p:sp>
        <p:nvSpPr>
          <p:cNvPr id="650" name="Google Shape;650;g327a311f905_0_183"/>
          <p:cNvSpPr/>
          <p:nvPr/>
        </p:nvSpPr>
        <p:spPr>
          <a:xfrm>
            <a:off x="2369916" y="2259287"/>
            <a:ext cx="914143" cy="276857"/>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214" kern="0">
                <a:solidFill>
                  <a:srgbClr val="7F7F7F"/>
                </a:solidFill>
                <a:latin typeface="Calibri"/>
                <a:ea typeface="Calibri"/>
                <a:cs typeface="Calibri"/>
                <a:sym typeface="Calibri"/>
              </a:rPr>
              <a:t>76% EnR&amp;R</a:t>
            </a:r>
            <a:endParaRPr sz="1214" kern="0">
              <a:solidFill>
                <a:srgbClr val="7F7F7F"/>
              </a:solidFill>
              <a:latin typeface="Calibri"/>
              <a:ea typeface="Calibri"/>
              <a:cs typeface="Calibri"/>
              <a:sym typeface="Calibri"/>
            </a:endParaRPr>
          </a:p>
        </p:txBody>
      </p:sp>
      <p:sp>
        <p:nvSpPr>
          <p:cNvPr id="651" name="Google Shape;651;g327a311f905_0_183"/>
          <p:cNvSpPr/>
          <p:nvPr/>
        </p:nvSpPr>
        <p:spPr>
          <a:xfrm>
            <a:off x="2400615" y="2570424"/>
            <a:ext cx="2523000" cy="461786"/>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214" kern="0">
                <a:solidFill>
                  <a:srgbClr val="7F7F7F"/>
                </a:solidFill>
                <a:latin typeface="Calibri"/>
                <a:ea typeface="Calibri"/>
                <a:cs typeface="Calibri"/>
                <a:sym typeface="Calibri"/>
              </a:rPr>
              <a:t>3 730 MWh/an, en délégation de service public</a:t>
            </a:r>
            <a:endParaRPr sz="1429" kern="0">
              <a:solidFill>
                <a:srgbClr val="000000"/>
              </a:solidFill>
              <a:latin typeface="Arial"/>
              <a:cs typeface="Arial"/>
              <a:sym typeface="Arial"/>
            </a:endParaRPr>
          </a:p>
        </p:txBody>
      </p:sp>
      <p:sp>
        <p:nvSpPr>
          <p:cNvPr id="652" name="Google Shape;652;g327a311f905_0_183"/>
          <p:cNvSpPr/>
          <p:nvPr/>
        </p:nvSpPr>
        <p:spPr>
          <a:xfrm>
            <a:off x="2391801" y="3015795"/>
            <a:ext cx="2738357" cy="646286"/>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214" kern="0">
                <a:solidFill>
                  <a:srgbClr val="7F7F7F"/>
                </a:solidFill>
                <a:latin typeface="Calibri"/>
                <a:ea typeface="Calibri"/>
                <a:cs typeface="Calibri"/>
                <a:sym typeface="Calibri"/>
              </a:rPr>
              <a:t>15 clients, dont la caserne de pompiers qui réalise 600€ d’économie par an grâce au réseau de chaleur</a:t>
            </a:r>
            <a:endParaRPr sz="1429" kern="0">
              <a:solidFill>
                <a:srgbClr val="000000"/>
              </a:solidFill>
              <a:latin typeface="Arial"/>
              <a:cs typeface="Arial"/>
              <a:sym typeface="Arial"/>
            </a:endParaRPr>
          </a:p>
        </p:txBody>
      </p:sp>
      <p:pic>
        <p:nvPicPr>
          <p:cNvPr id="653" name="Google Shape;653;g327a311f905_0_183"/>
          <p:cNvPicPr preferRelativeResize="0"/>
          <p:nvPr/>
        </p:nvPicPr>
        <p:blipFill rotWithShape="1">
          <a:blip r:embed="rId8">
            <a:alphaModFix/>
          </a:blip>
          <a:srcRect/>
          <a:stretch/>
        </p:blipFill>
        <p:spPr>
          <a:xfrm>
            <a:off x="5451485" y="1457405"/>
            <a:ext cx="6202391" cy="4699462"/>
          </a:xfrm>
          <a:prstGeom prst="rect">
            <a:avLst/>
          </a:prstGeom>
          <a:noFill/>
          <a:ln>
            <a:noFill/>
          </a:ln>
        </p:spPr>
      </p:pic>
      <p:cxnSp>
        <p:nvCxnSpPr>
          <p:cNvPr id="654" name="Google Shape;654;g327a311f905_0_183"/>
          <p:cNvCxnSpPr/>
          <p:nvPr/>
        </p:nvCxnSpPr>
        <p:spPr>
          <a:xfrm rot="10800000" flipH="1">
            <a:off x="5538158" y="3364450"/>
            <a:ext cx="1048714" cy="595500"/>
          </a:xfrm>
          <a:prstGeom prst="straightConnector1">
            <a:avLst/>
          </a:prstGeom>
          <a:noFill/>
          <a:ln w="38100" cap="flat" cmpd="sng">
            <a:solidFill>
              <a:srgbClr val="E3341B"/>
            </a:solidFill>
            <a:prstDash val="solid"/>
            <a:round/>
            <a:headEnd type="none" w="sm" len="sm"/>
            <a:tailEnd type="triangle" w="med" len="med"/>
          </a:ln>
          <a:effectLst>
            <a:outerShdw blurRad="40000" dist="23000" dir="5400000" rotWithShape="0">
              <a:srgbClr val="000000">
                <a:alpha val="34900"/>
              </a:srgbClr>
            </a:outerShdw>
          </a:effectLst>
        </p:spPr>
      </p:cxnSp>
      <p:pic>
        <p:nvPicPr>
          <p:cNvPr id="655" name="Google Shape;655;g327a311f905_0_183"/>
          <p:cNvPicPr preferRelativeResize="0"/>
          <p:nvPr/>
        </p:nvPicPr>
        <p:blipFill rotWithShape="1">
          <a:blip r:embed="rId9">
            <a:alphaModFix/>
          </a:blip>
          <a:srcRect/>
          <a:stretch/>
        </p:blipFill>
        <p:spPr>
          <a:xfrm>
            <a:off x="173627" y="3670513"/>
            <a:ext cx="2738357" cy="2413286"/>
          </a:xfrm>
          <a:prstGeom prst="roundRect">
            <a:avLst>
              <a:gd name="adj" fmla="val 16667"/>
            </a:avLst>
          </a:prstGeom>
          <a:noFill/>
          <a:ln w="38100" cap="flat" cmpd="sng">
            <a:solidFill>
              <a:srgbClr val="71B058"/>
            </a:solidFill>
            <a:prstDash val="solid"/>
            <a:round/>
            <a:headEnd type="none" w="sm" len="sm"/>
            <a:tailEnd type="none" w="sm" len="sm"/>
          </a:ln>
        </p:spPr>
      </p:pic>
      <p:pic>
        <p:nvPicPr>
          <p:cNvPr id="656" name="Google Shape;656;g327a311f905_0_183" descr="Solar thermal plat city of Pons"/>
          <p:cNvPicPr preferRelativeResize="0"/>
          <p:nvPr/>
        </p:nvPicPr>
        <p:blipFill rotWithShape="1">
          <a:blip r:embed="rId10">
            <a:alphaModFix/>
          </a:blip>
          <a:srcRect/>
          <a:stretch/>
        </p:blipFill>
        <p:spPr>
          <a:xfrm>
            <a:off x="2866794" y="3959950"/>
            <a:ext cx="2738357" cy="1205357"/>
          </a:xfrm>
          <a:prstGeom prst="roundRect">
            <a:avLst>
              <a:gd name="adj" fmla="val 16667"/>
            </a:avLst>
          </a:prstGeom>
          <a:noFill/>
          <a:ln w="28575" cap="flat" cmpd="sng">
            <a:solidFill>
              <a:srgbClr val="E3341B"/>
            </a:solidFill>
            <a:prstDash val="solid"/>
            <a:round/>
            <a:headEnd type="none" w="sm" len="sm"/>
            <a:tailEnd type="none" w="sm" len="sm"/>
          </a:ln>
        </p:spPr>
      </p:pic>
      <p:sp>
        <p:nvSpPr>
          <p:cNvPr id="657" name="Google Shape;657;g327a311f905_0_183"/>
          <p:cNvSpPr/>
          <p:nvPr/>
        </p:nvSpPr>
        <p:spPr>
          <a:xfrm>
            <a:off x="6315371" y="6156867"/>
            <a:ext cx="4524643" cy="246214"/>
          </a:xfrm>
          <a:prstGeom prst="rect">
            <a:avLst/>
          </a:prstGeom>
          <a:noFill/>
          <a:ln>
            <a:noFill/>
          </a:ln>
        </p:spPr>
        <p:txBody>
          <a:bodyPr spcFirstLastPara="1" wrap="square" lIns="91429" tIns="45696" rIns="91429" bIns="45696" anchor="t" anchorCtr="0">
            <a:noAutofit/>
          </a:bodyPr>
          <a:lstStyle/>
          <a:p>
            <a:pPr algn="just" defTabSz="653156">
              <a:buClr>
                <a:srgbClr val="000000"/>
              </a:buClr>
            </a:pPr>
            <a:r>
              <a:rPr lang="fr-FR" sz="1000" i="1" kern="0">
                <a:solidFill>
                  <a:srgbClr val="7F7F7F"/>
                </a:solidFill>
                <a:latin typeface="Calibri"/>
                <a:ea typeface="Calibri"/>
                <a:cs typeface="Calibri"/>
                <a:sym typeface="Calibri"/>
              </a:rPr>
              <a:t>Source : France Chaleur Urbaine, Le Cerema, IGN. Analyse AMORCE </a:t>
            </a:r>
            <a:endParaRPr sz="1429" kern="0">
              <a:solidFill>
                <a:srgbClr val="000000"/>
              </a:solidFill>
              <a:latin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01B3D-98B2-3EE3-7D8D-9DADC158590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22BAB5E-672A-6797-0BD5-6E802088415C}"/>
              </a:ext>
            </a:extLst>
          </p:cNvPr>
          <p:cNvSpPr>
            <a:spLocks noGrp="1"/>
          </p:cNvSpPr>
          <p:nvPr>
            <p:ph idx="1"/>
          </p:nvPr>
        </p:nvSpPr>
        <p:spPr>
          <a:xfrm>
            <a:off x="838200" y="1190403"/>
            <a:ext cx="10515600" cy="1077310"/>
          </a:xfrm>
        </p:spPr>
        <p:txBody>
          <a:bodyPr/>
          <a:lstStyle/>
          <a:p>
            <a:pPr marL="0" indent="0">
              <a:buNone/>
            </a:pPr>
            <a:r>
              <a:rPr kumimoji="0" lang="fr-FR" sz="18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Vassieux-en-Vercors : village de 300 habitants</a:t>
            </a:r>
          </a:p>
          <a:p>
            <a:endParaRPr lang="fr-FR"/>
          </a:p>
        </p:txBody>
      </p:sp>
      <p:pic>
        <p:nvPicPr>
          <p:cNvPr id="4" name="Image 3">
            <a:extLst>
              <a:ext uri="{FF2B5EF4-FFF2-40B4-BE49-F238E27FC236}">
                <a16:creationId xmlns:a16="http://schemas.microsoft.com/office/drawing/2014/main" id="{0794B92C-A74E-3DEC-18EB-A6BB7821C725}"/>
              </a:ext>
            </a:extLst>
          </p:cNvPr>
          <p:cNvPicPr>
            <a:picLocks noChangeAspect="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97415" y="1688695"/>
            <a:ext cx="189076" cy="189076"/>
          </a:xfrm>
          <a:prstGeom prst="rect">
            <a:avLst/>
          </a:prstGeom>
        </p:spPr>
      </p:pic>
      <p:sp>
        <p:nvSpPr>
          <p:cNvPr id="5" name="Rectangle 4">
            <a:extLst>
              <a:ext uri="{FF2B5EF4-FFF2-40B4-BE49-F238E27FC236}">
                <a16:creationId xmlns:a16="http://schemas.microsoft.com/office/drawing/2014/main" id="{0DA84E1C-5D4A-4577-6B23-8AFFBC726289}"/>
              </a:ext>
            </a:extLst>
          </p:cNvPr>
          <p:cNvSpPr/>
          <p:nvPr/>
        </p:nvSpPr>
        <p:spPr>
          <a:xfrm>
            <a:off x="2400615" y="1644733"/>
            <a:ext cx="1039002" cy="276999"/>
          </a:xfrm>
          <a:prstGeom prst="rect">
            <a:avLst/>
          </a:prstGeom>
        </p:spPr>
        <p:txBody>
          <a:bodyPr wrap="none">
            <a:spAutoFit/>
          </a:bodyPr>
          <a:lstStyle/>
          <a:p>
            <a:pPr algn="just"/>
            <a:r>
              <a:rPr lang="fr-FR" sz="1200">
                <a:solidFill>
                  <a:schemeClr val="tx1">
                    <a:lumMod val="50000"/>
                    <a:lumOff val="50000"/>
                  </a:schemeClr>
                </a:solidFill>
              </a:rPr>
              <a:t>300 habitants</a:t>
            </a:r>
          </a:p>
        </p:txBody>
      </p:sp>
      <p:sp>
        <p:nvSpPr>
          <p:cNvPr id="7" name="Rectangle 6">
            <a:extLst>
              <a:ext uri="{FF2B5EF4-FFF2-40B4-BE49-F238E27FC236}">
                <a16:creationId xmlns:a16="http://schemas.microsoft.com/office/drawing/2014/main" id="{45A7EC71-4770-7C9D-DA22-9604C8CAD2E8}"/>
              </a:ext>
            </a:extLst>
          </p:cNvPr>
          <p:cNvSpPr/>
          <p:nvPr/>
        </p:nvSpPr>
        <p:spPr>
          <a:xfrm>
            <a:off x="3179843" y="5988823"/>
            <a:ext cx="4524625" cy="246221"/>
          </a:xfrm>
          <a:prstGeom prst="rect">
            <a:avLst/>
          </a:prstGeom>
        </p:spPr>
        <p:txBody>
          <a:bodyPr wrap="square">
            <a:spAutoFit/>
          </a:bodyPr>
          <a:lstStyle/>
          <a:p>
            <a:pPr algn="just"/>
            <a:r>
              <a:rPr lang="fr-FR" sz="1000" i="1">
                <a:solidFill>
                  <a:schemeClr val="tx1">
                    <a:lumMod val="50000"/>
                    <a:lumOff val="50000"/>
                  </a:schemeClr>
                </a:solidFill>
              </a:rPr>
              <a:t>Source : France Chaleur Urbaine</a:t>
            </a:r>
          </a:p>
        </p:txBody>
      </p:sp>
      <p:sp>
        <p:nvSpPr>
          <p:cNvPr id="9" name="Rectangle 8">
            <a:extLst>
              <a:ext uri="{FF2B5EF4-FFF2-40B4-BE49-F238E27FC236}">
                <a16:creationId xmlns:a16="http://schemas.microsoft.com/office/drawing/2014/main" id="{0C77C5E5-B366-7923-87EB-701CB72A4929}"/>
              </a:ext>
            </a:extLst>
          </p:cNvPr>
          <p:cNvSpPr/>
          <p:nvPr/>
        </p:nvSpPr>
        <p:spPr>
          <a:xfrm>
            <a:off x="2369313" y="1952862"/>
            <a:ext cx="2146225" cy="276999"/>
          </a:xfrm>
          <a:prstGeom prst="rect">
            <a:avLst/>
          </a:prstGeom>
        </p:spPr>
        <p:txBody>
          <a:bodyPr wrap="square">
            <a:spAutoFit/>
          </a:bodyPr>
          <a:lstStyle/>
          <a:p>
            <a:pPr algn="just"/>
            <a:r>
              <a:rPr lang="fr-FR" sz="1200">
                <a:solidFill>
                  <a:schemeClr val="tx1">
                    <a:lumMod val="50000"/>
                    <a:lumOff val="50000"/>
                  </a:schemeClr>
                </a:solidFill>
              </a:rPr>
              <a:t>Biomasse</a:t>
            </a:r>
          </a:p>
        </p:txBody>
      </p:sp>
      <p:pic>
        <p:nvPicPr>
          <p:cNvPr id="10" name="Image 9">
            <a:extLst>
              <a:ext uri="{FF2B5EF4-FFF2-40B4-BE49-F238E27FC236}">
                <a16:creationId xmlns:a16="http://schemas.microsoft.com/office/drawing/2014/main" id="{E609E8FE-B049-DE27-2406-02AB5861AF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7415" y="2288946"/>
            <a:ext cx="206933" cy="206933"/>
          </a:xfrm>
          <a:prstGeom prst="rect">
            <a:avLst/>
          </a:prstGeom>
        </p:spPr>
      </p:pic>
      <p:pic>
        <p:nvPicPr>
          <p:cNvPr id="11" name="Image 10">
            <a:extLst>
              <a:ext uri="{FF2B5EF4-FFF2-40B4-BE49-F238E27FC236}">
                <a16:creationId xmlns:a16="http://schemas.microsoft.com/office/drawing/2014/main" id="{E1EA50CD-6C7F-853B-A96E-67A4CA874B03}"/>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007676" y="1667019"/>
            <a:ext cx="206933" cy="206933"/>
          </a:xfrm>
          <a:prstGeom prst="rect">
            <a:avLst/>
          </a:prstGeom>
        </p:spPr>
      </p:pic>
      <p:pic>
        <p:nvPicPr>
          <p:cNvPr id="12" name="Image 11">
            <a:extLst>
              <a:ext uri="{FF2B5EF4-FFF2-40B4-BE49-F238E27FC236}">
                <a16:creationId xmlns:a16="http://schemas.microsoft.com/office/drawing/2014/main" id="{92ECB783-77EC-4742-A594-A60C824500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0431" y="2268897"/>
            <a:ext cx="206933" cy="206933"/>
          </a:xfrm>
          <a:prstGeom prst="rect">
            <a:avLst/>
          </a:prstGeom>
        </p:spPr>
      </p:pic>
      <p:pic>
        <p:nvPicPr>
          <p:cNvPr id="13" name="Image 12">
            <a:extLst>
              <a:ext uri="{FF2B5EF4-FFF2-40B4-BE49-F238E27FC236}">
                <a16:creationId xmlns:a16="http://schemas.microsoft.com/office/drawing/2014/main" id="{F86F47D5-1D81-D64B-FC7F-D3A31C7E7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97415" y="1989265"/>
            <a:ext cx="206934" cy="206934"/>
          </a:xfrm>
          <a:prstGeom prst="rect">
            <a:avLst/>
          </a:prstGeom>
        </p:spPr>
      </p:pic>
      <p:sp>
        <p:nvSpPr>
          <p:cNvPr id="14" name="Rectangle 13">
            <a:extLst>
              <a:ext uri="{FF2B5EF4-FFF2-40B4-BE49-F238E27FC236}">
                <a16:creationId xmlns:a16="http://schemas.microsoft.com/office/drawing/2014/main" id="{9F2686D1-E78F-3DC6-B596-3BACD40A388F}"/>
              </a:ext>
            </a:extLst>
          </p:cNvPr>
          <p:cNvSpPr/>
          <p:nvPr/>
        </p:nvSpPr>
        <p:spPr>
          <a:xfrm>
            <a:off x="2404349" y="2251877"/>
            <a:ext cx="914033" cy="276999"/>
          </a:xfrm>
          <a:prstGeom prst="rect">
            <a:avLst/>
          </a:prstGeom>
        </p:spPr>
        <p:txBody>
          <a:bodyPr wrap="none">
            <a:spAutoFit/>
          </a:bodyPr>
          <a:lstStyle/>
          <a:p>
            <a:pPr algn="just"/>
            <a:r>
              <a:rPr lang="fr-FR" sz="1200">
                <a:solidFill>
                  <a:schemeClr val="tx1">
                    <a:lumMod val="50000"/>
                    <a:lumOff val="50000"/>
                  </a:schemeClr>
                </a:solidFill>
              </a:rPr>
              <a:t>85% </a:t>
            </a:r>
            <a:r>
              <a:rPr lang="fr-FR" sz="1200" err="1">
                <a:solidFill>
                  <a:schemeClr val="tx1">
                    <a:lumMod val="50000"/>
                    <a:lumOff val="50000"/>
                  </a:schemeClr>
                </a:solidFill>
              </a:rPr>
              <a:t>EnR&amp;R</a:t>
            </a:r>
            <a:endParaRPr lang="fr-FR" sz="1200">
              <a:solidFill>
                <a:schemeClr val="tx1">
                  <a:lumMod val="50000"/>
                  <a:lumOff val="50000"/>
                </a:schemeClr>
              </a:solidFill>
            </a:endParaRPr>
          </a:p>
        </p:txBody>
      </p:sp>
      <p:sp>
        <p:nvSpPr>
          <p:cNvPr id="15" name="Rectangle 14">
            <a:extLst>
              <a:ext uri="{FF2B5EF4-FFF2-40B4-BE49-F238E27FC236}">
                <a16:creationId xmlns:a16="http://schemas.microsoft.com/office/drawing/2014/main" id="{3301E31D-E1C2-B61E-AC0F-F811851A7D69}"/>
              </a:ext>
            </a:extLst>
          </p:cNvPr>
          <p:cNvSpPr/>
          <p:nvPr/>
        </p:nvSpPr>
        <p:spPr>
          <a:xfrm>
            <a:off x="4217979" y="1653944"/>
            <a:ext cx="2522935" cy="830997"/>
          </a:xfrm>
          <a:prstGeom prst="rect">
            <a:avLst/>
          </a:prstGeom>
        </p:spPr>
        <p:txBody>
          <a:bodyPr wrap="square">
            <a:spAutoFit/>
          </a:bodyPr>
          <a:lstStyle/>
          <a:p>
            <a:pPr algn="just"/>
            <a:r>
              <a:rPr lang="fr-FR" sz="1200">
                <a:solidFill>
                  <a:schemeClr val="tx1">
                    <a:lumMod val="50000"/>
                    <a:lumOff val="50000"/>
                  </a:schemeClr>
                </a:solidFill>
              </a:rPr>
              <a:t>2 000 MWh/an, Géré en Régie par le SDED, 1 an de travaux, 1,8M€ d’investissements </a:t>
            </a:r>
          </a:p>
          <a:p>
            <a:pPr algn="just"/>
            <a:endParaRPr lang="fr-FR" sz="1200">
              <a:solidFill>
                <a:schemeClr val="tx1">
                  <a:lumMod val="50000"/>
                  <a:lumOff val="50000"/>
                </a:schemeClr>
              </a:solidFill>
            </a:endParaRPr>
          </a:p>
        </p:txBody>
      </p:sp>
      <p:sp>
        <p:nvSpPr>
          <p:cNvPr id="16" name="Rectangle 15">
            <a:extLst>
              <a:ext uri="{FF2B5EF4-FFF2-40B4-BE49-F238E27FC236}">
                <a16:creationId xmlns:a16="http://schemas.microsoft.com/office/drawing/2014/main" id="{2E355ADF-9F1E-3314-7808-96CB3D14796A}"/>
              </a:ext>
            </a:extLst>
          </p:cNvPr>
          <p:cNvSpPr/>
          <p:nvPr/>
        </p:nvSpPr>
        <p:spPr>
          <a:xfrm>
            <a:off x="4214609" y="2244997"/>
            <a:ext cx="2522935" cy="461665"/>
          </a:xfrm>
          <a:prstGeom prst="rect">
            <a:avLst/>
          </a:prstGeom>
        </p:spPr>
        <p:txBody>
          <a:bodyPr wrap="none">
            <a:spAutoFit/>
          </a:bodyPr>
          <a:lstStyle/>
          <a:p>
            <a:pPr algn="just"/>
            <a:r>
              <a:rPr lang="fr-FR" sz="1200">
                <a:solidFill>
                  <a:schemeClr val="tx1">
                    <a:lumMod val="50000"/>
                    <a:lumOff val="50000"/>
                  </a:schemeClr>
                </a:solidFill>
              </a:rPr>
              <a:t>40 clients publics, privés, </a:t>
            </a:r>
          </a:p>
          <a:p>
            <a:pPr algn="just"/>
            <a:r>
              <a:rPr lang="fr-FR" sz="1200">
                <a:solidFill>
                  <a:schemeClr val="tx1">
                    <a:lumMod val="50000"/>
                    <a:lumOff val="50000"/>
                  </a:schemeClr>
                </a:solidFill>
              </a:rPr>
              <a:t>dont le centre de vacances le Piroulet</a:t>
            </a:r>
          </a:p>
        </p:txBody>
      </p:sp>
      <p:sp>
        <p:nvSpPr>
          <p:cNvPr id="17" name="Espace réservé du numéro de diapositive 16">
            <a:extLst>
              <a:ext uri="{FF2B5EF4-FFF2-40B4-BE49-F238E27FC236}">
                <a16:creationId xmlns:a16="http://schemas.microsoft.com/office/drawing/2014/main" id="{E0FF005E-8733-F14F-557C-117538EF2C79}"/>
              </a:ext>
            </a:extLst>
          </p:cNvPr>
          <p:cNvSpPr>
            <a:spLocks noGrp="1"/>
          </p:cNvSpPr>
          <p:nvPr>
            <p:ph type="sldNum" sz="quarter" idx="12"/>
          </p:nvPr>
        </p:nvSpPr>
        <p:spPr/>
        <p:txBody>
          <a:bodyPr/>
          <a:lstStyle/>
          <a:p>
            <a:fld id="{E64A9767-C2B0-E143-A8B7-7C5D2BA5DF19}" type="slidenum">
              <a:rPr lang="fr-FR" smtClean="0"/>
              <a:t>31</a:t>
            </a:fld>
            <a:endParaRPr lang="fr-FR"/>
          </a:p>
        </p:txBody>
      </p:sp>
      <p:pic>
        <p:nvPicPr>
          <p:cNvPr id="18" name="Image 17">
            <a:extLst>
              <a:ext uri="{FF2B5EF4-FFF2-40B4-BE49-F238E27FC236}">
                <a16:creationId xmlns:a16="http://schemas.microsoft.com/office/drawing/2014/main" id="{94A9B60F-116F-4B72-57E9-BB967D146399}"/>
              </a:ext>
            </a:extLst>
          </p:cNvPr>
          <p:cNvPicPr>
            <a:picLocks noChangeAspect="1"/>
          </p:cNvPicPr>
          <p:nvPr/>
        </p:nvPicPr>
        <p:blipFill>
          <a:blip r:embed="rId7"/>
          <a:stretch>
            <a:fillRect/>
          </a:stretch>
        </p:blipFill>
        <p:spPr>
          <a:xfrm>
            <a:off x="7704468" y="3218161"/>
            <a:ext cx="4113722" cy="3151298"/>
          </a:xfrm>
          <a:prstGeom prst="rect">
            <a:avLst/>
          </a:prstGeom>
        </p:spPr>
      </p:pic>
      <p:pic>
        <p:nvPicPr>
          <p:cNvPr id="19" name="Image 18">
            <a:extLst>
              <a:ext uri="{FF2B5EF4-FFF2-40B4-BE49-F238E27FC236}">
                <a16:creationId xmlns:a16="http://schemas.microsoft.com/office/drawing/2014/main" id="{D169AC93-5F72-9198-9F53-8C7720F4B99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74630" y="2822166"/>
            <a:ext cx="6209518" cy="3133127"/>
          </a:xfrm>
          <a:prstGeom prst="rect">
            <a:avLst/>
          </a:prstGeom>
        </p:spPr>
      </p:pic>
      <p:sp>
        <p:nvSpPr>
          <p:cNvPr id="20" name="Rectangle 19">
            <a:extLst>
              <a:ext uri="{FF2B5EF4-FFF2-40B4-BE49-F238E27FC236}">
                <a16:creationId xmlns:a16="http://schemas.microsoft.com/office/drawing/2014/main" id="{419822A1-66E2-7254-1356-C21624A764F0}"/>
              </a:ext>
            </a:extLst>
          </p:cNvPr>
          <p:cNvSpPr/>
          <p:nvPr/>
        </p:nvSpPr>
        <p:spPr>
          <a:xfrm>
            <a:off x="8306483" y="6246653"/>
            <a:ext cx="4524625" cy="246221"/>
          </a:xfrm>
          <a:prstGeom prst="rect">
            <a:avLst/>
          </a:prstGeom>
        </p:spPr>
        <p:txBody>
          <a:bodyPr wrap="square">
            <a:spAutoFit/>
          </a:bodyPr>
          <a:lstStyle/>
          <a:p>
            <a:pPr algn="just"/>
            <a:r>
              <a:rPr lang="fr-FR" sz="1000" i="1">
                <a:solidFill>
                  <a:schemeClr val="tx1">
                    <a:lumMod val="50000"/>
                    <a:lumOff val="50000"/>
                  </a:schemeClr>
                </a:solidFill>
              </a:rPr>
              <a:t>Source : Syndicat Départemental d’Énergies de la Drôme</a:t>
            </a:r>
          </a:p>
        </p:txBody>
      </p:sp>
      <p:pic>
        <p:nvPicPr>
          <p:cNvPr id="21" name="Image 20">
            <a:extLst>
              <a:ext uri="{FF2B5EF4-FFF2-40B4-BE49-F238E27FC236}">
                <a16:creationId xmlns:a16="http://schemas.microsoft.com/office/drawing/2014/main" id="{FDF3C0F4-CA22-E17C-D575-D6D3660F918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23356" y="2528876"/>
            <a:ext cx="3475946" cy="701093"/>
          </a:xfrm>
          <a:prstGeom prst="rect">
            <a:avLst/>
          </a:prstGeom>
        </p:spPr>
      </p:pic>
      <p:pic>
        <p:nvPicPr>
          <p:cNvPr id="22" name="Image 21">
            <a:extLst>
              <a:ext uri="{FF2B5EF4-FFF2-40B4-BE49-F238E27FC236}">
                <a16:creationId xmlns:a16="http://schemas.microsoft.com/office/drawing/2014/main" id="{FAC0C7F6-B388-2590-A843-CC428C499D6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48598" y="1032441"/>
            <a:ext cx="2678105" cy="1393234"/>
          </a:xfrm>
          <a:prstGeom prst="rect">
            <a:avLst/>
          </a:prstGeom>
        </p:spPr>
      </p:pic>
      <p:sp>
        <p:nvSpPr>
          <p:cNvPr id="23" name="Titre 1">
            <a:extLst>
              <a:ext uri="{FF2B5EF4-FFF2-40B4-BE49-F238E27FC236}">
                <a16:creationId xmlns:a16="http://schemas.microsoft.com/office/drawing/2014/main" id="{50E7198E-9E5F-10FE-1D78-663C9B6D7FFF}"/>
              </a:ext>
            </a:extLst>
          </p:cNvPr>
          <p:cNvSpPr txBox="1">
            <a:spLocks/>
          </p:cNvSpPr>
          <p:nvPr/>
        </p:nvSpPr>
        <p:spPr>
          <a:xfrm>
            <a:off x="730618" y="517526"/>
            <a:ext cx="10341429"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1000 réseaux de chaleur en France  </a:t>
            </a:r>
          </a:p>
        </p:txBody>
      </p:sp>
    </p:spTree>
    <p:extLst>
      <p:ext uri="{BB962C8B-B14F-4D97-AF65-F5344CB8AC3E}">
        <p14:creationId xmlns:p14="http://schemas.microsoft.com/office/powerpoint/2010/main" val="395511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BB181-8D7F-1DE7-0459-8A38BCB5CEB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191109-D3DA-686A-5D6A-0DA4FB1EAFFE}"/>
              </a:ext>
            </a:extLst>
          </p:cNvPr>
          <p:cNvSpPr>
            <a:spLocks noGrp="1"/>
          </p:cNvSpPr>
          <p:nvPr>
            <p:ph type="title"/>
          </p:nvPr>
        </p:nvSpPr>
        <p:spPr>
          <a:xfrm>
            <a:off x="727368" y="365126"/>
            <a:ext cx="10515600" cy="421952"/>
          </a:xfrm>
        </p:spPr>
        <p:txBody>
          <a:bodyPr/>
          <a:lstStyle/>
          <a:p>
            <a:r>
              <a:rPr lang="fr-FR"/>
              <a:t>Créer un réseau de chaleur : feuille de route</a:t>
            </a:r>
          </a:p>
        </p:txBody>
      </p:sp>
      <p:sp>
        <p:nvSpPr>
          <p:cNvPr id="38" name="Google Shape;2119;ga04c6f3b03_1_49">
            <a:extLst>
              <a:ext uri="{FF2B5EF4-FFF2-40B4-BE49-F238E27FC236}">
                <a16:creationId xmlns:a16="http://schemas.microsoft.com/office/drawing/2014/main" id="{0CB34156-FEF3-88F4-F0D7-B9A5C77EE8C7}"/>
              </a:ext>
            </a:extLst>
          </p:cNvPr>
          <p:cNvSpPr txBox="1"/>
          <p:nvPr/>
        </p:nvSpPr>
        <p:spPr>
          <a:xfrm>
            <a:off x="4554014" y="2174636"/>
            <a:ext cx="1620000" cy="448294"/>
          </a:xfrm>
          <a:prstGeom prst="rect">
            <a:avLst/>
          </a:prstGeom>
          <a:noFill/>
          <a:ln w="28425" cap="flat" cmpd="sng">
            <a:solidFill>
              <a:srgbClr val="ED7D31"/>
            </a:solidFill>
            <a:prstDash val="solid"/>
            <a:miter lim="8000"/>
            <a:headEnd type="none" w="sm" len="sm"/>
            <a:tailEnd type="none" w="sm" len="sm"/>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000000"/>
              </a:buClr>
              <a:buSzPts val="1400"/>
            </a:pPr>
            <a:r>
              <a:rPr lang="fr-FR" sz="1100">
                <a:solidFill>
                  <a:srgbClr val="4E504F"/>
                </a:solidFill>
                <a:latin typeface="Calibri"/>
                <a:ea typeface="Calibri"/>
                <a:cs typeface="Calibri"/>
                <a:sym typeface="Calibri"/>
              </a:rPr>
              <a:t>Elaboration de plusieurs </a:t>
            </a:r>
            <a:r>
              <a:rPr lang="fr-FR" sz="1100" b="0" i="0" u="none" strike="noStrike" cap="none">
                <a:solidFill>
                  <a:srgbClr val="4E504F"/>
                </a:solidFill>
                <a:latin typeface="Calibri"/>
                <a:ea typeface="Calibri"/>
                <a:cs typeface="Calibri"/>
                <a:sym typeface="Calibri"/>
              </a:rPr>
              <a:t>scénarios envisageables</a:t>
            </a:r>
          </a:p>
        </p:txBody>
      </p:sp>
      <p:sp>
        <p:nvSpPr>
          <p:cNvPr id="39" name="Google Shape;2121;ga04c6f3b03_1_49">
            <a:extLst>
              <a:ext uri="{FF2B5EF4-FFF2-40B4-BE49-F238E27FC236}">
                <a16:creationId xmlns:a16="http://schemas.microsoft.com/office/drawing/2014/main" id="{EDE90FF8-A297-7DFF-E01C-49F85E41A624}"/>
              </a:ext>
            </a:extLst>
          </p:cNvPr>
          <p:cNvSpPr txBox="1"/>
          <p:nvPr/>
        </p:nvSpPr>
        <p:spPr>
          <a:xfrm>
            <a:off x="6491606" y="2166965"/>
            <a:ext cx="1620000" cy="457185"/>
          </a:xfrm>
          <a:prstGeom prst="rect">
            <a:avLst/>
          </a:prstGeom>
          <a:noFill/>
          <a:ln w="28425" cap="flat" cmpd="sng">
            <a:solidFill>
              <a:srgbClr val="70AD47"/>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4E504F"/>
                </a:solidFill>
                <a:latin typeface="Calibri"/>
                <a:ea typeface="Calibri"/>
                <a:cs typeface="Calibri"/>
                <a:sym typeface="Calibri"/>
              </a:rPr>
              <a:t>Analyse approfondie d’un </a:t>
            </a:r>
            <a:r>
              <a:rPr lang="fr-FR" sz="1100">
                <a:solidFill>
                  <a:srgbClr val="4E504F"/>
                </a:solidFill>
                <a:latin typeface="Calibri"/>
                <a:ea typeface="Calibri"/>
                <a:cs typeface="Calibri"/>
                <a:sym typeface="Calibri"/>
              </a:rPr>
              <a:t>scénario retenu</a:t>
            </a:r>
          </a:p>
        </p:txBody>
      </p:sp>
      <p:sp>
        <p:nvSpPr>
          <p:cNvPr id="40" name="Arc 39">
            <a:extLst>
              <a:ext uri="{FF2B5EF4-FFF2-40B4-BE49-F238E27FC236}">
                <a16:creationId xmlns:a16="http://schemas.microsoft.com/office/drawing/2014/main" id="{A2C1F643-31AF-EE9E-0E55-5BAB3E427D74}"/>
              </a:ext>
            </a:extLst>
          </p:cNvPr>
          <p:cNvSpPr/>
          <p:nvPr/>
        </p:nvSpPr>
        <p:spPr>
          <a:xfrm rot="8056756">
            <a:off x="6066022" y="218038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1" name="ZoneTexte 40">
            <a:extLst>
              <a:ext uri="{FF2B5EF4-FFF2-40B4-BE49-F238E27FC236}">
                <a16:creationId xmlns:a16="http://schemas.microsoft.com/office/drawing/2014/main" id="{943BB1EA-EE4E-09C4-C242-BEC54EE47EC5}"/>
              </a:ext>
            </a:extLst>
          </p:cNvPr>
          <p:cNvSpPr txBox="1"/>
          <p:nvPr/>
        </p:nvSpPr>
        <p:spPr>
          <a:xfrm>
            <a:off x="5934729" y="3077199"/>
            <a:ext cx="1371600" cy="276999"/>
          </a:xfrm>
          <a:prstGeom prst="rect">
            <a:avLst/>
          </a:prstGeom>
          <a:noFill/>
        </p:spPr>
        <p:txBody>
          <a:bodyPr wrap="square" rtlCol="0">
            <a:spAutoFit/>
          </a:bodyPr>
          <a:lstStyle/>
          <a:p>
            <a:r>
              <a:rPr lang="fr-FR" sz="1200">
                <a:solidFill>
                  <a:srgbClr val="6E6E6E"/>
                </a:solidFill>
              </a:rPr>
              <a:t>Choix élus</a:t>
            </a:r>
          </a:p>
        </p:txBody>
      </p:sp>
      <p:sp>
        <p:nvSpPr>
          <p:cNvPr id="42" name="Arc 41">
            <a:extLst>
              <a:ext uri="{FF2B5EF4-FFF2-40B4-BE49-F238E27FC236}">
                <a16:creationId xmlns:a16="http://schemas.microsoft.com/office/drawing/2014/main" id="{0997912B-790E-4F5A-C974-781D8B265B82}"/>
              </a:ext>
            </a:extLst>
          </p:cNvPr>
          <p:cNvSpPr/>
          <p:nvPr/>
        </p:nvSpPr>
        <p:spPr>
          <a:xfrm rot="8056756">
            <a:off x="7884569" y="218038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ZoneTexte 42">
            <a:extLst>
              <a:ext uri="{FF2B5EF4-FFF2-40B4-BE49-F238E27FC236}">
                <a16:creationId xmlns:a16="http://schemas.microsoft.com/office/drawing/2014/main" id="{67A8F2D0-AE6A-30FA-A92D-9862794AE98A}"/>
              </a:ext>
            </a:extLst>
          </p:cNvPr>
          <p:cNvSpPr txBox="1"/>
          <p:nvPr/>
        </p:nvSpPr>
        <p:spPr>
          <a:xfrm>
            <a:off x="7753276" y="3077199"/>
            <a:ext cx="1371600" cy="276999"/>
          </a:xfrm>
          <a:prstGeom prst="rect">
            <a:avLst/>
          </a:prstGeom>
          <a:noFill/>
        </p:spPr>
        <p:txBody>
          <a:bodyPr wrap="square" rtlCol="0">
            <a:spAutoFit/>
          </a:bodyPr>
          <a:lstStyle/>
          <a:p>
            <a:r>
              <a:rPr lang="fr-FR" sz="1200">
                <a:solidFill>
                  <a:srgbClr val="6E6E6E"/>
                </a:solidFill>
              </a:rPr>
              <a:t>Choix élus</a:t>
            </a:r>
          </a:p>
        </p:txBody>
      </p:sp>
      <p:sp>
        <p:nvSpPr>
          <p:cNvPr id="44" name="Google Shape;2119;ga04c6f3b03_1_49">
            <a:extLst>
              <a:ext uri="{FF2B5EF4-FFF2-40B4-BE49-F238E27FC236}">
                <a16:creationId xmlns:a16="http://schemas.microsoft.com/office/drawing/2014/main" id="{4554EF28-C60B-8A85-BCF3-A2F393B3DB23}"/>
              </a:ext>
            </a:extLst>
          </p:cNvPr>
          <p:cNvSpPr txBox="1"/>
          <p:nvPr/>
        </p:nvSpPr>
        <p:spPr>
          <a:xfrm>
            <a:off x="2576534" y="2193042"/>
            <a:ext cx="1620000" cy="436974"/>
          </a:xfrm>
          <a:prstGeom prst="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fr-FR" sz="1100" b="0" i="0" u="none" strike="noStrike" cap="none">
                <a:solidFill>
                  <a:srgbClr val="4E504F"/>
                </a:solidFill>
                <a:latin typeface="Calibri"/>
                <a:ea typeface="Calibri"/>
                <a:cs typeface="Calibri"/>
                <a:sym typeface="Calibri"/>
              </a:rPr>
              <a:t>Appropriation du sujet par le porteur de projet</a:t>
            </a:r>
          </a:p>
        </p:txBody>
      </p:sp>
      <p:sp>
        <p:nvSpPr>
          <p:cNvPr id="45" name="Ellipse 44">
            <a:extLst>
              <a:ext uri="{FF2B5EF4-FFF2-40B4-BE49-F238E27FC236}">
                <a16:creationId xmlns:a16="http://schemas.microsoft.com/office/drawing/2014/main" id="{B7A061CA-427F-C65D-58DC-EB90373808F4}"/>
              </a:ext>
            </a:extLst>
          </p:cNvPr>
          <p:cNvSpPr/>
          <p:nvPr/>
        </p:nvSpPr>
        <p:spPr>
          <a:xfrm>
            <a:off x="5211762" y="2567655"/>
            <a:ext cx="309647" cy="30306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46" name="Ellipse 45">
            <a:extLst>
              <a:ext uri="{FF2B5EF4-FFF2-40B4-BE49-F238E27FC236}">
                <a16:creationId xmlns:a16="http://schemas.microsoft.com/office/drawing/2014/main" id="{CECDA5D2-427A-8798-9E5F-AED247D43418}"/>
              </a:ext>
            </a:extLst>
          </p:cNvPr>
          <p:cNvSpPr/>
          <p:nvPr/>
        </p:nvSpPr>
        <p:spPr>
          <a:xfrm>
            <a:off x="7139361" y="2559464"/>
            <a:ext cx="309647" cy="30306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47" name="Arc 46">
            <a:extLst>
              <a:ext uri="{FF2B5EF4-FFF2-40B4-BE49-F238E27FC236}">
                <a16:creationId xmlns:a16="http://schemas.microsoft.com/office/drawing/2014/main" id="{BE5BBD88-7271-606A-4E20-4977E14C874C}"/>
              </a:ext>
            </a:extLst>
          </p:cNvPr>
          <p:cNvSpPr/>
          <p:nvPr/>
        </p:nvSpPr>
        <p:spPr>
          <a:xfrm rot="8056756">
            <a:off x="3914795" y="2211059"/>
            <a:ext cx="837914" cy="837914"/>
          </a:xfrm>
          <a:prstGeom prst="arc">
            <a:avLst/>
          </a:prstGeom>
          <a:ln>
            <a:solidFill>
              <a:schemeClr val="bg2">
                <a:lumMod val="75000"/>
              </a:schemeClr>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ZoneTexte 47">
            <a:extLst>
              <a:ext uri="{FF2B5EF4-FFF2-40B4-BE49-F238E27FC236}">
                <a16:creationId xmlns:a16="http://schemas.microsoft.com/office/drawing/2014/main" id="{C85E3EDF-6979-C2B4-386D-372F099610E4}"/>
              </a:ext>
            </a:extLst>
          </p:cNvPr>
          <p:cNvSpPr txBox="1"/>
          <p:nvPr/>
        </p:nvSpPr>
        <p:spPr>
          <a:xfrm>
            <a:off x="3783502" y="3107869"/>
            <a:ext cx="1371600" cy="276999"/>
          </a:xfrm>
          <a:prstGeom prst="rect">
            <a:avLst/>
          </a:prstGeom>
          <a:noFill/>
        </p:spPr>
        <p:txBody>
          <a:bodyPr wrap="square" rtlCol="0">
            <a:spAutoFit/>
          </a:bodyPr>
          <a:lstStyle/>
          <a:p>
            <a:r>
              <a:rPr lang="fr-FR" sz="1200">
                <a:solidFill>
                  <a:srgbClr val="6E6E6E"/>
                </a:solidFill>
              </a:rPr>
              <a:t>Choix élus</a:t>
            </a:r>
          </a:p>
        </p:txBody>
      </p:sp>
      <p:sp>
        <p:nvSpPr>
          <p:cNvPr id="49" name="Google Shape;2128;ga04c6f3b03_1_49">
            <a:extLst>
              <a:ext uri="{FF2B5EF4-FFF2-40B4-BE49-F238E27FC236}">
                <a16:creationId xmlns:a16="http://schemas.microsoft.com/office/drawing/2014/main" id="{2B4FE4F5-C39C-A750-EE5C-65DF5E2AAFE9}"/>
              </a:ext>
            </a:extLst>
          </p:cNvPr>
          <p:cNvSpPr txBox="1"/>
          <p:nvPr/>
        </p:nvSpPr>
        <p:spPr>
          <a:xfrm>
            <a:off x="8313259" y="2184595"/>
            <a:ext cx="2316543" cy="457185"/>
          </a:xfrm>
          <a:prstGeom prst="rect">
            <a:avLst/>
          </a:prstGeom>
          <a:noFill/>
          <a:ln w="28425" cap="flat" cmpd="sng">
            <a:solidFill>
              <a:srgbClr val="4472C4"/>
            </a:solid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4E504F"/>
                </a:solidFill>
                <a:latin typeface="Calibri"/>
                <a:cs typeface="Calibri"/>
                <a:sym typeface="Calibri"/>
              </a:rPr>
              <a:t>Mise en place du montage juridique</a:t>
            </a:r>
          </a:p>
          <a:p>
            <a:pPr algn="ctr">
              <a:buClr>
                <a:srgbClr val="000000"/>
              </a:buClr>
              <a:buSzPts val="1400"/>
            </a:pPr>
            <a:r>
              <a:rPr lang="fr-FR" sz="1100">
                <a:solidFill>
                  <a:srgbClr val="4E504F"/>
                </a:solidFill>
                <a:latin typeface="Calibri"/>
                <a:cs typeface="Calibri"/>
                <a:sym typeface="Calibri"/>
              </a:rPr>
              <a:t>Construction / Exploitation</a:t>
            </a:r>
            <a:endParaRPr sz="1200" b="0" i="0" u="none" strike="noStrike" cap="none">
              <a:solidFill>
                <a:srgbClr val="4E504F"/>
              </a:solidFill>
              <a:latin typeface="Arial"/>
              <a:ea typeface="Arial"/>
              <a:cs typeface="Arial"/>
              <a:sym typeface="Arial"/>
            </a:endParaRPr>
          </a:p>
        </p:txBody>
      </p:sp>
      <p:sp>
        <p:nvSpPr>
          <p:cNvPr id="50" name="Ellipse 49">
            <a:extLst>
              <a:ext uri="{FF2B5EF4-FFF2-40B4-BE49-F238E27FC236}">
                <a16:creationId xmlns:a16="http://schemas.microsoft.com/office/drawing/2014/main" id="{2E9ADB9A-05CB-ACED-E024-FFF10AA09585}"/>
              </a:ext>
            </a:extLst>
          </p:cNvPr>
          <p:cNvSpPr/>
          <p:nvPr/>
        </p:nvSpPr>
        <p:spPr>
          <a:xfrm>
            <a:off x="8968437" y="2559464"/>
            <a:ext cx="309647" cy="30306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51" name="Google Shape;2123;ga04c6f3b03_1_49">
            <a:extLst>
              <a:ext uri="{FF2B5EF4-FFF2-40B4-BE49-F238E27FC236}">
                <a16:creationId xmlns:a16="http://schemas.microsoft.com/office/drawing/2014/main" id="{2EBEFB90-547E-2CF6-0D94-2EB05FEDA265}"/>
              </a:ext>
            </a:extLst>
          </p:cNvPr>
          <p:cNvSpPr/>
          <p:nvPr/>
        </p:nvSpPr>
        <p:spPr>
          <a:xfrm>
            <a:off x="2716230" y="4423514"/>
            <a:ext cx="7218483" cy="310884"/>
          </a:xfrm>
          <a:custGeom>
            <a:avLst/>
            <a:gdLst/>
            <a:ahLst/>
            <a:cxnLst/>
            <a:rect l="l" t="t" r="r" b="b"/>
            <a:pathLst>
              <a:path w="750570" h="21600" extrusionOk="0">
                <a:moveTo>
                  <a:pt x="0" y="0"/>
                </a:moveTo>
                <a:lnTo>
                  <a:pt x="739770" y="0"/>
                </a:lnTo>
                <a:lnTo>
                  <a:pt x="750570" y="10800"/>
                </a:lnTo>
                <a:lnTo>
                  <a:pt x="739770" y="21600"/>
                </a:lnTo>
                <a:lnTo>
                  <a:pt x="0" y="21600"/>
                </a:lnTo>
                <a:close/>
              </a:path>
            </a:pathLst>
          </a:custGeom>
          <a:solidFill>
            <a:schemeClr val="bg1">
              <a:lumMod val="9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rgbClr val="335B74"/>
                </a:solidFill>
                <a:latin typeface="Calibri"/>
                <a:ea typeface="Calibri"/>
                <a:cs typeface="Calibri"/>
                <a:sym typeface="Calibri"/>
              </a:rPr>
              <a:t>3 à 5 ans</a:t>
            </a:r>
            <a:endParaRPr sz="1300" b="0" i="0" u="none" strike="noStrike" cap="none">
              <a:solidFill>
                <a:srgbClr val="335B74"/>
              </a:solidFill>
              <a:latin typeface="Arial"/>
              <a:ea typeface="Arial"/>
              <a:cs typeface="Arial"/>
              <a:sym typeface="Arial"/>
            </a:endParaRPr>
          </a:p>
        </p:txBody>
      </p:sp>
      <p:sp>
        <p:nvSpPr>
          <p:cNvPr id="52" name="Google Shape;2123;ga04c6f3b03_1_49">
            <a:extLst>
              <a:ext uri="{FF2B5EF4-FFF2-40B4-BE49-F238E27FC236}">
                <a16:creationId xmlns:a16="http://schemas.microsoft.com/office/drawing/2014/main" id="{676B5A62-331B-F27B-2B7F-CED6316E5A83}"/>
              </a:ext>
            </a:extLst>
          </p:cNvPr>
          <p:cNvSpPr/>
          <p:nvPr/>
        </p:nvSpPr>
        <p:spPr>
          <a:xfrm>
            <a:off x="2714325" y="3898198"/>
            <a:ext cx="1600291" cy="238999"/>
          </a:xfrm>
          <a:prstGeom prst="chevron">
            <a:avLst/>
          </a:prstGeom>
          <a:solidFill>
            <a:srgbClr val="F69402"/>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bg1"/>
                </a:solidFill>
                <a:latin typeface="Calibri"/>
                <a:ea typeface="Calibri"/>
                <a:cs typeface="Calibri"/>
                <a:sym typeface="Calibri"/>
              </a:rPr>
              <a:t>~ 2 mois</a:t>
            </a:r>
            <a:endParaRPr sz="1300" b="0" i="0" u="none" strike="noStrike" cap="none">
              <a:solidFill>
                <a:schemeClr val="bg1"/>
              </a:solidFill>
              <a:latin typeface="Arial"/>
              <a:ea typeface="Arial"/>
              <a:cs typeface="Arial"/>
              <a:sym typeface="Arial"/>
            </a:endParaRPr>
          </a:p>
        </p:txBody>
      </p:sp>
      <p:sp>
        <p:nvSpPr>
          <p:cNvPr id="53" name="Google Shape;2123;ga04c6f3b03_1_49">
            <a:extLst>
              <a:ext uri="{FF2B5EF4-FFF2-40B4-BE49-F238E27FC236}">
                <a16:creationId xmlns:a16="http://schemas.microsoft.com/office/drawing/2014/main" id="{0CE949A2-2D3D-28D5-07FA-30CC933EB678}"/>
              </a:ext>
            </a:extLst>
          </p:cNvPr>
          <p:cNvSpPr/>
          <p:nvPr/>
        </p:nvSpPr>
        <p:spPr>
          <a:xfrm>
            <a:off x="4424730" y="3898197"/>
            <a:ext cx="2010792" cy="238999"/>
          </a:xfrm>
          <a:prstGeom prst="chevron">
            <a:avLst/>
          </a:prstGeom>
          <a:solidFill>
            <a:srgbClr val="ED7D31"/>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lvl="0" algn="ctr">
              <a:buClr>
                <a:srgbClr val="000000"/>
              </a:buClr>
              <a:buSzPts val="1300"/>
            </a:pPr>
            <a:r>
              <a:rPr lang="fr-FR" sz="1300" b="1">
                <a:solidFill>
                  <a:schemeClr val="bg1"/>
                </a:solidFill>
                <a:ea typeface="Calibri"/>
                <a:cs typeface="Calibri"/>
                <a:sym typeface="Calibri"/>
              </a:rPr>
              <a:t>~ </a:t>
            </a:r>
            <a:r>
              <a:rPr lang="fr-FR" sz="1300" b="1">
                <a:solidFill>
                  <a:schemeClr val="bg1"/>
                </a:solidFill>
                <a:latin typeface="Calibri"/>
                <a:ea typeface="Calibri"/>
                <a:cs typeface="Calibri"/>
                <a:sym typeface="Calibri"/>
              </a:rPr>
              <a:t>8</a:t>
            </a:r>
            <a:r>
              <a:rPr lang="fr-FR" sz="1300" b="1" i="0" u="none" strike="noStrike" cap="none">
                <a:solidFill>
                  <a:schemeClr val="bg1"/>
                </a:solidFill>
                <a:latin typeface="Calibri"/>
                <a:ea typeface="Calibri"/>
                <a:cs typeface="Calibri"/>
                <a:sym typeface="Calibri"/>
              </a:rPr>
              <a:t> mois</a:t>
            </a:r>
            <a:endParaRPr sz="1300" b="0" i="0" u="none" strike="noStrike" cap="none">
              <a:solidFill>
                <a:schemeClr val="bg1"/>
              </a:solidFill>
              <a:latin typeface="Arial"/>
              <a:ea typeface="Arial"/>
              <a:cs typeface="Arial"/>
              <a:sym typeface="Arial"/>
            </a:endParaRPr>
          </a:p>
        </p:txBody>
      </p:sp>
      <p:sp>
        <p:nvSpPr>
          <p:cNvPr id="54" name="Google Shape;2123;ga04c6f3b03_1_49">
            <a:extLst>
              <a:ext uri="{FF2B5EF4-FFF2-40B4-BE49-F238E27FC236}">
                <a16:creationId xmlns:a16="http://schemas.microsoft.com/office/drawing/2014/main" id="{9D6079FB-8215-E5C5-4EC6-634E8B3BA16F}"/>
              </a:ext>
            </a:extLst>
          </p:cNvPr>
          <p:cNvSpPr/>
          <p:nvPr/>
        </p:nvSpPr>
        <p:spPr>
          <a:xfrm>
            <a:off x="6482309" y="3892392"/>
            <a:ext cx="1751816" cy="238999"/>
          </a:xfrm>
          <a:prstGeom prst="chevron">
            <a:avLst/>
          </a:prstGeom>
          <a:solidFill>
            <a:srgbClr val="6EAB46"/>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lvl="0" algn="ctr">
              <a:buClr>
                <a:srgbClr val="000000"/>
              </a:buClr>
              <a:buSzPts val="1300"/>
            </a:pPr>
            <a:r>
              <a:rPr lang="fr-FR" sz="1300" b="1">
                <a:solidFill>
                  <a:schemeClr val="bg1"/>
                </a:solidFill>
                <a:ea typeface="Calibri"/>
                <a:cs typeface="Calibri"/>
                <a:sym typeface="Calibri"/>
              </a:rPr>
              <a:t>~ 8 </a:t>
            </a:r>
            <a:r>
              <a:rPr lang="fr-FR" sz="1300" b="1" i="0" u="none" strike="noStrike" cap="none">
                <a:solidFill>
                  <a:schemeClr val="bg1"/>
                </a:solidFill>
                <a:latin typeface="Calibri"/>
                <a:ea typeface="Calibri"/>
                <a:cs typeface="Calibri"/>
                <a:sym typeface="Calibri"/>
              </a:rPr>
              <a:t>mois</a:t>
            </a:r>
            <a:endParaRPr sz="1300" b="0" i="0" u="none" strike="noStrike" cap="none">
              <a:solidFill>
                <a:schemeClr val="bg1"/>
              </a:solidFill>
              <a:latin typeface="Arial"/>
              <a:ea typeface="Arial"/>
              <a:cs typeface="Arial"/>
              <a:sym typeface="Arial"/>
            </a:endParaRPr>
          </a:p>
        </p:txBody>
      </p:sp>
      <p:sp>
        <p:nvSpPr>
          <p:cNvPr id="55" name="Google Shape;2123;ga04c6f3b03_1_49">
            <a:extLst>
              <a:ext uri="{FF2B5EF4-FFF2-40B4-BE49-F238E27FC236}">
                <a16:creationId xmlns:a16="http://schemas.microsoft.com/office/drawing/2014/main" id="{4F62FA2F-53A8-37DD-F28A-B07CB36BCD58}"/>
              </a:ext>
            </a:extLst>
          </p:cNvPr>
          <p:cNvSpPr/>
          <p:nvPr/>
        </p:nvSpPr>
        <p:spPr>
          <a:xfrm>
            <a:off x="8280912" y="3892391"/>
            <a:ext cx="1751816" cy="238999"/>
          </a:xfrm>
          <a:prstGeom prst="chevron">
            <a:avLst/>
          </a:prstGeom>
          <a:solidFill>
            <a:srgbClr val="2E75B6"/>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300"/>
              <a:buFont typeface="Arial"/>
              <a:buNone/>
            </a:pPr>
            <a:r>
              <a:rPr lang="fr-FR" sz="1300" b="1" i="0" u="none" strike="noStrike" cap="none">
                <a:solidFill>
                  <a:schemeClr val="bg1"/>
                </a:solidFill>
                <a:latin typeface="Calibri"/>
                <a:ea typeface="Calibri"/>
                <a:cs typeface="Calibri"/>
                <a:sym typeface="Calibri"/>
              </a:rPr>
              <a:t>1 à 3 ans</a:t>
            </a:r>
            <a:endParaRPr sz="1300" b="0" i="0" u="none" strike="noStrike" cap="none">
              <a:solidFill>
                <a:schemeClr val="bg1"/>
              </a:solidFill>
              <a:latin typeface="Arial"/>
              <a:ea typeface="Arial"/>
              <a:cs typeface="Arial"/>
              <a:sym typeface="Arial"/>
            </a:endParaRPr>
          </a:p>
        </p:txBody>
      </p:sp>
      <p:grpSp>
        <p:nvGrpSpPr>
          <p:cNvPr id="65" name="Groupe 64">
            <a:extLst>
              <a:ext uri="{FF2B5EF4-FFF2-40B4-BE49-F238E27FC236}">
                <a16:creationId xmlns:a16="http://schemas.microsoft.com/office/drawing/2014/main" id="{BB0EBDF7-5842-A682-269E-8FC6E47E4EA4}"/>
              </a:ext>
            </a:extLst>
          </p:cNvPr>
          <p:cNvGrpSpPr/>
          <p:nvPr/>
        </p:nvGrpSpPr>
        <p:grpSpPr>
          <a:xfrm>
            <a:off x="2576534" y="1545956"/>
            <a:ext cx="7316292" cy="477567"/>
            <a:chOff x="519370" y="1113939"/>
            <a:chExt cx="8472229" cy="553020"/>
          </a:xfrm>
        </p:grpSpPr>
        <p:sp>
          <p:nvSpPr>
            <p:cNvPr id="66" name="Google Shape;2130;ga04c6f3b03_1_49">
              <a:extLst>
                <a:ext uri="{FF2B5EF4-FFF2-40B4-BE49-F238E27FC236}">
                  <a16:creationId xmlns:a16="http://schemas.microsoft.com/office/drawing/2014/main" id="{854AB33E-1F1A-CB0E-BE78-24B35880D54C}"/>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u="none" strike="noStrike" cap="none">
                  <a:solidFill>
                    <a:srgbClr val="FFFFFF"/>
                  </a:solidFill>
                  <a:latin typeface="Calibri"/>
                  <a:ea typeface="Calibri"/>
                  <a:cs typeface="Calibri"/>
                  <a:sym typeface="Calibri"/>
                </a:rPr>
                <a:t>Identification du projet</a:t>
              </a:r>
              <a:endParaRPr sz="1100" b="0" u="none" strike="noStrike" cap="none">
                <a:solidFill>
                  <a:srgbClr val="000000"/>
                </a:solidFill>
                <a:latin typeface="Arial"/>
                <a:ea typeface="Arial"/>
                <a:cs typeface="Arial"/>
                <a:sym typeface="Arial"/>
              </a:endParaRPr>
            </a:p>
          </p:txBody>
        </p:sp>
        <p:sp>
          <p:nvSpPr>
            <p:cNvPr id="67" name="Ellipse 66">
              <a:extLst>
                <a:ext uri="{FF2B5EF4-FFF2-40B4-BE49-F238E27FC236}">
                  <a16:creationId xmlns:a16="http://schemas.microsoft.com/office/drawing/2014/main" id="{4018A35F-A239-03E6-9B7B-967CF3BF755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8" name="Google Shape;2130;ga04c6f3b03_1_49">
              <a:extLst>
                <a:ext uri="{FF2B5EF4-FFF2-40B4-BE49-F238E27FC236}">
                  <a16:creationId xmlns:a16="http://schemas.microsoft.com/office/drawing/2014/main" id="{AFD95735-66B1-9376-2192-B6FA6E473FB4}"/>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69" name="Ellipse 68">
              <a:extLst>
                <a:ext uri="{FF2B5EF4-FFF2-40B4-BE49-F238E27FC236}">
                  <a16:creationId xmlns:a16="http://schemas.microsoft.com/office/drawing/2014/main" id="{DE1DFD19-7043-E763-80AD-6BEEC4F8393B}"/>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70" name="Google Shape;2130;ga04c6f3b03_1_49">
              <a:extLst>
                <a:ext uri="{FF2B5EF4-FFF2-40B4-BE49-F238E27FC236}">
                  <a16:creationId xmlns:a16="http://schemas.microsoft.com/office/drawing/2014/main" id="{03A9CF00-DA9D-5522-5208-17B675FE25F1}"/>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71" name="Ellipse 70">
              <a:extLst>
                <a:ext uri="{FF2B5EF4-FFF2-40B4-BE49-F238E27FC236}">
                  <a16:creationId xmlns:a16="http://schemas.microsoft.com/office/drawing/2014/main" id="{873512CA-AE97-62A8-8E32-441BE191978F}"/>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72" name="Google Shape;2130;ga04c6f3b03_1_49">
              <a:extLst>
                <a:ext uri="{FF2B5EF4-FFF2-40B4-BE49-F238E27FC236}">
                  <a16:creationId xmlns:a16="http://schemas.microsoft.com/office/drawing/2014/main" id="{E71A1A76-4E62-4CB5-DE28-312A096BF456}"/>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73" name="Ellipse 72">
              <a:extLst>
                <a:ext uri="{FF2B5EF4-FFF2-40B4-BE49-F238E27FC236}">
                  <a16:creationId xmlns:a16="http://schemas.microsoft.com/office/drawing/2014/main" id="{6D61C41A-BEAC-541D-A246-6E07A010CF89}"/>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3" name="Espace réservé du numéro de diapositive 2">
            <a:extLst>
              <a:ext uri="{FF2B5EF4-FFF2-40B4-BE49-F238E27FC236}">
                <a16:creationId xmlns:a16="http://schemas.microsoft.com/office/drawing/2014/main" id="{AE540C0B-1A22-EAFE-3D07-F9C8A58E5F64}"/>
              </a:ext>
            </a:extLst>
          </p:cNvPr>
          <p:cNvSpPr>
            <a:spLocks noGrp="1"/>
          </p:cNvSpPr>
          <p:nvPr>
            <p:ph type="sldNum" sz="quarter" idx="12"/>
          </p:nvPr>
        </p:nvSpPr>
        <p:spPr/>
        <p:txBody>
          <a:bodyPr/>
          <a:lstStyle/>
          <a:p>
            <a:fld id="{E64A9767-C2B0-E143-A8B7-7C5D2BA5DF19}" type="slidenum">
              <a:rPr lang="fr-FR" smtClean="0"/>
              <a:t>32</a:t>
            </a:fld>
            <a:endParaRPr lang="fr-FR"/>
          </a:p>
        </p:txBody>
      </p:sp>
    </p:spTree>
    <p:extLst>
      <p:ext uri="{BB962C8B-B14F-4D97-AF65-F5344CB8AC3E}">
        <p14:creationId xmlns:p14="http://schemas.microsoft.com/office/powerpoint/2010/main" val="1008765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BA0F-6F9D-0871-FA93-3E82987640AE}"/>
            </a:ext>
          </a:extLst>
        </p:cNvPr>
        <p:cNvGrpSpPr/>
        <p:nvPr/>
      </p:nvGrpSpPr>
      <p:grpSpPr>
        <a:xfrm>
          <a:off x="0" y="0"/>
          <a:ext cx="0" cy="0"/>
          <a:chOff x="0" y="0"/>
          <a:chExt cx="0" cy="0"/>
        </a:xfrm>
      </p:grpSpPr>
      <p:sp>
        <p:nvSpPr>
          <p:cNvPr id="17" name="Rectangle : coins arrondis 16">
            <a:extLst>
              <a:ext uri="{FF2B5EF4-FFF2-40B4-BE49-F238E27FC236}">
                <a16:creationId xmlns:a16="http://schemas.microsoft.com/office/drawing/2014/main" id="{458727B3-BEA4-A7BB-C00D-B2E3EF8B6011}"/>
              </a:ext>
            </a:extLst>
          </p:cNvPr>
          <p:cNvSpPr/>
          <p:nvPr/>
        </p:nvSpPr>
        <p:spPr>
          <a:xfrm>
            <a:off x="4972496" y="4968230"/>
            <a:ext cx="3940818" cy="664985"/>
          </a:xfrm>
          <a:prstGeom prst="roundRect">
            <a:avLst/>
          </a:prstGeom>
          <a:solidFill>
            <a:srgbClr val="C4A850"/>
          </a:solidFill>
          <a:ln w="76200">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ctr"/>
          <a:lstStyle/>
          <a:p>
            <a:pPr algn="ctr"/>
            <a:r>
              <a:rPr lang="fr-FR" sz="1200" b="1">
                <a:solidFill>
                  <a:srgbClr val="FFFFFF"/>
                </a:solidFill>
              </a:rPr>
              <a:t>Autres moyens de financement </a:t>
            </a:r>
          </a:p>
          <a:p>
            <a:pPr algn="ctr">
              <a:buClr>
                <a:srgbClr val="000000"/>
              </a:buClr>
              <a:buSzPts val="1400"/>
            </a:pPr>
            <a:r>
              <a:rPr lang="fr-FR" sz="1200">
                <a:solidFill>
                  <a:schemeClr val="bg1"/>
                </a:solidFill>
                <a:cs typeface="Calibri"/>
                <a:sym typeface="Calibri"/>
              </a:rPr>
              <a:t>CRTE / COT / Actions cœur de ville / TEPOS </a:t>
            </a:r>
          </a:p>
        </p:txBody>
      </p:sp>
      <p:sp>
        <p:nvSpPr>
          <p:cNvPr id="18" name="Google Shape;2128;ga04c6f3b03_1_49">
            <a:extLst>
              <a:ext uri="{FF2B5EF4-FFF2-40B4-BE49-F238E27FC236}">
                <a16:creationId xmlns:a16="http://schemas.microsoft.com/office/drawing/2014/main" id="{6DA89E36-9186-C9E8-9D89-0BA6DAC02113}"/>
              </a:ext>
            </a:extLst>
          </p:cNvPr>
          <p:cNvSpPr txBox="1"/>
          <p:nvPr/>
        </p:nvSpPr>
        <p:spPr>
          <a:xfrm>
            <a:off x="6709874" y="4559362"/>
            <a:ext cx="575819" cy="392351"/>
          </a:xfrm>
          <a:prstGeom prst="rect">
            <a:avLst/>
          </a:prstGeom>
          <a:no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buClr>
                <a:srgbClr val="000000"/>
              </a:buClr>
              <a:buSzPts val="1400"/>
            </a:pPr>
            <a:r>
              <a:rPr lang="fr-FR" sz="2400" b="1">
                <a:solidFill>
                  <a:srgbClr val="E6C45D"/>
                </a:solidFill>
                <a:cs typeface="Calibri"/>
                <a:sym typeface="Calibri"/>
              </a:rPr>
              <a:t>+</a:t>
            </a:r>
          </a:p>
        </p:txBody>
      </p:sp>
      <p:grpSp>
        <p:nvGrpSpPr>
          <p:cNvPr id="19" name="Groupe 18">
            <a:extLst>
              <a:ext uri="{FF2B5EF4-FFF2-40B4-BE49-F238E27FC236}">
                <a16:creationId xmlns:a16="http://schemas.microsoft.com/office/drawing/2014/main" id="{C72884D5-EB61-E29E-DDD9-68BD7E0E9543}"/>
              </a:ext>
            </a:extLst>
          </p:cNvPr>
          <p:cNvGrpSpPr/>
          <p:nvPr/>
        </p:nvGrpSpPr>
        <p:grpSpPr>
          <a:xfrm>
            <a:off x="4870445" y="2182110"/>
            <a:ext cx="5120810" cy="2507334"/>
            <a:chOff x="4023189" y="2921225"/>
            <a:chExt cx="5120810" cy="2507334"/>
          </a:xfrm>
        </p:grpSpPr>
        <p:grpSp>
          <p:nvGrpSpPr>
            <p:cNvPr id="20" name="Groupe 19">
              <a:extLst>
                <a:ext uri="{FF2B5EF4-FFF2-40B4-BE49-F238E27FC236}">
                  <a16:creationId xmlns:a16="http://schemas.microsoft.com/office/drawing/2014/main" id="{D2FF4279-281E-BA99-0A8E-E3D0F5D3A610}"/>
                </a:ext>
              </a:extLst>
            </p:cNvPr>
            <p:cNvGrpSpPr/>
            <p:nvPr/>
          </p:nvGrpSpPr>
          <p:grpSpPr>
            <a:xfrm>
              <a:off x="4023189" y="2921225"/>
              <a:ext cx="5120810" cy="2507334"/>
              <a:chOff x="4023189" y="2921225"/>
              <a:chExt cx="5120810" cy="2507334"/>
            </a:xfrm>
          </p:grpSpPr>
          <p:cxnSp>
            <p:nvCxnSpPr>
              <p:cNvPr id="22" name="Connecteur droit avec flèche 21">
                <a:extLst>
                  <a:ext uri="{FF2B5EF4-FFF2-40B4-BE49-F238E27FC236}">
                    <a16:creationId xmlns:a16="http://schemas.microsoft.com/office/drawing/2014/main" id="{9D8788D0-47E4-9E08-1E7D-D9712121A1F6}"/>
                  </a:ext>
                </a:extLst>
              </p:cNvPr>
              <p:cNvCxnSpPr>
                <a:cxnSpLocks/>
              </p:cNvCxnSpPr>
              <p:nvPr/>
            </p:nvCxnSpPr>
            <p:spPr>
              <a:xfrm flipV="1">
                <a:off x="4644828" y="2921225"/>
                <a:ext cx="0" cy="1157161"/>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62DCC3FA-C29C-F226-7F8F-8BBED00F92B2}"/>
                  </a:ext>
                </a:extLst>
              </p:cNvPr>
              <p:cNvCxnSpPr/>
              <p:nvPr/>
            </p:nvCxnSpPr>
            <p:spPr>
              <a:xfrm flipV="1">
                <a:off x="5978817" y="2921225"/>
                <a:ext cx="0" cy="1990640"/>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ECAEECC-0AC2-4B82-381F-E45AB70252E5}"/>
                  </a:ext>
                </a:extLst>
              </p:cNvPr>
              <p:cNvCxnSpPr>
                <a:cxnSpLocks/>
              </p:cNvCxnSpPr>
              <p:nvPr/>
            </p:nvCxnSpPr>
            <p:spPr>
              <a:xfrm flipV="1">
                <a:off x="7847990" y="2921225"/>
                <a:ext cx="0" cy="1157161"/>
              </a:xfrm>
              <a:prstGeom prst="straightConnector1">
                <a:avLst/>
              </a:prstGeom>
              <a:ln w="38100">
                <a:solidFill>
                  <a:srgbClr val="E6C45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4399D07-9F4A-90F2-40CF-0225874C902C}"/>
                  </a:ext>
                </a:extLst>
              </p:cNvPr>
              <p:cNvCxnSpPr>
                <a:cxnSpLocks/>
              </p:cNvCxnSpPr>
              <p:nvPr/>
            </p:nvCxnSpPr>
            <p:spPr>
              <a:xfrm>
                <a:off x="4644828" y="4078386"/>
                <a:ext cx="1002850" cy="971044"/>
              </a:xfrm>
              <a:prstGeom prst="line">
                <a:avLst/>
              </a:prstGeom>
              <a:ln w="38100">
                <a:solidFill>
                  <a:srgbClr val="E6C45D"/>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B59CC42-6E54-CA95-1BFD-7E037465D127}"/>
                  </a:ext>
                </a:extLst>
              </p:cNvPr>
              <p:cNvCxnSpPr>
                <a:cxnSpLocks/>
              </p:cNvCxnSpPr>
              <p:nvPr/>
            </p:nvCxnSpPr>
            <p:spPr>
              <a:xfrm flipV="1">
                <a:off x="6303696" y="4078386"/>
                <a:ext cx="1544294" cy="971044"/>
              </a:xfrm>
              <a:prstGeom prst="line">
                <a:avLst/>
              </a:prstGeom>
              <a:ln w="38100">
                <a:solidFill>
                  <a:srgbClr val="E6C45D"/>
                </a:solidFill>
              </a:ln>
            </p:spPr>
            <p:style>
              <a:lnRef idx="1">
                <a:schemeClr val="accent1"/>
              </a:lnRef>
              <a:fillRef idx="0">
                <a:schemeClr val="accent1"/>
              </a:fillRef>
              <a:effectRef idx="0">
                <a:schemeClr val="accent1"/>
              </a:effectRef>
              <a:fontRef idx="minor">
                <a:schemeClr val="tx1"/>
              </a:fontRef>
            </p:style>
          </p:cxnSp>
          <p:sp>
            <p:nvSpPr>
              <p:cNvPr id="27" name="Google Shape;2128;ga04c6f3b03_1_49">
                <a:extLst>
                  <a:ext uri="{FF2B5EF4-FFF2-40B4-BE49-F238E27FC236}">
                    <a16:creationId xmlns:a16="http://schemas.microsoft.com/office/drawing/2014/main" id="{53DDF646-06B6-113E-B057-1A9F39BF380D}"/>
                  </a:ext>
                </a:extLst>
              </p:cNvPr>
              <p:cNvSpPr txBox="1"/>
              <p:nvPr/>
            </p:nvSpPr>
            <p:spPr>
              <a:xfrm>
                <a:off x="6733691" y="3345998"/>
                <a:ext cx="2410308" cy="438193"/>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buClr>
                    <a:srgbClr val="000000"/>
                  </a:buClr>
                  <a:buSzPts val="1400"/>
                </a:pPr>
                <a:r>
                  <a:rPr lang="fr-FR" sz="1100">
                    <a:solidFill>
                      <a:srgbClr val="C4A850"/>
                    </a:solidFill>
                    <a:latin typeface="Calibri"/>
                    <a:cs typeface="Calibri"/>
                    <a:sym typeface="Calibri"/>
                  </a:rPr>
                  <a:t>Aide à l’investissement : </a:t>
                </a:r>
                <a:r>
                  <a:rPr lang="fr-FR" sz="1100" b="1">
                    <a:solidFill>
                      <a:srgbClr val="C4A850"/>
                    </a:solidFill>
                    <a:latin typeface="Calibri"/>
                    <a:cs typeface="Calibri"/>
                    <a:sym typeface="Calibri"/>
                  </a:rPr>
                  <a:t>Fonds Chaleur </a:t>
                </a:r>
              </a:p>
              <a:p>
                <a:pPr>
                  <a:buClr>
                    <a:srgbClr val="000000"/>
                  </a:buClr>
                  <a:buSzPts val="1400"/>
                </a:pPr>
                <a:r>
                  <a:rPr lang="fr-FR" sz="1100">
                    <a:solidFill>
                      <a:srgbClr val="C4A850"/>
                    </a:solidFill>
                    <a:latin typeface="Calibri"/>
                    <a:cs typeface="Calibri"/>
                    <a:sym typeface="Calibri"/>
                  </a:rPr>
                  <a:t>(forfait ou selon l’analyse économique)</a:t>
                </a:r>
              </a:p>
              <a:p>
                <a:pPr marL="0" marR="0" lvl="0" indent="0" algn="l" rtl="0">
                  <a:lnSpc>
                    <a:spcPct val="100000"/>
                  </a:lnSpc>
                  <a:spcBef>
                    <a:spcPts val="0"/>
                  </a:spcBef>
                  <a:spcAft>
                    <a:spcPts val="0"/>
                  </a:spcAft>
                  <a:buClr>
                    <a:srgbClr val="000000"/>
                  </a:buClr>
                  <a:buSzPts val="1300"/>
                  <a:buFont typeface="Arial"/>
                  <a:buNone/>
                </a:pPr>
                <a:endParaRPr sz="1200" b="0" i="0" u="none" strike="noStrike" cap="none">
                  <a:solidFill>
                    <a:srgbClr val="C4A850"/>
                  </a:solidFill>
                  <a:latin typeface="Arial"/>
                  <a:ea typeface="Arial"/>
                  <a:cs typeface="Arial"/>
                  <a:sym typeface="Arial"/>
                </a:endParaRPr>
              </a:p>
            </p:txBody>
          </p:sp>
          <p:sp>
            <p:nvSpPr>
              <p:cNvPr id="28" name="Rectangle : coins arrondis 27">
                <a:extLst>
                  <a:ext uri="{FF2B5EF4-FFF2-40B4-BE49-F238E27FC236}">
                    <a16:creationId xmlns:a16="http://schemas.microsoft.com/office/drawing/2014/main" id="{7DCCAC17-3C3D-AAA0-6061-A85DF1DC0097}"/>
                  </a:ext>
                </a:extLst>
              </p:cNvPr>
              <p:cNvSpPr/>
              <p:nvPr/>
            </p:nvSpPr>
            <p:spPr>
              <a:xfrm>
                <a:off x="5383729" y="4763574"/>
                <a:ext cx="1313171" cy="664985"/>
              </a:xfrm>
              <a:prstGeom prst="roundRect">
                <a:avLst/>
              </a:prstGeom>
              <a:solidFill>
                <a:srgbClr val="C4A850"/>
              </a:solidFill>
              <a:ln w="76200">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ctr"/>
              <a:lstStyle/>
              <a:p>
                <a:pPr algn="ctr"/>
                <a:r>
                  <a:rPr lang="fr-FR" sz="1200" b="1">
                    <a:solidFill>
                      <a:srgbClr val="FFFFFF"/>
                    </a:solidFill>
                  </a:rPr>
                  <a:t>AIDES </a:t>
                </a:r>
              </a:p>
              <a:p>
                <a:pPr algn="ctr"/>
                <a:r>
                  <a:rPr lang="fr-FR" sz="1200" b="1">
                    <a:solidFill>
                      <a:srgbClr val="FFFFFF"/>
                    </a:solidFill>
                  </a:rPr>
                  <a:t>ADEME </a:t>
                </a:r>
                <a:r>
                  <a:rPr lang="fr-FR" sz="1200">
                    <a:solidFill>
                      <a:srgbClr val="FFFFFF"/>
                    </a:solidFill>
                  </a:rPr>
                  <a:t>&amp; </a:t>
                </a:r>
                <a:r>
                  <a:rPr lang="fr-FR" sz="1200" b="1">
                    <a:solidFill>
                      <a:srgbClr val="FFFFFF"/>
                    </a:solidFill>
                  </a:rPr>
                  <a:t>Région</a:t>
                </a:r>
                <a:endParaRPr lang="fr-FR" sz="600" b="1">
                  <a:solidFill>
                    <a:srgbClr val="FFFFFF"/>
                  </a:solidFill>
                </a:endParaRPr>
              </a:p>
            </p:txBody>
          </p:sp>
          <p:sp>
            <p:nvSpPr>
              <p:cNvPr id="29" name="Google Shape;2128;ga04c6f3b03_1_49">
                <a:extLst>
                  <a:ext uri="{FF2B5EF4-FFF2-40B4-BE49-F238E27FC236}">
                    <a16:creationId xmlns:a16="http://schemas.microsoft.com/office/drawing/2014/main" id="{52E581F2-7B89-D48D-E91F-E34E3F80CE50}"/>
                  </a:ext>
                </a:extLst>
              </p:cNvPr>
              <p:cNvSpPr txBox="1"/>
              <p:nvPr/>
            </p:nvSpPr>
            <p:spPr>
              <a:xfrm>
                <a:off x="4023189" y="3407047"/>
                <a:ext cx="1279583" cy="491111"/>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C4A850"/>
                    </a:solidFill>
                    <a:latin typeface="Calibri"/>
                    <a:cs typeface="Calibri"/>
                    <a:sym typeface="Calibri"/>
                  </a:rPr>
                  <a:t>70% </a:t>
                </a:r>
                <a:r>
                  <a:rPr lang="fr-FR" sz="1100">
                    <a:solidFill>
                      <a:srgbClr val="C4A850"/>
                    </a:solidFill>
                    <a:latin typeface="Calibri"/>
                    <a:ea typeface="Arial"/>
                    <a:cs typeface="Calibri"/>
                    <a:sym typeface="Calibri"/>
                  </a:rPr>
                  <a:t>d</a:t>
                </a:r>
                <a:r>
                  <a:rPr lang="fr-FR" sz="1100" b="0" i="0" u="none" strike="noStrike" cap="none">
                    <a:solidFill>
                      <a:srgbClr val="C4A850"/>
                    </a:solidFill>
                    <a:latin typeface="Calibri"/>
                    <a:ea typeface="Arial"/>
                    <a:cs typeface="Calibri"/>
                    <a:sym typeface="Calibri"/>
                  </a:rPr>
                  <a:t>u monta</a:t>
                </a:r>
                <a:r>
                  <a:rPr lang="fr-FR" sz="1100">
                    <a:solidFill>
                      <a:srgbClr val="C4A850"/>
                    </a:solidFill>
                    <a:latin typeface="Calibri"/>
                    <a:ea typeface="Arial"/>
                    <a:cs typeface="Calibri"/>
                    <a:sym typeface="Calibri"/>
                  </a:rPr>
                  <a:t>nt études</a:t>
                </a:r>
                <a:endParaRPr sz="1200" b="0" i="0" u="none" strike="noStrike" cap="none">
                  <a:solidFill>
                    <a:srgbClr val="C4A850"/>
                  </a:solidFill>
                  <a:latin typeface="Arial"/>
                  <a:ea typeface="Arial"/>
                  <a:cs typeface="Arial"/>
                  <a:sym typeface="Arial"/>
                </a:endParaRPr>
              </a:p>
            </p:txBody>
          </p:sp>
        </p:grpSp>
        <p:sp>
          <p:nvSpPr>
            <p:cNvPr id="21" name="Google Shape;2128;ga04c6f3b03_1_49">
              <a:extLst>
                <a:ext uri="{FF2B5EF4-FFF2-40B4-BE49-F238E27FC236}">
                  <a16:creationId xmlns:a16="http://schemas.microsoft.com/office/drawing/2014/main" id="{17BC2513-E769-6DC7-79EB-21BA3E183277}"/>
                </a:ext>
              </a:extLst>
            </p:cNvPr>
            <p:cNvSpPr txBox="1"/>
            <p:nvPr/>
          </p:nvSpPr>
          <p:spPr>
            <a:xfrm>
              <a:off x="5389812" y="3234779"/>
              <a:ext cx="1279583" cy="438560"/>
            </a:xfrm>
            <a:prstGeom prst="rect">
              <a:avLst/>
            </a:prstGeom>
            <a:solidFill>
              <a:schemeClr val="bg1"/>
            </a:solidFill>
            <a:ln w="28425" cap="flat" cmpd="sng">
              <a:noFill/>
              <a:prstDash val="solid"/>
              <a:miter lim="8000"/>
              <a:headEnd type="none" w="sm" len="sm"/>
              <a:tailEnd type="none" w="sm" len="sm"/>
            </a:ln>
          </p:spPr>
          <p:txBody>
            <a:bodyPr spcFirstLastPara="1" wrap="square" lIns="91425" tIns="45700" rIns="91425" bIns="45700" anchor="t" anchorCtr="0">
              <a:noAutofit/>
            </a:bodyPr>
            <a:lstStyle/>
            <a:p>
              <a:pPr algn="ctr">
                <a:buClr>
                  <a:srgbClr val="000000"/>
                </a:buClr>
                <a:buSzPts val="1400"/>
              </a:pPr>
              <a:r>
                <a:rPr lang="fr-FR" sz="1100">
                  <a:solidFill>
                    <a:srgbClr val="C4A850"/>
                  </a:solidFill>
                  <a:latin typeface="Calibri"/>
                  <a:cs typeface="Calibri"/>
                  <a:sym typeface="Calibri"/>
                </a:rPr>
                <a:t>70% </a:t>
              </a:r>
              <a:r>
                <a:rPr lang="fr-FR" sz="1100">
                  <a:solidFill>
                    <a:srgbClr val="C4A850"/>
                  </a:solidFill>
                  <a:latin typeface="Calibri"/>
                  <a:ea typeface="Arial"/>
                  <a:cs typeface="Calibri"/>
                  <a:sym typeface="Calibri"/>
                </a:rPr>
                <a:t>d</a:t>
              </a:r>
              <a:r>
                <a:rPr lang="fr-FR" sz="1100" b="0" i="0" u="none" strike="noStrike" cap="none">
                  <a:solidFill>
                    <a:srgbClr val="C4A850"/>
                  </a:solidFill>
                  <a:latin typeface="Calibri"/>
                  <a:ea typeface="Arial"/>
                  <a:cs typeface="Calibri"/>
                  <a:sym typeface="Calibri"/>
                </a:rPr>
                <a:t>u monta</a:t>
              </a:r>
              <a:r>
                <a:rPr lang="fr-FR" sz="1100">
                  <a:solidFill>
                    <a:srgbClr val="C4A850"/>
                  </a:solidFill>
                  <a:latin typeface="Calibri"/>
                  <a:ea typeface="Arial"/>
                  <a:cs typeface="Calibri"/>
                  <a:sym typeface="Calibri"/>
                </a:rPr>
                <a:t>nt études</a:t>
              </a:r>
              <a:endParaRPr sz="1200" b="0" i="0" u="none" strike="noStrike" cap="none">
                <a:solidFill>
                  <a:srgbClr val="C4A850"/>
                </a:solidFill>
                <a:latin typeface="Arial"/>
                <a:ea typeface="Arial"/>
                <a:cs typeface="Arial"/>
                <a:sym typeface="Arial"/>
              </a:endParaRPr>
            </a:p>
          </p:txBody>
        </p:sp>
      </p:grpSp>
      <p:grpSp>
        <p:nvGrpSpPr>
          <p:cNvPr id="30" name="Groupe 29">
            <a:extLst>
              <a:ext uri="{FF2B5EF4-FFF2-40B4-BE49-F238E27FC236}">
                <a16:creationId xmlns:a16="http://schemas.microsoft.com/office/drawing/2014/main" id="{AC7E8117-A2B2-FC99-94E6-A336469EC92E}"/>
              </a:ext>
            </a:extLst>
          </p:cNvPr>
          <p:cNvGrpSpPr/>
          <p:nvPr/>
        </p:nvGrpSpPr>
        <p:grpSpPr>
          <a:xfrm>
            <a:off x="2576534" y="1545956"/>
            <a:ext cx="7316292" cy="477567"/>
            <a:chOff x="519370" y="1113939"/>
            <a:chExt cx="8472229" cy="553020"/>
          </a:xfrm>
        </p:grpSpPr>
        <p:sp>
          <p:nvSpPr>
            <p:cNvPr id="31" name="Google Shape;2130;ga04c6f3b03_1_49">
              <a:extLst>
                <a:ext uri="{FF2B5EF4-FFF2-40B4-BE49-F238E27FC236}">
                  <a16:creationId xmlns:a16="http://schemas.microsoft.com/office/drawing/2014/main" id="{D4CDC568-BAE7-E631-8129-8BFB78D3B212}"/>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u="none" strike="noStrike" cap="none">
                  <a:solidFill>
                    <a:srgbClr val="FFFFFF"/>
                  </a:solidFill>
                  <a:latin typeface="Calibri"/>
                  <a:ea typeface="Calibri"/>
                  <a:cs typeface="Calibri"/>
                  <a:sym typeface="Calibri"/>
                </a:rPr>
                <a:t>Identification du projet</a:t>
              </a:r>
              <a:endParaRPr sz="1100" b="0" u="none" strike="noStrike" cap="none">
                <a:solidFill>
                  <a:srgbClr val="000000"/>
                </a:solidFill>
                <a:latin typeface="Arial"/>
                <a:ea typeface="Arial"/>
                <a:cs typeface="Arial"/>
                <a:sym typeface="Arial"/>
              </a:endParaRPr>
            </a:p>
          </p:txBody>
        </p:sp>
        <p:sp>
          <p:nvSpPr>
            <p:cNvPr id="32" name="Ellipse 31">
              <a:extLst>
                <a:ext uri="{FF2B5EF4-FFF2-40B4-BE49-F238E27FC236}">
                  <a16:creationId xmlns:a16="http://schemas.microsoft.com/office/drawing/2014/main" id="{511D8E1B-1D53-C89F-7130-CA51A9EC86E8}"/>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33" name="Google Shape;2130;ga04c6f3b03_1_49">
              <a:extLst>
                <a:ext uri="{FF2B5EF4-FFF2-40B4-BE49-F238E27FC236}">
                  <a16:creationId xmlns:a16="http://schemas.microsoft.com/office/drawing/2014/main" id="{8CA3491E-5313-0BFD-06F4-50C58A4666B6}"/>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34" name="Ellipse 33">
              <a:extLst>
                <a:ext uri="{FF2B5EF4-FFF2-40B4-BE49-F238E27FC236}">
                  <a16:creationId xmlns:a16="http://schemas.microsoft.com/office/drawing/2014/main" id="{AD6236DE-37CE-A484-EFB5-26F1DA2348FA}"/>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35" name="Google Shape;2130;ga04c6f3b03_1_49">
              <a:extLst>
                <a:ext uri="{FF2B5EF4-FFF2-40B4-BE49-F238E27FC236}">
                  <a16:creationId xmlns:a16="http://schemas.microsoft.com/office/drawing/2014/main" id="{5CBF7CC4-5E21-BCCF-D535-6180778321E5}"/>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36" name="Ellipse 35">
              <a:extLst>
                <a:ext uri="{FF2B5EF4-FFF2-40B4-BE49-F238E27FC236}">
                  <a16:creationId xmlns:a16="http://schemas.microsoft.com/office/drawing/2014/main" id="{100090A8-E8A0-8826-9780-D3D95E296FEA}"/>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37" name="Google Shape;2130;ga04c6f3b03_1_49">
              <a:extLst>
                <a:ext uri="{FF2B5EF4-FFF2-40B4-BE49-F238E27FC236}">
                  <a16:creationId xmlns:a16="http://schemas.microsoft.com/office/drawing/2014/main" id="{564E5B7A-1078-4F9E-610E-C94DBECBC8DB}"/>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38" name="Ellipse 37">
              <a:extLst>
                <a:ext uri="{FF2B5EF4-FFF2-40B4-BE49-F238E27FC236}">
                  <a16:creationId xmlns:a16="http://schemas.microsoft.com/office/drawing/2014/main" id="{FADFEB24-69E4-B129-928B-0FF6FE72ECB3}"/>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3" name="Espace réservé du numéro de diapositive 2">
            <a:extLst>
              <a:ext uri="{FF2B5EF4-FFF2-40B4-BE49-F238E27FC236}">
                <a16:creationId xmlns:a16="http://schemas.microsoft.com/office/drawing/2014/main" id="{7345C717-889F-8C65-C2C8-A5FF5C893C83}"/>
              </a:ext>
            </a:extLst>
          </p:cNvPr>
          <p:cNvSpPr>
            <a:spLocks noGrp="1"/>
          </p:cNvSpPr>
          <p:nvPr>
            <p:ph type="sldNum" sz="quarter" idx="12"/>
          </p:nvPr>
        </p:nvSpPr>
        <p:spPr/>
        <p:txBody>
          <a:bodyPr/>
          <a:lstStyle/>
          <a:p>
            <a:fld id="{E64A9767-C2B0-E143-A8B7-7C5D2BA5DF19}" type="slidenum">
              <a:rPr lang="fr-FR" smtClean="0"/>
              <a:t>33</a:t>
            </a:fld>
            <a:endParaRPr lang="fr-FR"/>
          </a:p>
        </p:txBody>
      </p:sp>
      <p:sp>
        <p:nvSpPr>
          <p:cNvPr id="6" name="Titre 1">
            <a:extLst>
              <a:ext uri="{FF2B5EF4-FFF2-40B4-BE49-F238E27FC236}">
                <a16:creationId xmlns:a16="http://schemas.microsoft.com/office/drawing/2014/main" id="{D75E7A7A-D04F-9E4E-AEEC-0AE94D9C2AA4}"/>
              </a:ext>
            </a:extLst>
          </p:cNvPr>
          <p:cNvSpPr>
            <a:spLocks noGrp="1"/>
          </p:cNvSpPr>
          <p:nvPr>
            <p:ph type="title"/>
          </p:nvPr>
        </p:nvSpPr>
        <p:spPr>
          <a:xfrm>
            <a:off x="727368" y="365126"/>
            <a:ext cx="10515600" cy="421952"/>
          </a:xfrm>
        </p:spPr>
        <p:txBody>
          <a:bodyPr/>
          <a:lstStyle/>
          <a:p>
            <a:r>
              <a:rPr lang="fr-FR"/>
              <a:t>Créer un réseau de chaleur : feuille de route</a:t>
            </a:r>
          </a:p>
        </p:txBody>
      </p:sp>
    </p:spTree>
    <p:extLst>
      <p:ext uri="{BB962C8B-B14F-4D97-AF65-F5344CB8AC3E}">
        <p14:creationId xmlns:p14="http://schemas.microsoft.com/office/powerpoint/2010/main" val="2612250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A6FDB-852C-B6E1-D3DE-25F04A099A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DC28DF0-6F60-BD2E-C85A-951300CBE317}"/>
              </a:ext>
            </a:extLst>
          </p:cNvPr>
          <p:cNvSpPr>
            <a:spLocks noGrp="1"/>
          </p:cNvSpPr>
          <p:nvPr>
            <p:ph type="title"/>
          </p:nvPr>
        </p:nvSpPr>
        <p:spPr>
          <a:xfrm>
            <a:off x="727368" y="365126"/>
            <a:ext cx="10515600" cy="421952"/>
          </a:xfrm>
        </p:spPr>
        <p:txBody>
          <a:bodyPr/>
          <a:lstStyle/>
          <a:p>
            <a:r>
              <a:rPr lang="fr-FR"/>
              <a:t>Créer un réseau de chaleur : feuille de route</a:t>
            </a:r>
          </a:p>
        </p:txBody>
      </p:sp>
      <p:grpSp>
        <p:nvGrpSpPr>
          <p:cNvPr id="3" name="Groupe 2">
            <a:extLst>
              <a:ext uri="{FF2B5EF4-FFF2-40B4-BE49-F238E27FC236}">
                <a16:creationId xmlns:a16="http://schemas.microsoft.com/office/drawing/2014/main" id="{9F989725-0296-853D-1F7A-154FF2C00E46}"/>
              </a:ext>
            </a:extLst>
          </p:cNvPr>
          <p:cNvGrpSpPr/>
          <p:nvPr/>
        </p:nvGrpSpPr>
        <p:grpSpPr>
          <a:xfrm>
            <a:off x="2576534" y="1545956"/>
            <a:ext cx="7316292" cy="477567"/>
            <a:chOff x="519370" y="1113939"/>
            <a:chExt cx="8472229" cy="553020"/>
          </a:xfrm>
        </p:grpSpPr>
        <p:sp>
          <p:nvSpPr>
            <p:cNvPr id="4" name="Google Shape;2130;ga04c6f3b03_1_49">
              <a:extLst>
                <a:ext uri="{FF2B5EF4-FFF2-40B4-BE49-F238E27FC236}">
                  <a16:creationId xmlns:a16="http://schemas.microsoft.com/office/drawing/2014/main" id="{03878095-0722-F614-2F06-56E58035329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u="none" strike="noStrike" cap="none">
                  <a:solidFill>
                    <a:srgbClr val="FFFFFF"/>
                  </a:solidFill>
                  <a:latin typeface="Calibri"/>
                  <a:ea typeface="Calibri"/>
                  <a:cs typeface="Calibri"/>
                  <a:sym typeface="Calibri"/>
                </a:rPr>
                <a:t>Identification du projet</a:t>
              </a:r>
              <a:endParaRPr sz="1100" b="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919793BA-EB32-3E78-40E7-6DDE4704DCC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264D0550-F62D-C272-A2DD-BA26D9FD3BF1}"/>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508CC1CC-55A3-6C05-4A3F-B28A26F909DF}"/>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63D70C90-4C93-88DB-12F1-E769AFED3587}"/>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8EE9E57C-E439-7CCB-FA97-8243897C4605}"/>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C0886AF8-5D3C-E02A-5F43-BA385D410536}"/>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DECFA7B6-5DCC-0015-E5FD-1A436247A8F8}"/>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12" name="Connecteur droit avec flèche 11">
            <a:extLst>
              <a:ext uri="{FF2B5EF4-FFF2-40B4-BE49-F238E27FC236}">
                <a16:creationId xmlns:a16="http://schemas.microsoft.com/office/drawing/2014/main" id="{D1C59381-4EA0-F120-0DA8-661EF9D8F47C}"/>
              </a:ext>
            </a:extLst>
          </p:cNvPr>
          <p:cNvCxnSpPr>
            <a:cxnSpLocks/>
          </p:cNvCxnSpPr>
          <p:nvPr/>
        </p:nvCxnSpPr>
        <p:spPr>
          <a:xfrm flipV="1">
            <a:off x="3383590" y="2153351"/>
            <a:ext cx="0" cy="538971"/>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5C1F9F6-7B83-D94F-A2AE-58F379BACDBA}"/>
              </a:ext>
            </a:extLst>
          </p:cNvPr>
          <p:cNvCxnSpPr>
            <a:cxnSpLocks/>
          </p:cNvCxnSpPr>
          <p:nvPr/>
        </p:nvCxnSpPr>
        <p:spPr>
          <a:xfrm flipV="1">
            <a:off x="5368864" y="2153351"/>
            <a:ext cx="0" cy="538971"/>
          </a:xfrm>
          <a:prstGeom prst="straightConnector1">
            <a:avLst/>
          </a:prstGeom>
          <a:ln w="76200">
            <a:solidFill>
              <a:srgbClr val="ED7D3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1F556A38-00B3-D2F1-B577-592D3808F77D}"/>
              </a:ext>
            </a:extLst>
          </p:cNvPr>
          <p:cNvCxnSpPr>
            <a:cxnSpLocks/>
          </p:cNvCxnSpPr>
          <p:nvPr/>
        </p:nvCxnSpPr>
        <p:spPr>
          <a:xfrm flipV="1">
            <a:off x="7289797" y="2153351"/>
            <a:ext cx="0" cy="538971"/>
          </a:xfrm>
          <a:prstGeom prst="straightConnector1">
            <a:avLst/>
          </a:prstGeom>
          <a:ln w="76200">
            <a:solidFill>
              <a:srgbClr val="6EAB46"/>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FFBA0CAF-FC40-3FE6-D033-44FF74727C76}"/>
              </a:ext>
            </a:extLst>
          </p:cNvPr>
          <p:cNvCxnSpPr>
            <a:cxnSpLocks/>
          </p:cNvCxnSpPr>
          <p:nvPr/>
        </p:nvCxnSpPr>
        <p:spPr>
          <a:xfrm flipV="1">
            <a:off x="9116174" y="2153351"/>
            <a:ext cx="0" cy="538971"/>
          </a:xfrm>
          <a:prstGeom prst="straightConnector1">
            <a:avLst/>
          </a:prstGeom>
          <a:ln w="76200">
            <a:solidFill>
              <a:srgbClr val="2E75B6"/>
            </a:solidFill>
            <a:tailEnd type="triangle"/>
          </a:ln>
        </p:spPr>
        <p:style>
          <a:lnRef idx="2">
            <a:schemeClr val="accent1"/>
          </a:lnRef>
          <a:fillRef idx="0">
            <a:schemeClr val="accent1"/>
          </a:fillRef>
          <a:effectRef idx="1">
            <a:schemeClr val="accent1"/>
          </a:effectRef>
          <a:fontRef idx="minor">
            <a:schemeClr val="tx1"/>
          </a:fontRef>
        </p:style>
      </p:cxnSp>
      <p:sp>
        <p:nvSpPr>
          <p:cNvPr id="16" name="Google Shape;357;p41">
            <a:extLst>
              <a:ext uri="{FF2B5EF4-FFF2-40B4-BE49-F238E27FC236}">
                <a16:creationId xmlns:a16="http://schemas.microsoft.com/office/drawing/2014/main" id="{EB09F7E4-51AD-FAA8-E109-AC87D32B1290}"/>
              </a:ext>
            </a:extLst>
          </p:cNvPr>
          <p:cNvSpPr/>
          <p:nvPr/>
        </p:nvSpPr>
        <p:spPr>
          <a:xfrm>
            <a:off x="2432819" y="2780450"/>
            <a:ext cx="1939062" cy="466246"/>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Guide d’identification de projet</a:t>
            </a:r>
          </a:p>
        </p:txBody>
      </p:sp>
      <p:sp>
        <p:nvSpPr>
          <p:cNvPr id="17" name="Google Shape;357;p41">
            <a:extLst>
              <a:ext uri="{FF2B5EF4-FFF2-40B4-BE49-F238E27FC236}">
                <a16:creationId xmlns:a16="http://schemas.microsoft.com/office/drawing/2014/main" id="{5E1C1527-976E-8C17-AD72-5D5BF535379C}"/>
              </a:ext>
            </a:extLst>
          </p:cNvPr>
          <p:cNvSpPr/>
          <p:nvPr/>
        </p:nvSpPr>
        <p:spPr>
          <a:xfrm>
            <a:off x="4457247" y="2779987"/>
            <a:ext cx="5525763" cy="538972"/>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Modèle de cahier des charges pour AMO</a:t>
            </a:r>
          </a:p>
          <a:p>
            <a:pPr algn="ctr">
              <a:lnSpc>
                <a:spcPct val="115000"/>
              </a:lnSpc>
            </a:pPr>
            <a:r>
              <a:rPr lang="fr-FR" sz="1100">
                <a:solidFill>
                  <a:srgbClr val="335B74"/>
                </a:solidFill>
              </a:rPr>
              <a:t>(AMORCE/ADEME/SN2E)</a:t>
            </a:r>
          </a:p>
        </p:txBody>
      </p:sp>
      <p:sp>
        <p:nvSpPr>
          <p:cNvPr id="18" name="Google Shape;357;p41">
            <a:extLst>
              <a:ext uri="{FF2B5EF4-FFF2-40B4-BE49-F238E27FC236}">
                <a16:creationId xmlns:a16="http://schemas.microsoft.com/office/drawing/2014/main" id="{D77025F3-1E89-0207-0A6C-9D9A5BBE0900}"/>
              </a:ext>
            </a:extLst>
          </p:cNvPr>
          <p:cNvSpPr/>
          <p:nvPr/>
        </p:nvSpPr>
        <p:spPr>
          <a:xfrm>
            <a:off x="2432819" y="3312461"/>
            <a:ext cx="1939064" cy="268228"/>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Tutoriel préfiguration RC</a:t>
            </a:r>
          </a:p>
        </p:txBody>
      </p:sp>
      <p:sp>
        <p:nvSpPr>
          <p:cNvPr id="19" name="Google Shape;357;p41">
            <a:extLst>
              <a:ext uri="{FF2B5EF4-FFF2-40B4-BE49-F238E27FC236}">
                <a16:creationId xmlns:a16="http://schemas.microsoft.com/office/drawing/2014/main" id="{9484BA96-5037-A8DD-29E0-57F7B2EF82B0}"/>
              </a:ext>
            </a:extLst>
          </p:cNvPr>
          <p:cNvSpPr/>
          <p:nvPr/>
        </p:nvSpPr>
        <p:spPr>
          <a:xfrm>
            <a:off x="2432818" y="3644909"/>
            <a:ext cx="1939063" cy="527225"/>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Cartographie Via SEVA et retours d’expériences</a:t>
            </a:r>
          </a:p>
        </p:txBody>
      </p:sp>
      <p:sp>
        <p:nvSpPr>
          <p:cNvPr id="20" name="Google Shape;357;p41">
            <a:extLst>
              <a:ext uri="{FF2B5EF4-FFF2-40B4-BE49-F238E27FC236}">
                <a16:creationId xmlns:a16="http://schemas.microsoft.com/office/drawing/2014/main" id="{32EE12EF-1477-9A4D-EC2E-DAC82938747D}"/>
              </a:ext>
            </a:extLst>
          </p:cNvPr>
          <p:cNvSpPr/>
          <p:nvPr/>
        </p:nvSpPr>
        <p:spPr>
          <a:xfrm>
            <a:off x="8105403" y="3381465"/>
            <a:ext cx="1877611" cy="583652"/>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Guide et Modèle CDC réalisation schéma directeur</a:t>
            </a:r>
          </a:p>
        </p:txBody>
      </p:sp>
      <p:sp>
        <p:nvSpPr>
          <p:cNvPr id="21" name="Google Shape;357;p41">
            <a:extLst>
              <a:ext uri="{FF2B5EF4-FFF2-40B4-BE49-F238E27FC236}">
                <a16:creationId xmlns:a16="http://schemas.microsoft.com/office/drawing/2014/main" id="{25231E76-17E9-1B7D-111C-C7BA56507701}"/>
              </a:ext>
            </a:extLst>
          </p:cNvPr>
          <p:cNvSpPr/>
          <p:nvPr/>
        </p:nvSpPr>
        <p:spPr>
          <a:xfrm>
            <a:off x="8105399" y="4022671"/>
            <a:ext cx="1877611" cy="289333"/>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FAQ : Règlement de services</a:t>
            </a:r>
          </a:p>
        </p:txBody>
      </p:sp>
      <p:sp>
        <p:nvSpPr>
          <p:cNvPr id="22" name="Google Shape;357;p41">
            <a:extLst>
              <a:ext uri="{FF2B5EF4-FFF2-40B4-BE49-F238E27FC236}">
                <a16:creationId xmlns:a16="http://schemas.microsoft.com/office/drawing/2014/main" id="{E6D18352-572B-54F1-055D-4F72E983D93E}"/>
              </a:ext>
            </a:extLst>
          </p:cNvPr>
          <p:cNvSpPr/>
          <p:nvPr/>
        </p:nvSpPr>
        <p:spPr>
          <a:xfrm>
            <a:off x="8105403" y="4369558"/>
            <a:ext cx="1875905" cy="387191"/>
          </a:xfrm>
          <a:prstGeom prst="rect">
            <a:avLst/>
          </a:prstGeom>
          <a:solidFill>
            <a:srgbClr val="FFFFFF"/>
          </a:solidFill>
          <a:ln w="19050" cap="flat" cmpd="sng">
            <a:solidFill>
              <a:srgbClr val="335B74"/>
            </a:solidFill>
            <a:prstDash val="solid"/>
            <a:round/>
            <a:headEnd type="none" w="sm" len="sm"/>
            <a:tailEnd type="none" w="sm" len="sm"/>
          </a:ln>
        </p:spPr>
        <p:txBody>
          <a:bodyPr spcFirstLastPara="1" wrap="square" lIns="91256" tIns="91256" rIns="91256" bIns="91256" anchor="ctr" anchorCtr="0">
            <a:noAutofit/>
          </a:bodyPr>
          <a:lstStyle/>
          <a:p>
            <a:pPr algn="ctr">
              <a:lnSpc>
                <a:spcPct val="115000"/>
              </a:lnSpc>
            </a:pPr>
            <a:r>
              <a:rPr lang="fr-FR" sz="1100">
                <a:solidFill>
                  <a:srgbClr val="335B74"/>
                </a:solidFill>
              </a:rPr>
              <a:t>Modèle contrat de concession</a:t>
            </a:r>
          </a:p>
        </p:txBody>
      </p:sp>
      <p:pic>
        <p:nvPicPr>
          <p:cNvPr id="23" name="Google Shape;351;gce2640855a_0_20">
            <a:extLst>
              <a:ext uri="{FF2B5EF4-FFF2-40B4-BE49-F238E27FC236}">
                <a16:creationId xmlns:a16="http://schemas.microsoft.com/office/drawing/2014/main" id="{CD97C79F-17B1-0B67-461C-ECD9EF8E17EA}"/>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3141667" y="5224406"/>
            <a:ext cx="581389" cy="835287"/>
          </a:xfrm>
          <a:prstGeom prst="rect">
            <a:avLst/>
          </a:prstGeom>
          <a:ln>
            <a:noFill/>
          </a:ln>
          <a:effectLst>
            <a:outerShdw blurRad="292100" dist="139700" dir="2700000" algn="tl" rotWithShape="0">
              <a:srgbClr val="333333">
                <a:alpha val="65000"/>
              </a:srgbClr>
            </a:outerShdw>
          </a:effectLst>
        </p:spPr>
      </p:pic>
      <p:pic>
        <p:nvPicPr>
          <p:cNvPr id="24" name="Google Shape;350;gce2640855a_0_20">
            <a:extLst>
              <a:ext uri="{FF2B5EF4-FFF2-40B4-BE49-F238E27FC236}">
                <a16:creationId xmlns:a16="http://schemas.microsoft.com/office/drawing/2014/main" id="{18F636C3-0CD1-6A2A-84AE-E349AC536E64}"/>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692221" y="5175560"/>
            <a:ext cx="828445" cy="1090022"/>
          </a:xfrm>
          <a:prstGeom prst="rect">
            <a:avLst/>
          </a:prstGeom>
          <a:ln>
            <a:noFill/>
          </a:ln>
          <a:effectLst>
            <a:outerShdw blurRad="292100" dist="139700" dir="2700000" algn="tl" rotWithShape="0">
              <a:srgbClr val="333333">
                <a:alpha val="65000"/>
              </a:srgbClr>
            </a:outerShdw>
          </a:effectLst>
        </p:spPr>
      </p:pic>
      <p:pic>
        <p:nvPicPr>
          <p:cNvPr id="25" name="Image 24">
            <a:extLst>
              <a:ext uri="{FF2B5EF4-FFF2-40B4-BE49-F238E27FC236}">
                <a16:creationId xmlns:a16="http://schemas.microsoft.com/office/drawing/2014/main" id="{7695AF43-BCF5-1E51-9435-3AB6139B1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1316" y="5096066"/>
            <a:ext cx="875000" cy="1274467"/>
          </a:xfrm>
          <a:prstGeom prst="rect">
            <a:avLst/>
          </a:prstGeom>
          <a:ln>
            <a:noFill/>
          </a:ln>
          <a:effectLst>
            <a:outerShdw blurRad="292100" dist="139700" dir="2700000" algn="tl" rotWithShape="0">
              <a:srgbClr val="333333">
                <a:alpha val="65000"/>
              </a:srgbClr>
            </a:outerShdw>
          </a:effectLst>
        </p:spPr>
      </p:pic>
      <p:pic>
        <p:nvPicPr>
          <p:cNvPr id="26" name="Image 25">
            <a:extLst>
              <a:ext uri="{FF2B5EF4-FFF2-40B4-BE49-F238E27FC236}">
                <a16:creationId xmlns:a16="http://schemas.microsoft.com/office/drawing/2014/main" id="{E0B89BE0-04AA-83C2-8574-2C3962B75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0697" y="5285889"/>
            <a:ext cx="636508" cy="899811"/>
          </a:xfrm>
          <a:prstGeom prst="rect">
            <a:avLst/>
          </a:prstGeom>
          <a:ln>
            <a:noFill/>
          </a:ln>
          <a:effectLst>
            <a:outerShdw blurRad="292100" dist="139700" dir="2700000" algn="tl" rotWithShape="0">
              <a:srgbClr val="333333">
                <a:alpha val="65000"/>
              </a:srgbClr>
            </a:outerShdw>
          </a:effectLst>
        </p:spPr>
      </p:pic>
      <p:pic>
        <p:nvPicPr>
          <p:cNvPr id="27" name="Image 26">
            <a:extLst>
              <a:ext uri="{FF2B5EF4-FFF2-40B4-BE49-F238E27FC236}">
                <a16:creationId xmlns:a16="http://schemas.microsoft.com/office/drawing/2014/main" id="{74349F08-110F-0F25-9D8D-5C4A08E87E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15084" y="5177374"/>
            <a:ext cx="823220" cy="1164960"/>
          </a:xfrm>
          <a:prstGeom prst="rect">
            <a:avLst/>
          </a:prstGeom>
          <a:ln>
            <a:noFill/>
          </a:ln>
          <a:effectLst>
            <a:outerShdw blurRad="292100" dist="139700" dir="2700000" algn="tl" rotWithShape="0">
              <a:srgbClr val="333333">
                <a:alpha val="65000"/>
              </a:srgbClr>
            </a:outerShdw>
          </a:effectLst>
        </p:spPr>
      </p:pic>
      <p:pic>
        <p:nvPicPr>
          <p:cNvPr id="28" name="Google Shape;348;gce2640855a_0_20">
            <a:extLst>
              <a:ext uri="{FF2B5EF4-FFF2-40B4-BE49-F238E27FC236}">
                <a16:creationId xmlns:a16="http://schemas.microsoft.com/office/drawing/2014/main" id="{5AD20BA6-0542-03DF-D1AA-B3584C12EA0A}"/>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666012" y="5056919"/>
            <a:ext cx="858112" cy="1349585"/>
          </a:xfrm>
          <a:prstGeom prst="rect">
            <a:avLst/>
          </a:prstGeom>
          <a:ln>
            <a:noFill/>
          </a:ln>
          <a:effectLst>
            <a:outerShdw blurRad="292100" dist="139700" dir="2700000" algn="tl" rotWithShape="0">
              <a:srgbClr val="333333">
                <a:alpha val="65000"/>
              </a:srgbClr>
            </a:outerShdw>
          </a:effectLst>
        </p:spPr>
      </p:pic>
      <p:pic>
        <p:nvPicPr>
          <p:cNvPr id="29" name="Image 28">
            <a:extLst>
              <a:ext uri="{FF2B5EF4-FFF2-40B4-BE49-F238E27FC236}">
                <a16:creationId xmlns:a16="http://schemas.microsoft.com/office/drawing/2014/main" id="{BAD9D81E-1F0A-C6C5-1031-80439C51937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61322" y="4956115"/>
            <a:ext cx="1085952" cy="1536759"/>
          </a:xfrm>
          <a:prstGeom prst="rect">
            <a:avLst/>
          </a:prstGeom>
          <a:ln>
            <a:noFill/>
          </a:ln>
          <a:effectLst>
            <a:outerShdw blurRad="292100" dist="139700" dir="2700000" algn="tl" rotWithShape="0">
              <a:srgbClr val="333333">
                <a:alpha val="65000"/>
              </a:srgbClr>
            </a:outerShdw>
          </a:effectLst>
        </p:spPr>
      </p:pic>
      <p:sp>
        <p:nvSpPr>
          <p:cNvPr id="30" name="Espace réservé du numéro de diapositive 29">
            <a:extLst>
              <a:ext uri="{FF2B5EF4-FFF2-40B4-BE49-F238E27FC236}">
                <a16:creationId xmlns:a16="http://schemas.microsoft.com/office/drawing/2014/main" id="{1047FD1A-49A1-1326-83BE-977B84807FB1}"/>
              </a:ext>
            </a:extLst>
          </p:cNvPr>
          <p:cNvSpPr>
            <a:spLocks noGrp="1"/>
          </p:cNvSpPr>
          <p:nvPr>
            <p:ph type="sldNum" sz="quarter" idx="12"/>
          </p:nvPr>
        </p:nvSpPr>
        <p:spPr/>
        <p:txBody>
          <a:bodyPr/>
          <a:lstStyle/>
          <a:p>
            <a:fld id="{E64A9767-C2B0-E143-A8B7-7C5D2BA5DF19}" type="slidenum">
              <a:rPr lang="fr-FR" smtClean="0"/>
              <a:t>34</a:t>
            </a:fld>
            <a:endParaRPr lang="fr-FR"/>
          </a:p>
        </p:txBody>
      </p:sp>
    </p:spTree>
    <p:extLst>
      <p:ext uri="{BB962C8B-B14F-4D97-AF65-F5344CB8AC3E}">
        <p14:creationId xmlns:p14="http://schemas.microsoft.com/office/powerpoint/2010/main" val="104050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44B3-A604-7368-B320-FD54AE72F93F}"/>
            </a:ext>
          </a:extLst>
        </p:cNvPr>
        <p:cNvGrpSpPr/>
        <p:nvPr/>
      </p:nvGrpSpPr>
      <p:grpSpPr>
        <a:xfrm>
          <a:off x="0" y="0"/>
          <a:ext cx="0" cy="0"/>
          <a:chOff x="0" y="0"/>
          <a:chExt cx="0" cy="0"/>
        </a:xfrm>
      </p:grpSpPr>
      <p:grpSp>
        <p:nvGrpSpPr>
          <p:cNvPr id="23" name="Groupe 22">
            <a:extLst>
              <a:ext uri="{FF2B5EF4-FFF2-40B4-BE49-F238E27FC236}">
                <a16:creationId xmlns:a16="http://schemas.microsoft.com/office/drawing/2014/main" id="{4D16B781-EE5F-D1C5-2FFA-E1FC35D79125}"/>
              </a:ext>
            </a:extLst>
          </p:cNvPr>
          <p:cNvGrpSpPr/>
          <p:nvPr/>
        </p:nvGrpSpPr>
        <p:grpSpPr>
          <a:xfrm>
            <a:off x="1651860" y="1100024"/>
            <a:ext cx="7316292" cy="477567"/>
            <a:chOff x="519370" y="1113939"/>
            <a:chExt cx="8472229" cy="553020"/>
          </a:xfrm>
        </p:grpSpPr>
        <p:sp>
          <p:nvSpPr>
            <p:cNvPr id="24" name="Google Shape;2130;ga04c6f3b03_1_49">
              <a:extLst>
                <a:ext uri="{FF2B5EF4-FFF2-40B4-BE49-F238E27FC236}">
                  <a16:creationId xmlns:a16="http://schemas.microsoft.com/office/drawing/2014/main" id="{94B9AC73-E4DB-3CDA-5C11-632F1A8346BE}"/>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25" name="Ellipse 24">
              <a:extLst>
                <a:ext uri="{FF2B5EF4-FFF2-40B4-BE49-F238E27FC236}">
                  <a16:creationId xmlns:a16="http://schemas.microsoft.com/office/drawing/2014/main" id="{BCEBAC2D-1BFB-3280-73BE-F50EC48A1BAD}"/>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26" name="Google Shape;2130;ga04c6f3b03_1_49">
              <a:extLst>
                <a:ext uri="{FF2B5EF4-FFF2-40B4-BE49-F238E27FC236}">
                  <a16:creationId xmlns:a16="http://schemas.microsoft.com/office/drawing/2014/main" id="{1CF7F210-531E-C9E9-E652-CDA6589466E1}"/>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27" name="Ellipse 26">
              <a:extLst>
                <a:ext uri="{FF2B5EF4-FFF2-40B4-BE49-F238E27FC236}">
                  <a16:creationId xmlns:a16="http://schemas.microsoft.com/office/drawing/2014/main" id="{9BD134CC-64A4-BA61-DAD0-F14DC2981814}"/>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28" name="Google Shape;2130;ga04c6f3b03_1_49">
              <a:extLst>
                <a:ext uri="{FF2B5EF4-FFF2-40B4-BE49-F238E27FC236}">
                  <a16:creationId xmlns:a16="http://schemas.microsoft.com/office/drawing/2014/main" id="{6999F9C9-5C5D-6D8C-87C6-6EFC7CC19FBF}"/>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29" name="Ellipse 28">
              <a:extLst>
                <a:ext uri="{FF2B5EF4-FFF2-40B4-BE49-F238E27FC236}">
                  <a16:creationId xmlns:a16="http://schemas.microsoft.com/office/drawing/2014/main" id="{5FA63CC6-F297-29DF-8422-1D422431D5F4}"/>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30" name="Google Shape;2130;ga04c6f3b03_1_49">
              <a:extLst>
                <a:ext uri="{FF2B5EF4-FFF2-40B4-BE49-F238E27FC236}">
                  <a16:creationId xmlns:a16="http://schemas.microsoft.com/office/drawing/2014/main" id="{C16148FB-92D9-557D-97CA-EB3F8AAAF981}"/>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31" name="Ellipse 30">
              <a:extLst>
                <a:ext uri="{FF2B5EF4-FFF2-40B4-BE49-F238E27FC236}">
                  <a16:creationId xmlns:a16="http://schemas.microsoft.com/office/drawing/2014/main" id="{4D3C4522-267E-E99F-E332-2AD336C59C53}"/>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32" name="Connecteur droit avec flèche 31">
            <a:extLst>
              <a:ext uri="{FF2B5EF4-FFF2-40B4-BE49-F238E27FC236}">
                <a16:creationId xmlns:a16="http://schemas.microsoft.com/office/drawing/2014/main" id="{8F29C66A-4132-FE4F-D210-1CC9E1FAD439}"/>
              </a:ext>
            </a:extLst>
          </p:cNvPr>
          <p:cNvCxnSpPr>
            <a:cxnSpLocks/>
          </p:cNvCxnSpPr>
          <p:nvPr/>
        </p:nvCxnSpPr>
        <p:spPr>
          <a:xfrm>
            <a:off x="2458916" y="1704224"/>
            <a:ext cx="0" cy="766414"/>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sp>
        <p:nvSpPr>
          <p:cNvPr id="33" name="Google Shape;2119;ga04c6f3b03_1_49">
            <a:extLst>
              <a:ext uri="{FF2B5EF4-FFF2-40B4-BE49-F238E27FC236}">
                <a16:creationId xmlns:a16="http://schemas.microsoft.com/office/drawing/2014/main" id="{E58E966B-7ACD-D27C-C0D1-32978A18FB54}"/>
              </a:ext>
            </a:extLst>
          </p:cNvPr>
          <p:cNvSpPr txBox="1"/>
          <p:nvPr/>
        </p:nvSpPr>
        <p:spPr>
          <a:xfrm>
            <a:off x="1651860" y="2599863"/>
            <a:ext cx="7105209" cy="4015080"/>
          </a:xfrm>
          <a:prstGeom prst="round2Diag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rgbClr val="4E504F"/>
              </a:solidFill>
              <a:latin typeface="Calibri"/>
              <a:ea typeface="Calibri"/>
              <a:cs typeface="Calibri"/>
              <a:sym typeface="Calibri"/>
            </a:endParaRPr>
          </a:p>
        </p:txBody>
      </p:sp>
      <p:sp>
        <p:nvSpPr>
          <p:cNvPr id="34" name="Google Shape;175;p6">
            <a:extLst>
              <a:ext uri="{FF2B5EF4-FFF2-40B4-BE49-F238E27FC236}">
                <a16:creationId xmlns:a16="http://schemas.microsoft.com/office/drawing/2014/main" id="{8B93BE3B-3A4A-8E7D-71B9-8E9695B90EEC}"/>
              </a:ext>
            </a:extLst>
          </p:cNvPr>
          <p:cNvSpPr/>
          <p:nvPr/>
        </p:nvSpPr>
        <p:spPr>
          <a:xfrm>
            <a:off x="3173725" y="4671766"/>
            <a:ext cx="5097750" cy="176404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Identifier l’objet du projet</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Quels avantages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Préfiguration rapide pour identifier les zones propices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Identifier sources d’</a:t>
            </a:r>
            <a:r>
              <a:rPr lang="fr-FR" sz="1100" kern="0" err="1">
                <a:solidFill>
                  <a:srgbClr val="335B74"/>
                </a:solidFill>
                <a:latin typeface="Arial"/>
                <a:ea typeface="Arial"/>
                <a:cs typeface="Arial"/>
                <a:sym typeface="Arial"/>
              </a:rPr>
              <a:t>EnR&amp;R</a:t>
            </a:r>
            <a:endParaRPr lang="fr-FR" sz="1100" kern="0">
              <a:solidFill>
                <a:srgbClr val="335B74"/>
              </a:solidFill>
              <a:latin typeface="Arial"/>
              <a:ea typeface="Arial"/>
              <a:cs typeface="Arial"/>
              <a:sym typeface="Arial"/>
            </a:endParaRP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Connaître l’ordre de grandeur des coûts, les aides possibles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Première réflexion sur le portage du projet et sur la gestion du service</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Etablir une feuille de route / planning projet</a:t>
            </a:r>
            <a:endParaRPr lang="fr-FR" sz="1000" kern="0">
              <a:solidFill>
                <a:srgbClr val="335B74"/>
              </a:solidFill>
              <a:latin typeface="Arial"/>
              <a:ea typeface="Arial"/>
              <a:cs typeface="Arial"/>
              <a:sym typeface="Arial"/>
            </a:endParaRPr>
          </a:p>
        </p:txBody>
      </p:sp>
      <p:sp>
        <p:nvSpPr>
          <p:cNvPr id="35" name="Rectangle : avec coins arrondis en diagonale 34">
            <a:extLst>
              <a:ext uri="{FF2B5EF4-FFF2-40B4-BE49-F238E27FC236}">
                <a16:creationId xmlns:a16="http://schemas.microsoft.com/office/drawing/2014/main" id="{0F882C1A-6E2B-BEEA-2EC0-EAE2ABCFA524}"/>
              </a:ext>
            </a:extLst>
          </p:cNvPr>
          <p:cNvSpPr/>
          <p:nvPr/>
        </p:nvSpPr>
        <p:spPr>
          <a:xfrm>
            <a:off x="1984448" y="4424327"/>
            <a:ext cx="2002714"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Questions à se poser</a:t>
            </a:r>
          </a:p>
        </p:txBody>
      </p:sp>
      <p:sp>
        <p:nvSpPr>
          <p:cNvPr id="36" name="Rectangle : avec coins arrondis en diagonale 35">
            <a:extLst>
              <a:ext uri="{FF2B5EF4-FFF2-40B4-BE49-F238E27FC236}">
                <a16:creationId xmlns:a16="http://schemas.microsoft.com/office/drawing/2014/main" id="{DBD7CEBB-BBB7-4F22-4911-54B39A3DCEA6}"/>
              </a:ext>
            </a:extLst>
          </p:cNvPr>
          <p:cNvSpPr/>
          <p:nvPr/>
        </p:nvSpPr>
        <p:spPr>
          <a:xfrm>
            <a:off x="1964396" y="2898325"/>
            <a:ext cx="1719582"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37" name="Google Shape;175;p6">
            <a:extLst>
              <a:ext uri="{FF2B5EF4-FFF2-40B4-BE49-F238E27FC236}">
                <a16:creationId xmlns:a16="http://schemas.microsoft.com/office/drawing/2014/main" id="{B1A5AC2A-34E6-4E5A-CF99-E9106E0A2DBE}"/>
              </a:ext>
            </a:extLst>
          </p:cNvPr>
          <p:cNvSpPr/>
          <p:nvPr/>
        </p:nvSpPr>
        <p:spPr>
          <a:xfrm>
            <a:off x="2086905" y="3084220"/>
            <a:ext cx="5097751" cy="31133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Services techniques </a:t>
            </a:r>
            <a:r>
              <a:rPr lang="fr-FR" sz="1100" kern="0">
                <a:solidFill>
                  <a:srgbClr val="335B74"/>
                </a:solidFill>
                <a:latin typeface="Arial"/>
                <a:ea typeface="Arial"/>
                <a:cs typeface="Arial"/>
                <a:sym typeface="Arial"/>
              </a:rPr>
              <a:t>avec l’appui des animateurs </a:t>
            </a:r>
            <a:r>
              <a:rPr lang="fr-FR" sz="1100" kern="0" err="1">
                <a:solidFill>
                  <a:srgbClr val="335B74"/>
                </a:solidFill>
                <a:latin typeface="Arial"/>
                <a:ea typeface="Arial"/>
                <a:cs typeface="Arial"/>
                <a:sym typeface="Arial"/>
              </a:rPr>
              <a:t>EnR</a:t>
            </a:r>
            <a:r>
              <a:rPr lang="fr-FR" sz="1100" kern="0">
                <a:solidFill>
                  <a:srgbClr val="335B74"/>
                </a:solidFill>
                <a:latin typeface="Arial"/>
                <a:ea typeface="Arial"/>
                <a:cs typeface="Arial"/>
                <a:sym typeface="Arial"/>
              </a:rPr>
              <a:t> locaux</a:t>
            </a:r>
            <a:endParaRPr lang="fr-FR" sz="1000" kern="0">
              <a:solidFill>
                <a:srgbClr val="335B74"/>
              </a:solidFill>
              <a:latin typeface="Arial"/>
              <a:ea typeface="Arial"/>
              <a:cs typeface="Arial"/>
              <a:sym typeface="Arial"/>
            </a:endParaRPr>
          </a:p>
        </p:txBody>
      </p:sp>
      <p:sp>
        <p:nvSpPr>
          <p:cNvPr id="38" name="Google Shape;175;p6">
            <a:extLst>
              <a:ext uri="{FF2B5EF4-FFF2-40B4-BE49-F238E27FC236}">
                <a16:creationId xmlns:a16="http://schemas.microsoft.com/office/drawing/2014/main" id="{90516F5D-08A9-3903-B055-40F6FC6DBB83}"/>
              </a:ext>
            </a:extLst>
          </p:cNvPr>
          <p:cNvSpPr/>
          <p:nvPr/>
        </p:nvSpPr>
        <p:spPr>
          <a:xfrm>
            <a:off x="2100904" y="4685616"/>
            <a:ext cx="1072821" cy="176404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QUOI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POURQUOI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OU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COMMENT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COMBIEN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QUI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QUAND ?</a:t>
            </a:r>
            <a:endParaRPr lang="fr-FR" sz="1000" kern="0">
              <a:solidFill>
                <a:srgbClr val="335B74"/>
              </a:solidFill>
              <a:latin typeface="Arial"/>
              <a:ea typeface="Arial"/>
              <a:cs typeface="Arial"/>
              <a:sym typeface="Arial"/>
            </a:endParaRPr>
          </a:p>
        </p:txBody>
      </p:sp>
      <p:sp>
        <p:nvSpPr>
          <p:cNvPr id="39" name="Rectangle : avec coins arrondis en diagonale 38">
            <a:extLst>
              <a:ext uri="{FF2B5EF4-FFF2-40B4-BE49-F238E27FC236}">
                <a16:creationId xmlns:a16="http://schemas.microsoft.com/office/drawing/2014/main" id="{C05465A9-4660-F47C-2025-3C46E4A31A5F}"/>
              </a:ext>
            </a:extLst>
          </p:cNvPr>
          <p:cNvSpPr/>
          <p:nvPr/>
        </p:nvSpPr>
        <p:spPr>
          <a:xfrm>
            <a:off x="1988099" y="3582335"/>
            <a:ext cx="925439" cy="245559"/>
          </a:xfrm>
          <a:prstGeom prst="round2DiagRect">
            <a:avLst/>
          </a:prstGeom>
          <a:solidFill>
            <a:srgbClr val="F69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40" name="Google Shape;175;p6">
            <a:extLst>
              <a:ext uri="{FF2B5EF4-FFF2-40B4-BE49-F238E27FC236}">
                <a16:creationId xmlns:a16="http://schemas.microsoft.com/office/drawing/2014/main" id="{A9BAEBAE-9489-E4CF-A50A-0CD96936AFE1}"/>
              </a:ext>
            </a:extLst>
          </p:cNvPr>
          <p:cNvSpPr/>
          <p:nvPr/>
        </p:nvSpPr>
        <p:spPr>
          <a:xfrm>
            <a:off x="2100904" y="3791240"/>
            <a:ext cx="5495650" cy="78172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Comprendre le sujet pour être capable de sensibiliser et informer les décisionnaires</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Préparer le CDC pour les étapes suivantes</a:t>
            </a:r>
          </a:p>
          <a:p>
            <a:pPr marL="0" lvl="1" defTabSz="685800">
              <a:lnSpc>
                <a:spcPct val="90000"/>
              </a:lnSpc>
              <a:spcBef>
                <a:spcPts val="690"/>
              </a:spcBef>
              <a:buClr>
                <a:srgbClr val="000000"/>
              </a:buClr>
              <a:buSzPts val="1600"/>
            </a:pPr>
            <a:endParaRPr lang="fr-FR" sz="1000" kern="0">
              <a:solidFill>
                <a:srgbClr val="335B74"/>
              </a:solidFill>
              <a:latin typeface="Arial"/>
              <a:ea typeface="Arial"/>
              <a:cs typeface="Arial"/>
              <a:sym typeface="Arial"/>
            </a:endParaRPr>
          </a:p>
        </p:txBody>
      </p:sp>
      <p:sp>
        <p:nvSpPr>
          <p:cNvPr id="41" name="Rectangle 40">
            <a:extLst>
              <a:ext uri="{FF2B5EF4-FFF2-40B4-BE49-F238E27FC236}">
                <a16:creationId xmlns:a16="http://schemas.microsoft.com/office/drawing/2014/main" id="{236BE797-D43C-327B-5415-6B525C92C078}"/>
              </a:ext>
            </a:extLst>
          </p:cNvPr>
          <p:cNvSpPr/>
          <p:nvPr/>
        </p:nvSpPr>
        <p:spPr>
          <a:xfrm>
            <a:off x="3388644" y="1002323"/>
            <a:ext cx="564984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2">
            <a:extLst>
              <a:ext uri="{FF2B5EF4-FFF2-40B4-BE49-F238E27FC236}">
                <a16:creationId xmlns:a16="http://schemas.microsoft.com/office/drawing/2014/main" id="{474C2069-0ED4-70CE-93AB-A2BF4CA0ADEA}"/>
              </a:ext>
            </a:extLst>
          </p:cNvPr>
          <p:cNvSpPr>
            <a:spLocks noGrp="1"/>
          </p:cNvSpPr>
          <p:nvPr>
            <p:ph type="sldNum" sz="quarter" idx="12"/>
          </p:nvPr>
        </p:nvSpPr>
        <p:spPr/>
        <p:txBody>
          <a:bodyPr/>
          <a:lstStyle/>
          <a:p>
            <a:fld id="{E64A9767-C2B0-E143-A8B7-7C5D2BA5DF19}" type="slidenum">
              <a:rPr lang="fr-FR" smtClean="0"/>
              <a:t>35</a:t>
            </a:fld>
            <a:endParaRPr lang="fr-FR"/>
          </a:p>
        </p:txBody>
      </p:sp>
      <p:sp>
        <p:nvSpPr>
          <p:cNvPr id="6" name="Titre 1">
            <a:extLst>
              <a:ext uri="{FF2B5EF4-FFF2-40B4-BE49-F238E27FC236}">
                <a16:creationId xmlns:a16="http://schemas.microsoft.com/office/drawing/2014/main" id="{08EEDFA2-70DA-D707-D5A0-6D9BDC1EE1CB}"/>
              </a:ext>
            </a:extLst>
          </p:cNvPr>
          <p:cNvSpPr txBox="1">
            <a:spLocks/>
          </p:cNvSpPr>
          <p:nvPr/>
        </p:nvSpPr>
        <p:spPr>
          <a:xfrm>
            <a:off x="727368" y="365126"/>
            <a:ext cx="10515600"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r>
              <a:rPr lang="fr-FR"/>
              <a:t>Créer un réseau de chaleur : feuille de route</a:t>
            </a:r>
          </a:p>
        </p:txBody>
      </p:sp>
    </p:spTree>
    <p:extLst>
      <p:ext uri="{BB962C8B-B14F-4D97-AF65-F5344CB8AC3E}">
        <p14:creationId xmlns:p14="http://schemas.microsoft.com/office/powerpoint/2010/main" val="2004643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4BEE9-A33D-2E28-C96C-C48B6F21B739}"/>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E249025E-31FE-3FB7-7319-B8F3FEDAA75D}"/>
              </a:ext>
            </a:extLst>
          </p:cNvPr>
          <p:cNvGrpSpPr/>
          <p:nvPr/>
        </p:nvGrpSpPr>
        <p:grpSpPr>
          <a:xfrm>
            <a:off x="1651860" y="1100024"/>
            <a:ext cx="7316292" cy="477567"/>
            <a:chOff x="519370" y="1113939"/>
            <a:chExt cx="8472229" cy="553020"/>
          </a:xfrm>
        </p:grpSpPr>
        <p:sp>
          <p:nvSpPr>
            <p:cNvPr id="5" name="Google Shape;2130;ga04c6f3b03_1_49">
              <a:extLst>
                <a:ext uri="{FF2B5EF4-FFF2-40B4-BE49-F238E27FC236}">
                  <a16:creationId xmlns:a16="http://schemas.microsoft.com/office/drawing/2014/main" id="{336ADDC6-A22C-6926-6506-0312858B8A7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6" name="Ellipse 5">
              <a:extLst>
                <a:ext uri="{FF2B5EF4-FFF2-40B4-BE49-F238E27FC236}">
                  <a16:creationId xmlns:a16="http://schemas.microsoft.com/office/drawing/2014/main" id="{0C645A38-FCF3-1D41-39DD-362CCD025626}"/>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7" name="Google Shape;2130;ga04c6f3b03_1_49">
              <a:extLst>
                <a:ext uri="{FF2B5EF4-FFF2-40B4-BE49-F238E27FC236}">
                  <a16:creationId xmlns:a16="http://schemas.microsoft.com/office/drawing/2014/main" id="{A378E8D3-7456-3D61-88BA-A1BA0CC511B4}"/>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8" name="Ellipse 7">
              <a:extLst>
                <a:ext uri="{FF2B5EF4-FFF2-40B4-BE49-F238E27FC236}">
                  <a16:creationId xmlns:a16="http://schemas.microsoft.com/office/drawing/2014/main" id="{C2AAA88F-7F1A-57F6-80EF-4D129F426E62}"/>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9" name="Google Shape;2130;ga04c6f3b03_1_49">
              <a:extLst>
                <a:ext uri="{FF2B5EF4-FFF2-40B4-BE49-F238E27FC236}">
                  <a16:creationId xmlns:a16="http://schemas.microsoft.com/office/drawing/2014/main" id="{7428F114-5A67-8974-4A2B-1120CF7DC4DA}"/>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10" name="Ellipse 9">
              <a:extLst>
                <a:ext uri="{FF2B5EF4-FFF2-40B4-BE49-F238E27FC236}">
                  <a16:creationId xmlns:a16="http://schemas.microsoft.com/office/drawing/2014/main" id="{04EAAD82-6845-F0E1-080D-49AE8C15BD48}"/>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1" name="Google Shape;2130;ga04c6f3b03_1_49">
              <a:extLst>
                <a:ext uri="{FF2B5EF4-FFF2-40B4-BE49-F238E27FC236}">
                  <a16:creationId xmlns:a16="http://schemas.microsoft.com/office/drawing/2014/main" id="{1B326753-3F85-1EE3-12A3-4D1BBB197D32}"/>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2" name="Ellipse 11">
              <a:extLst>
                <a:ext uri="{FF2B5EF4-FFF2-40B4-BE49-F238E27FC236}">
                  <a16:creationId xmlns:a16="http://schemas.microsoft.com/office/drawing/2014/main" id="{9EFDAF4F-D18C-61AF-5758-9CC36C9903A4}"/>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cxnSp>
        <p:nvCxnSpPr>
          <p:cNvPr id="13" name="Connecteur droit avec flèche 12">
            <a:extLst>
              <a:ext uri="{FF2B5EF4-FFF2-40B4-BE49-F238E27FC236}">
                <a16:creationId xmlns:a16="http://schemas.microsoft.com/office/drawing/2014/main" id="{D81022D5-078C-9086-064A-468CD0FC3B63}"/>
              </a:ext>
            </a:extLst>
          </p:cNvPr>
          <p:cNvCxnSpPr>
            <a:cxnSpLocks/>
          </p:cNvCxnSpPr>
          <p:nvPr/>
        </p:nvCxnSpPr>
        <p:spPr>
          <a:xfrm>
            <a:off x="2458916" y="1704224"/>
            <a:ext cx="0" cy="766414"/>
          </a:xfrm>
          <a:prstGeom prst="straightConnector1">
            <a:avLst/>
          </a:prstGeom>
          <a:ln w="76200">
            <a:solidFill>
              <a:srgbClr val="FF9300"/>
            </a:solidFill>
            <a:tailEnd type="triangle"/>
          </a:ln>
        </p:spPr>
        <p:style>
          <a:lnRef idx="2">
            <a:schemeClr val="accent1"/>
          </a:lnRef>
          <a:fillRef idx="0">
            <a:schemeClr val="accent1"/>
          </a:fillRef>
          <a:effectRef idx="1">
            <a:schemeClr val="accent1"/>
          </a:effectRef>
          <a:fontRef idx="minor">
            <a:schemeClr val="tx1"/>
          </a:fontRef>
        </p:style>
      </p:cxnSp>
      <p:sp>
        <p:nvSpPr>
          <p:cNvPr id="14" name="Google Shape;2119;ga04c6f3b03_1_49">
            <a:extLst>
              <a:ext uri="{FF2B5EF4-FFF2-40B4-BE49-F238E27FC236}">
                <a16:creationId xmlns:a16="http://schemas.microsoft.com/office/drawing/2014/main" id="{A0BE6C0B-75DB-7919-0D23-EDB4804AF110}"/>
              </a:ext>
            </a:extLst>
          </p:cNvPr>
          <p:cNvSpPr txBox="1"/>
          <p:nvPr/>
        </p:nvSpPr>
        <p:spPr>
          <a:xfrm>
            <a:off x="1651860" y="2599863"/>
            <a:ext cx="7105209" cy="4015080"/>
          </a:xfrm>
          <a:prstGeom prst="round2DiagRect">
            <a:avLst/>
          </a:prstGeom>
          <a:noFill/>
          <a:ln w="28425" cap="flat" cmpd="sng">
            <a:solidFill>
              <a:srgbClr val="FF93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rgbClr val="4E504F"/>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8E6E585C-246A-F624-1376-4742EEF8B945}"/>
              </a:ext>
            </a:extLst>
          </p:cNvPr>
          <p:cNvSpPr/>
          <p:nvPr/>
        </p:nvSpPr>
        <p:spPr>
          <a:xfrm>
            <a:off x="3388644" y="1002323"/>
            <a:ext cx="564984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oogle Shape;233;p8">
            <a:extLst>
              <a:ext uri="{FF2B5EF4-FFF2-40B4-BE49-F238E27FC236}">
                <a16:creationId xmlns:a16="http://schemas.microsoft.com/office/drawing/2014/main" id="{60F51FA2-8CFF-5D20-3828-0EA6DF8283D2}"/>
              </a:ext>
            </a:extLst>
          </p:cNvPr>
          <p:cNvPicPr preferRelativeResize="0"/>
          <p:nvPr/>
        </p:nvPicPr>
        <p:blipFill rotWithShape="1">
          <a:blip r:embed="rId2">
            <a:alphaModFix/>
          </a:blip>
          <a:srcRect/>
          <a:stretch/>
        </p:blipFill>
        <p:spPr>
          <a:xfrm>
            <a:off x="5337902" y="4329482"/>
            <a:ext cx="3043923" cy="1813670"/>
          </a:xfrm>
          <a:prstGeom prst="rect">
            <a:avLst/>
          </a:prstGeom>
          <a:noFill/>
          <a:ln>
            <a:noFill/>
          </a:ln>
        </p:spPr>
      </p:pic>
      <p:sp>
        <p:nvSpPr>
          <p:cNvPr id="17" name="Rectangle 16">
            <a:extLst>
              <a:ext uri="{FF2B5EF4-FFF2-40B4-BE49-F238E27FC236}">
                <a16:creationId xmlns:a16="http://schemas.microsoft.com/office/drawing/2014/main" id="{D12AB35E-403C-1330-6C70-FD14AF2215DA}"/>
              </a:ext>
            </a:extLst>
          </p:cNvPr>
          <p:cNvSpPr/>
          <p:nvPr/>
        </p:nvSpPr>
        <p:spPr>
          <a:xfrm>
            <a:off x="1580852" y="1002323"/>
            <a:ext cx="7100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Google Shape;1948;ga07506b925_3_25">
            <a:extLst>
              <a:ext uri="{FF2B5EF4-FFF2-40B4-BE49-F238E27FC236}">
                <a16:creationId xmlns:a16="http://schemas.microsoft.com/office/drawing/2014/main" id="{EA641625-039D-35CB-002C-26C02652E9E7}"/>
              </a:ext>
            </a:extLst>
          </p:cNvPr>
          <p:cNvPicPr preferRelativeResize="0"/>
          <p:nvPr/>
        </p:nvPicPr>
        <p:blipFill rotWithShape="1">
          <a:blip r:embed="rId3">
            <a:alphaModFix/>
          </a:blip>
          <a:srcRect/>
          <a:stretch/>
        </p:blipFill>
        <p:spPr>
          <a:xfrm>
            <a:off x="1841209" y="4451796"/>
            <a:ext cx="3261358" cy="1691356"/>
          </a:xfrm>
          <a:prstGeom prst="rect">
            <a:avLst/>
          </a:prstGeom>
          <a:noFill/>
          <a:ln>
            <a:noFill/>
          </a:ln>
        </p:spPr>
      </p:pic>
      <p:sp>
        <p:nvSpPr>
          <p:cNvPr id="19" name="ZoneTexte 18">
            <a:extLst>
              <a:ext uri="{FF2B5EF4-FFF2-40B4-BE49-F238E27FC236}">
                <a16:creationId xmlns:a16="http://schemas.microsoft.com/office/drawing/2014/main" id="{14F3DD46-6BF9-DED3-738D-4F1319978287}"/>
              </a:ext>
            </a:extLst>
          </p:cNvPr>
          <p:cNvSpPr txBox="1"/>
          <p:nvPr/>
        </p:nvSpPr>
        <p:spPr>
          <a:xfrm>
            <a:off x="1855894" y="3049174"/>
            <a:ext cx="348200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rPr>
              <a:t>Qu’est ce qu’un réseau de chaleur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fr-FR" sz="1600">
              <a:solidFill>
                <a:srgbClr val="335B74"/>
              </a:solidFill>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fr-FR" sz="1600">
                <a:solidFill>
                  <a:srgbClr val="335B74"/>
                </a:solidFill>
                <a:sym typeface="Wingdings" pitchFamily="2" charset="2"/>
              </a:rPr>
              <a:t>Quelle est la cible ?</a:t>
            </a:r>
            <a:endPar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endParaRPr>
          </a:p>
        </p:txBody>
      </p:sp>
      <p:sp>
        <p:nvSpPr>
          <p:cNvPr id="20" name="ZoneTexte 19">
            <a:extLst>
              <a:ext uri="{FF2B5EF4-FFF2-40B4-BE49-F238E27FC236}">
                <a16:creationId xmlns:a16="http://schemas.microsoft.com/office/drawing/2014/main" id="{A0D02B61-A95B-4F8E-A7B6-9A792C5C9219}"/>
              </a:ext>
            </a:extLst>
          </p:cNvPr>
          <p:cNvSpPr txBox="1"/>
          <p:nvPr/>
        </p:nvSpPr>
        <p:spPr>
          <a:xfrm>
            <a:off x="5337902" y="3049174"/>
            <a:ext cx="3482008" cy="8309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rPr>
              <a:t>Quelle</a:t>
            </a:r>
            <a:r>
              <a:rPr lang="fr-FR" sz="1600">
                <a:solidFill>
                  <a:srgbClr val="335B74"/>
                </a:solidFill>
                <a:sym typeface="Wingdings" pitchFamily="2" charset="2"/>
              </a:rPr>
              <a:t> est la source d’énergie ?</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lang="fr-FR" sz="1600">
              <a:solidFill>
                <a:srgbClr val="335B74"/>
              </a:solidFill>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lang="fr-FR" sz="1600">
                <a:solidFill>
                  <a:srgbClr val="335B74"/>
                </a:solidFill>
                <a:sym typeface="Wingdings" pitchFamily="2" charset="2"/>
              </a:rPr>
              <a:t>Quel lien avec le PCAET ?</a:t>
            </a:r>
            <a:endParaRPr kumimoji="0" lang="fr-FR" sz="1600" b="0" i="0" u="none" strike="noStrike" kern="1200" cap="none" spc="0" normalizeH="0" baseline="0" noProof="0">
              <a:ln>
                <a:noFill/>
              </a:ln>
              <a:solidFill>
                <a:srgbClr val="335B74"/>
              </a:solidFill>
              <a:effectLst/>
              <a:uLnTx/>
              <a:uFillTx/>
              <a:latin typeface="+mn-lt"/>
              <a:ea typeface="+mn-ea"/>
              <a:cs typeface="+mn-cs"/>
              <a:sym typeface="Wingdings" pitchFamily="2" charset="2"/>
            </a:endParaRPr>
          </a:p>
        </p:txBody>
      </p:sp>
      <p:sp>
        <p:nvSpPr>
          <p:cNvPr id="3" name="Espace réservé du numéro de diapositive 2">
            <a:extLst>
              <a:ext uri="{FF2B5EF4-FFF2-40B4-BE49-F238E27FC236}">
                <a16:creationId xmlns:a16="http://schemas.microsoft.com/office/drawing/2014/main" id="{45FD4111-D1EC-523C-F7E9-4CECDA1D33EC}"/>
              </a:ext>
            </a:extLst>
          </p:cNvPr>
          <p:cNvSpPr>
            <a:spLocks noGrp="1"/>
          </p:cNvSpPr>
          <p:nvPr>
            <p:ph type="sldNum" sz="quarter" idx="12"/>
          </p:nvPr>
        </p:nvSpPr>
        <p:spPr/>
        <p:txBody>
          <a:bodyPr/>
          <a:lstStyle/>
          <a:p>
            <a:fld id="{E64A9767-C2B0-E143-A8B7-7C5D2BA5DF19}" type="slidenum">
              <a:rPr lang="fr-FR" smtClean="0"/>
              <a:t>36</a:t>
            </a:fld>
            <a:endParaRPr lang="fr-FR"/>
          </a:p>
        </p:txBody>
      </p:sp>
      <p:sp>
        <p:nvSpPr>
          <p:cNvPr id="23" name="Titre 1">
            <a:extLst>
              <a:ext uri="{FF2B5EF4-FFF2-40B4-BE49-F238E27FC236}">
                <a16:creationId xmlns:a16="http://schemas.microsoft.com/office/drawing/2014/main" id="{37A8FCB8-3219-AF2B-CABF-4271D6100490}"/>
              </a:ext>
            </a:extLst>
          </p:cNvPr>
          <p:cNvSpPr>
            <a:spLocks noGrp="1"/>
          </p:cNvSpPr>
          <p:nvPr>
            <p:ph type="title"/>
          </p:nvPr>
        </p:nvSpPr>
        <p:spPr>
          <a:xfrm>
            <a:off x="727368" y="365126"/>
            <a:ext cx="10515600" cy="421952"/>
          </a:xfrm>
        </p:spPr>
        <p:txBody>
          <a:bodyPr/>
          <a:lstStyle/>
          <a:p>
            <a:r>
              <a:rPr lang="fr-FR"/>
              <a:t>Créer un réseau de chaleur : feuille de route</a:t>
            </a:r>
          </a:p>
        </p:txBody>
      </p:sp>
    </p:spTree>
    <p:extLst>
      <p:ext uri="{BB962C8B-B14F-4D97-AF65-F5344CB8AC3E}">
        <p14:creationId xmlns:p14="http://schemas.microsoft.com/office/powerpoint/2010/main" val="4004678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C41C3-D4E1-EAE6-0160-FA974D5DF88E}"/>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788C3679-3C27-56BD-1FEA-A753FF47DFE0}"/>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431B24BB-2632-3881-4D28-028B39E8D47B}"/>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C964177F-6BB5-2686-E8F1-EF61DD950CB4}"/>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38AAA36C-FC10-F7BE-4E5A-09371C5A0555}"/>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F059C8BD-32AE-F6E7-2F55-BAC7BC71F3EA}"/>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62F6A732-F445-5B4B-1157-BBD6AABA1CCC}"/>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13470B54-BE35-60A6-7211-B29489B4B310}"/>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797ADA09-A306-CCBB-5764-C42AA75D3C22}"/>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FD67EAFE-D340-2B63-AB3D-0270E3B1939C}"/>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EC44008A-B014-1F1E-9548-B69C157A1DBF}"/>
              </a:ext>
            </a:extLst>
          </p:cNvPr>
          <p:cNvSpPr txBox="1"/>
          <p:nvPr/>
        </p:nvSpPr>
        <p:spPr>
          <a:xfrm>
            <a:off x="1651860" y="2599863"/>
            <a:ext cx="7105209" cy="4015080"/>
          </a:xfrm>
          <a:prstGeom prst="round2DiagRect">
            <a:avLst/>
          </a:prstGeom>
          <a:noFill/>
          <a:ln w="28425" cap="flat" cmpd="sng">
            <a:solidFill>
              <a:srgbClr val="ED7D3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48DDF7E5-1AB4-3638-AB19-21109D3A0A41}"/>
              </a:ext>
            </a:extLst>
          </p:cNvPr>
          <p:cNvSpPr/>
          <p:nvPr/>
        </p:nvSpPr>
        <p:spPr>
          <a:xfrm>
            <a:off x="5500278" y="1002323"/>
            <a:ext cx="3538213"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A585CF6-8B1C-C0A8-625F-29402049FA1C}"/>
              </a:ext>
            </a:extLst>
          </p:cNvPr>
          <p:cNvSpPr/>
          <p:nvPr/>
        </p:nvSpPr>
        <p:spPr>
          <a:xfrm>
            <a:off x="1580851" y="1002323"/>
            <a:ext cx="1776475"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CF5F743D-AFBC-B036-4235-12B8F94F2980}"/>
              </a:ext>
            </a:extLst>
          </p:cNvPr>
          <p:cNvCxnSpPr>
            <a:cxnSpLocks/>
          </p:cNvCxnSpPr>
          <p:nvPr/>
        </p:nvCxnSpPr>
        <p:spPr>
          <a:xfrm>
            <a:off x="4451838" y="1704224"/>
            <a:ext cx="0" cy="766414"/>
          </a:xfrm>
          <a:prstGeom prst="straightConnector1">
            <a:avLst/>
          </a:prstGeom>
          <a:ln w="76200">
            <a:solidFill>
              <a:srgbClr val="ED7D31"/>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 avec coins arrondis en diagonale 15">
            <a:extLst>
              <a:ext uri="{FF2B5EF4-FFF2-40B4-BE49-F238E27FC236}">
                <a16:creationId xmlns:a16="http://schemas.microsoft.com/office/drawing/2014/main" id="{8BD3833B-8325-833B-FADB-37DE6671C711}"/>
              </a:ext>
            </a:extLst>
          </p:cNvPr>
          <p:cNvSpPr/>
          <p:nvPr/>
        </p:nvSpPr>
        <p:spPr>
          <a:xfrm>
            <a:off x="1984448" y="4733718"/>
            <a:ext cx="1699530"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7" name="Rectangle : avec coins arrondis en diagonale 16">
            <a:extLst>
              <a:ext uri="{FF2B5EF4-FFF2-40B4-BE49-F238E27FC236}">
                <a16:creationId xmlns:a16="http://schemas.microsoft.com/office/drawing/2014/main" id="{36E30030-44AC-7A5D-BADB-C918536D87D8}"/>
              </a:ext>
            </a:extLst>
          </p:cNvPr>
          <p:cNvSpPr/>
          <p:nvPr/>
        </p:nvSpPr>
        <p:spPr>
          <a:xfrm>
            <a:off x="1964396" y="2898325"/>
            <a:ext cx="1719582"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8" name="Rectangle : avec coins arrondis en diagonale 17">
            <a:extLst>
              <a:ext uri="{FF2B5EF4-FFF2-40B4-BE49-F238E27FC236}">
                <a16:creationId xmlns:a16="http://schemas.microsoft.com/office/drawing/2014/main" id="{B1F8A25A-BDDE-CC53-D02D-70D30B76371C}"/>
              </a:ext>
            </a:extLst>
          </p:cNvPr>
          <p:cNvSpPr/>
          <p:nvPr/>
        </p:nvSpPr>
        <p:spPr>
          <a:xfrm>
            <a:off x="1988099" y="3582335"/>
            <a:ext cx="925439" cy="245559"/>
          </a:xfrm>
          <a:prstGeom prst="round2Diag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9" name="Google Shape;175;p6">
            <a:extLst>
              <a:ext uri="{FF2B5EF4-FFF2-40B4-BE49-F238E27FC236}">
                <a16:creationId xmlns:a16="http://schemas.microsoft.com/office/drawing/2014/main" id="{E8521D31-19C8-E320-F923-4B8404F4F3FC}"/>
              </a:ext>
            </a:extLst>
          </p:cNvPr>
          <p:cNvSpPr/>
          <p:nvPr/>
        </p:nvSpPr>
        <p:spPr>
          <a:xfrm>
            <a:off x="2025945" y="3084220"/>
            <a:ext cx="6649452" cy="31133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Bureaux d’études ou groupement avec multi-compétences </a:t>
            </a:r>
            <a:r>
              <a:rPr lang="fr-FR" sz="1100" kern="0">
                <a:solidFill>
                  <a:srgbClr val="335B74"/>
                </a:solidFill>
                <a:latin typeface="Arial"/>
                <a:ea typeface="Arial"/>
                <a:cs typeface="Arial"/>
                <a:sym typeface="Arial"/>
              </a:rPr>
              <a:t>(technique, économique, juridique)</a:t>
            </a:r>
            <a:endParaRPr lang="fr-FR" sz="1000" kern="0">
              <a:solidFill>
                <a:srgbClr val="335B74"/>
              </a:solidFill>
              <a:latin typeface="Arial"/>
              <a:ea typeface="Arial"/>
              <a:cs typeface="Arial"/>
              <a:sym typeface="Arial"/>
            </a:endParaRPr>
          </a:p>
        </p:txBody>
      </p:sp>
      <p:sp>
        <p:nvSpPr>
          <p:cNvPr id="20" name="Google Shape;175;p6">
            <a:extLst>
              <a:ext uri="{FF2B5EF4-FFF2-40B4-BE49-F238E27FC236}">
                <a16:creationId xmlns:a16="http://schemas.microsoft.com/office/drawing/2014/main" id="{3726B70E-3A3C-9106-055C-72634C6B9D68}"/>
              </a:ext>
            </a:extLst>
          </p:cNvPr>
          <p:cNvSpPr/>
          <p:nvPr/>
        </p:nvSpPr>
        <p:spPr>
          <a:xfrm>
            <a:off x="2023124" y="3801450"/>
            <a:ext cx="5097751"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Approfondissement des premières réflexions / Identification précise : </a:t>
            </a:r>
          </a:p>
          <a:p>
            <a:pPr marL="171450" lvl="1" indent="-171450" defTabSz="685800">
              <a:lnSpc>
                <a:spcPct val="90000"/>
              </a:lnSpc>
              <a:spcBef>
                <a:spcPts val="690"/>
              </a:spcBef>
              <a:buClr>
                <a:srgbClr val="000000"/>
              </a:buClr>
              <a:buSzPts val="1600"/>
              <a:buFont typeface="Arial" panose="020B0604020202020204" pitchFamily="34" charset="0"/>
              <a:buChar char="•"/>
            </a:pPr>
            <a:r>
              <a:rPr lang="fr-FR" sz="1100" kern="0">
                <a:solidFill>
                  <a:srgbClr val="335B74"/>
                </a:solidFill>
                <a:latin typeface="Arial"/>
                <a:ea typeface="Arial"/>
                <a:cs typeface="Arial"/>
                <a:sym typeface="Arial"/>
              </a:rPr>
              <a:t>Des zones propices</a:t>
            </a:r>
          </a:p>
          <a:p>
            <a:pPr marL="171450" lvl="1" indent="-171450" defTabSz="685800">
              <a:lnSpc>
                <a:spcPct val="90000"/>
              </a:lnSpc>
              <a:spcBef>
                <a:spcPts val="690"/>
              </a:spcBef>
              <a:buClr>
                <a:srgbClr val="000000"/>
              </a:buClr>
              <a:buSzPts val="1600"/>
              <a:buFont typeface="Arial" panose="020B0604020202020204" pitchFamily="34" charset="0"/>
              <a:buChar char="•"/>
            </a:pPr>
            <a:r>
              <a:rPr lang="fr-FR" sz="1100" kern="0">
                <a:solidFill>
                  <a:srgbClr val="335B74"/>
                </a:solidFill>
                <a:latin typeface="Arial"/>
                <a:ea typeface="Arial"/>
                <a:cs typeface="Arial"/>
                <a:sym typeface="Arial"/>
              </a:rPr>
              <a:t>Des </a:t>
            </a:r>
            <a:r>
              <a:rPr lang="fr-FR" sz="1100" kern="0" err="1">
                <a:solidFill>
                  <a:srgbClr val="335B74"/>
                </a:solidFill>
                <a:latin typeface="Arial"/>
                <a:ea typeface="Arial"/>
                <a:cs typeface="Arial"/>
                <a:sym typeface="Arial"/>
              </a:rPr>
              <a:t>EnR&amp;R</a:t>
            </a:r>
            <a:r>
              <a:rPr lang="fr-FR" sz="1100" kern="0">
                <a:solidFill>
                  <a:srgbClr val="335B74"/>
                </a:solidFill>
                <a:latin typeface="Arial"/>
                <a:ea typeface="Arial"/>
                <a:cs typeface="Arial"/>
                <a:sym typeface="Arial"/>
              </a:rPr>
              <a:t> mobilisables</a:t>
            </a:r>
            <a:endParaRPr lang="fr-FR" sz="1000" kern="0">
              <a:solidFill>
                <a:srgbClr val="335B74"/>
              </a:solidFill>
              <a:latin typeface="Arial"/>
              <a:ea typeface="Arial"/>
              <a:cs typeface="Arial"/>
              <a:sym typeface="Arial"/>
            </a:endParaRPr>
          </a:p>
        </p:txBody>
      </p:sp>
      <p:sp>
        <p:nvSpPr>
          <p:cNvPr id="21" name="Ellipse 20">
            <a:extLst>
              <a:ext uri="{FF2B5EF4-FFF2-40B4-BE49-F238E27FC236}">
                <a16:creationId xmlns:a16="http://schemas.microsoft.com/office/drawing/2014/main" id="{AD1A477B-92FA-15FC-3E64-9BBD939876AD}"/>
              </a:ext>
            </a:extLst>
          </p:cNvPr>
          <p:cNvSpPr/>
          <p:nvPr/>
        </p:nvSpPr>
        <p:spPr>
          <a:xfrm>
            <a:off x="8602245" y="2496028"/>
            <a:ext cx="309647" cy="30306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2" name="Google Shape;175;p6">
            <a:extLst>
              <a:ext uri="{FF2B5EF4-FFF2-40B4-BE49-F238E27FC236}">
                <a16:creationId xmlns:a16="http://schemas.microsoft.com/office/drawing/2014/main" id="{63FC5921-4206-8ACE-51CD-F00F0C006366}"/>
              </a:ext>
            </a:extLst>
          </p:cNvPr>
          <p:cNvSpPr/>
          <p:nvPr/>
        </p:nvSpPr>
        <p:spPr>
          <a:xfrm>
            <a:off x="2071891" y="4939704"/>
            <a:ext cx="6285608" cy="463686"/>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L’étude doit prendre en compte les perspectives d’évolution (</a:t>
            </a:r>
            <a:r>
              <a:rPr lang="fr-FR" sz="1100" kern="0">
                <a:solidFill>
                  <a:srgbClr val="335B74"/>
                </a:solidFill>
                <a:latin typeface="Arial"/>
                <a:ea typeface="Arial"/>
                <a:cs typeface="Arial"/>
                <a:sym typeface="Arial"/>
              </a:rPr>
              <a:t>baisse des consommations des abonnés, densification possibles, etc. )</a:t>
            </a:r>
          </a:p>
        </p:txBody>
      </p:sp>
      <p:sp>
        <p:nvSpPr>
          <p:cNvPr id="23" name="Espace réservé du numéro de diapositive 22">
            <a:extLst>
              <a:ext uri="{FF2B5EF4-FFF2-40B4-BE49-F238E27FC236}">
                <a16:creationId xmlns:a16="http://schemas.microsoft.com/office/drawing/2014/main" id="{C7FAE158-CABA-1C73-1D3E-B4FF0C4514A8}"/>
              </a:ext>
            </a:extLst>
          </p:cNvPr>
          <p:cNvSpPr>
            <a:spLocks noGrp="1"/>
          </p:cNvSpPr>
          <p:nvPr>
            <p:ph type="sldNum" sz="quarter" idx="12"/>
          </p:nvPr>
        </p:nvSpPr>
        <p:spPr/>
        <p:txBody>
          <a:bodyPr/>
          <a:lstStyle/>
          <a:p>
            <a:fld id="{E64A9767-C2B0-E143-A8B7-7C5D2BA5DF19}" type="slidenum">
              <a:rPr lang="fr-FR" smtClean="0"/>
              <a:t>37</a:t>
            </a:fld>
            <a:endParaRPr lang="fr-FR"/>
          </a:p>
        </p:txBody>
      </p:sp>
      <p:sp>
        <p:nvSpPr>
          <p:cNvPr id="26" name="Titre 1">
            <a:extLst>
              <a:ext uri="{FF2B5EF4-FFF2-40B4-BE49-F238E27FC236}">
                <a16:creationId xmlns:a16="http://schemas.microsoft.com/office/drawing/2014/main" id="{CFD03B03-704D-661B-9F0A-5EB8254CCDF3}"/>
              </a:ext>
            </a:extLst>
          </p:cNvPr>
          <p:cNvSpPr>
            <a:spLocks noGrp="1"/>
          </p:cNvSpPr>
          <p:nvPr>
            <p:ph type="title"/>
          </p:nvPr>
        </p:nvSpPr>
        <p:spPr>
          <a:xfrm>
            <a:off x="727368" y="365126"/>
            <a:ext cx="10515600" cy="421952"/>
          </a:xfrm>
        </p:spPr>
        <p:txBody>
          <a:bodyPr/>
          <a:lstStyle/>
          <a:p>
            <a:r>
              <a:rPr lang="fr-FR"/>
              <a:t>Créer un réseau de chaleur : feuille de route</a:t>
            </a:r>
          </a:p>
        </p:txBody>
      </p:sp>
    </p:spTree>
    <p:extLst>
      <p:ext uri="{BB962C8B-B14F-4D97-AF65-F5344CB8AC3E}">
        <p14:creationId xmlns:p14="http://schemas.microsoft.com/office/powerpoint/2010/main" val="2127740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25CD-750C-466F-9749-80C26F3709DA}"/>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ED8C471E-72BD-B10E-943B-DD4386CE3AC4}"/>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3B074450-08F0-8E6A-635C-9E04B61D62EC}"/>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ACBAAEE0-4D29-4C37-A695-40CC9F3C0070}"/>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B5D879E2-5511-4663-05AF-2606A3D2C272}"/>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E20B3036-409A-56DF-14EF-2FD97A9841E4}"/>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5300419B-4DE0-3667-C8C8-72B88318CC77}"/>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941B62B3-0284-02F2-1974-4496463FCBDF}"/>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D24B25DF-CB24-1D06-5029-5BEB9709EB7A}"/>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F24ADB12-FBDB-8025-1EE8-691FA7D8CD6D}"/>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8A3ED490-43C5-B5D3-94F1-476795256701}"/>
              </a:ext>
            </a:extLst>
          </p:cNvPr>
          <p:cNvSpPr txBox="1"/>
          <p:nvPr/>
        </p:nvSpPr>
        <p:spPr>
          <a:xfrm>
            <a:off x="1651860" y="2599863"/>
            <a:ext cx="7105209" cy="4015080"/>
          </a:xfrm>
          <a:prstGeom prst="round2DiagRect">
            <a:avLst/>
          </a:prstGeom>
          <a:noFill/>
          <a:ln w="28425" cap="flat" cmpd="sng">
            <a:solidFill>
              <a:srgbClr val="6EAB46"/>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27CFB305-4AFE-3087-157F-5A34C1C3DD90}"/>
              </a:ext>
            </a:extLst>
          </p:cNvPr>
          <p:cNvSpPr/>
          <p:nvPr/>
        </p:nvSpPr>
        <p:spPr>
          <a:xfrm>
            <a:off x="7267563" y="1002323"/>
            <a:ext cx="1770928"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0A03970-7770-FB00-B30F-C5228A0CB045}"/>
              </a:ext>
            </a:extLst>
          </p:cNvPr>
          <p:cNvSpPr/>
          <p:nvPr/>
        </p:nvSpPr>
        <p:spPr>
          <a:xfrm>
            <a:off x="1580851" y="1002323"/>
            <a:ext cx="3888109"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avec flèche 14">
            <a:extLst>
              <a:ext uri="{FF2B5EF4-FFF2-40B4-BE49-F238E27FC236}">
                <a16:creationId xmlns:a16="http://schemas.microsoft.com/office/drawing/2014/main" id="{1B613F74-FF0F-0DF3-3507-5F4BB76FFAA4}"/>
              </a:ext>
            </a:extLst>
          </p:cNvPr>
          <p:cNvCxnSpPr>
            <a:cxnSpLocks/>
          </p:cNvCxnSpPr>
          <p:nvPr/>
        </p:nvCxnSpPr>
        <p:spPr>
          <a:xfrm>
            <a:off x="6430107" y="1704224"/>
            <a:ext cx="0" cy="766414"/>
          </a:xfrm>
          <a:prstGeom prst="straightConnector1">
            <a:avLst/>
          </a:prstGeom>
          <a:ln w="76200">
            <a:solidFill>
              <a:srgbClr val="6EAB46"/>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 avec coins arrondis en diagonale 15">
            <a:extLst>
              <a:ext uri="{FF2B5EF4-FFF2-40B4-BE49-F238E27FC236}">
                <a16:creationId xmlns:a16="http://schemas.microsoft.com/office/drawing/2014/main" id="{3BA30AD0-4347-5580-3C9E-BA9181E71B16}"/>
              </a:ext>
            </a:extLst>
          </p:cNvPr>
          <p:cNvSpPr/>
          <p:nvPr/>
        </p:nvSpPr>
        <p:spPr>
          <a:xfrm>
            <a:off x="1984448" y="5249117"/>
            <a:ext cx="1699530"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7" name="Rectangle : avec coins arrondis en diagonale 16">
            <a:extLst>
              <a:ext uri="{FF2B5EF4-FFF2-40B4-BE49-F238E27FC236}">
                <a16:creationId xmlns:a16="http://schemas.microsoft.com/office/drawing/2014/main" id="{46C258ED-CA90-FD2D-D5EE-18F5C1B07EF5}"/>
              </a:ext>
            </a:extLst>
          </p:cNvPr>
          <p:cNvSpPr/>
          <p:nvPr/>
        </p:nvSpPr>
        <p:spPr>
          <a:xfrm>
            <a:off x="1964396" y="2898325"/>
            <a:ext cx="1719582"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8" name="Rectangle : avec coins arrondis en diagonale 17">
            <a:extLst>
              <a:ext uri="{FF2B5EF4-FFF2-40B4-BE49-F238E27FC236}">
                <a16:creationId xmlns:a16="http://schemas.microsoft.com/office/drawing/2014/main" id="{FC079D96-0ACF-339E-30E3-B3117D6A655C}"/>
              </a:ext>
            </a:extLst>
          </p:cNvPr>
          <p:cNvSpPr/>
          <p:nvPr/>
        </p:nvSpPr>
        <p:spPr>
          <a:xfrm>
            <a:off x="1988099" y="4097734"/>
            <a:ext cx="925439" cy="245559"/>
          </a:xfrm>
          <a:prstGeom prst="round2DiagRect">
            <a:avLst/>
          </a:prstGeom>
          <a:solidFill>
            <a:srgbClr val="6EA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9" name="Google Shape;175;p6">
            <a:extLst>
              <a:ext uri="{FF2B5EF4-FFF2-40B4-BE49-F238E27FC236}">
                <a16:creationId xmlns:a16="http://schemas.microsoft.com/office/drawing/2014/main" id="{9ABEA4F0-BB06-0C0F-A17A-A5114CF94B05}"/>
              </a:ext>
            </a:extLst>
          </p:cNvPr>
          <p:cNvSpPr/>
          <p:nvPr/>
        </p:nvSpPr>
        <p:spPr>
          <a:xfrm>
            <a:off x="1952793" y="3084220"/>
            <a:ext cx="6649452" cy="788647"/>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Bureaux d’études ou groupement avec multi-compétences </a:t>
            </a:r>
            <a:r>
              <a:rPr lang="fr-FR" sz="1100" kern="0">
                <a:solidFill>
                  <a:srgbClr val="335B74"/>
                </a:solidFill>
                <a:latin typeface="Arial"/>
                <a:ea typeface="Arial"/>
                <a:cs typeface="Arial"/>
                <a:sym typeface="Arial"/>
              </a:rPr>
              <a:t>(technique, économique, juridique)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 Cabinet d’avocat</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Collectivité régulièrement consultée</a:t>
            </a:r>
          </a:p>
        </p:txBody>
      </p:sp>
      <p:sp>
        <p:nvSpPr>
          <p:cNvPr id="20" name="Google Shape;175;p6">
            <a:extLst>
              <a:ext uri="{FF2B5EF4-FFF2-40B4-BE49-F238E27FC236}">
                <a16:creationId xmlns:a16="http://schemas.microsoft.com/office/drawing/2014/main" id="{929910B9-772F-FF2D-EA40-B818E7806E56}"/>
              </a:ext>
            </a:extLst>
          </p:cNvPr>
          <p:cNvSpPr/>
          <p:nvPr/>
        </p:nvSpPr>
        <p:spPr>
          <a:xfrm>
            <a:off x="2023124" y="4316849"/>
            <a:ext cx="6206476"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Evaluation de la pertinence technique / économique / juridique du scénario retenu</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Analyse des portages et modes de gestion possibles</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Dégager les éléments clés d’aide à la décision</a:t>
            </a:r>
          </a:p>
        </p:txBody>
      </p:sp>
      <p:sp>
        <p:nvSpPr>
          <p:cNvPr id="21" name="Ellipse 20">
            <a:extLst>
              <a:ext uri="{FF2B5EF4-FFF2-40B4-BE49-F238E27FC236}">
                <a16:creationId xmlns:a16="http://schemas.microsoft.com/office/drawing/2014/main" id="{8FD90AF7-27E6-63D0-F283-F6A718C08499}"/>
              </a:ext>
            </a:extLst>
          </p:cNvPr>
          <p:cNvSpPr/>
          <p:nvPr/>
        </p:nvSpPr>
        <p:spPr>
          <a:xfrm>
            <a:off x="8602245" y="2496028"/>
            <a:ext cx="309647" cy="30306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2" name="Google Shape;175;p6">
            <a:extLst>
              <a:ext uri="{FF2B5EF4-FFF2-40B4-BE49-F238E27FC236}">
                <a16:creationId xmlns:a16="http://schemas.microsoft.com/office/drawing/2014/main" id="{48ED1478-D6C9-C946-4F42-4F5E39651C37}"/>
              </a:ext>
            </a:extLst>
          </p:cNvPr>
          <p:cNvSpPr/>
          <p:nvPr/>
        </p:nvSpPr>
        <p:spPr>
          <a:xfrm>
            <a:off x="2023123" y="5455103"/>
            <a:ext cx="6285608" cy="553455"/>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Possible d’établir des lettres d’engagement pour le raccordement des futurs abonnés</a:t>
            </a:r>
          </a:p>
          <a:p>
            <a:pPr marL="0" lvl="1" defTabSz="685800">
              <a:lnSpc>
                <a:spcPct val="90000"/>
              </a:lnSpc>
              <a:spcBef>
                <a:spcPts val="690"/>
              </a:spcBef>
              <a:buClr>
                <a:srgbClr val="000000"/>
              </a:buClr>
              <a:buSzPts val="1600"/>
            </a:pPr>
            <a:endParaRPr lang="fr-FR" sz="1100" kern="0">
              <a:solidFill>
                <a:srgbClr val="335B74"/>
              </a:solidFill>
              <a:latin typeface="Arial"/>
              <a:ea typeface="Arial"/>
              <a:cs typeface="Arial"/>
              <a:sym typeface="Arial"/>
            </a:endParaRPr>
          </a:p>
        </p:txBody>
      </p:sp>
      <p:sp>
        <p:nvSpPr>
          <p:cNvPr id="23" name="Espace réservé du numéro de diapositive 22">
            <a:extLst>
              <a:ext uri="{FF2B5EF4-FFF2-40B4-BE49-F238E27FC236}">
                <a16:creationId xmlns:a16="http://schemas.microsoft.com/office/drawing/2014/main" id="{2EF6E38C-81FA-1ED0-41FE-4383AD2ACBD8}"/>
              </a:ext>
            </a:extLst>
          </p:cNvPr>
          <p:cNvSpPr>
            <a:spLocks noGrp="1"/>
          </p:cNvSpPr>
          <p:nvPr>
            <p:ph type="sldNum" sz="quarter" idx="12"/>
          </p:nvPr>
        </p:nvSpPr>
        <p:spPr/>
        <p:txBody>
          <a:bodyPr/>
          <a:lstStyle/>
          <a:p>
            <a:fld id="{E64A9767-C2B0-E143-A8B7-7C5D2BA5DF19}" type="slidenum">
              <a:rPr lang="fr-FR" smtClean="0"/>
              <a:t>38</a:t>
            </a:fld>
            <a:endParaRPr lang="fr-FR"/>
          </a:p>
        </p:txBody>
      </p:sp>
      <p:sp>
        <p:nvSpPr>
          <p:cNvPr id="26" name="Titre 1">
            <a:extLst>
              <a:ext uri="{FF2B5EF4-FFF2-40B4-BE49-F238E27FC236}">
                <a16:creationId xmlns:a16="http://schemas.microsoft.com/office/drawing/2014/main" id="{498CE143-62CE-AABB-7F4C-46E7C9D2A2F9}"/>
              </a:ext>
            </a:extLst>
          </p:cNvPr>
          <p:cNvSpPr>
            <a:spLocks noGrp="1"/>
          </p:cNvSpPr>
          <p:nvPr>
            <p:ph type="title"/>
          </p:nvPr>
        </p:nvSpPr>
        <p:spPr>
          <a:xfrm>
            <a:off x="727368" y="365126"/>
            <a:ext cx="10515600" cy="421952"/>
          </a:xfrm>
        </p:spPr>
        <p:txBody>
          <a:bodyPr/>
          <a:lstStyle/>
          <a:p>
            <a:r>
              <a:rPr lang="fr-FR"/>
              <a:t>Créer un réseau de chaleur : feuille de route</a:t>
            </a:r>
          </a:p>
        </p:txBody>
      </p:sp>
    </p:spTree>
    <p:extLst>
      <p:ext uri="{BB962C8B-B14F-4D97-AF65-F5344CB8AC3E}">
        <p14:creationId xmlns:p14="http://schemas.microsoft.com/office/powerpoint/2010/main" val="1809528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B0C8-6549-02F4-C6B5-081CC28AB6E6}"/>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93A2C072-2561-0FD4-8CB5-65AFD587F626}"/>
              </a:ext>
            </a:extLst>
          </p:cNvPr>
          <p:cNvGrpSpPr/>
          <p:nvPr/>
        </p:nvGrpSpPr>
        <p:grpSpPr>
          <a:xfrm>
            <a:off x="1651860" y="1100024"/>
            <a:ext cx="7316292" cy="477567"/>
            <a:chOff x="519370" y="1113939"/>
            <a:chExt cx="8472229" cy="553020"/>
          </a:xfrm>
        </p:grpSpPr>
        <p:sp>
          <p:nvSpPr>
            <p:cNvPr id="4" name="Google Shape;2130;ga04c6f3b03_1_49">
              <a:extLst>
                <a:ext uri="{FF2B5EF4-FFF2-40B4-BE49-F238E27FC236}">
                  <a16:creationId xmlns:a16="http://schemas.microsoft.com/office/drawing/2014/main" id="{28FCD1A2-E982-2EEE-DAA6-96E12A6BC6B9}"/>
                </a:ext>
              </a:extLst>
            </p:cNvPr>
            <p:cNvSpPr/>
            <p:nvPr/>
          </p:nvSpPr>
          <p:spPr>
            <a:xfrm>
              <a:off x="2788005" y="1141152"/>
              <a:ext cx="2151548" cy="506555"/>
            </a:xfrm>
            <a:prstGeom prst="homePlate">
              <a:avLst>
                <a:gd name="adj" fmla="val 19003"/>
              </a:avLst>
            </a:prstGeom>
            <a:solidFill>
              <a:srgbClr val="ED7D31"/>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marL="0" marR="0" lvl="0" indent="0" algn="ctr" rtl="0">
                <a:lnSpc>
                  <a:spcPct val="90000"/>
                </a:lnSpc>
                <a:spcBef>
                  <a:spcPts val="0"/>
                </a:spcBef>
                <a:spcAft>
                  <a:spcPts val="0"/>
                </a:spcAft>
                <a:buClr>
                  <a:srgbClr val="000000"/>
                </a:buClr>
                <a:buSzPts val="1600"/>
                <a:buFont typeface="Arial"/>
                <a:buNone/>
              </a:pPr>
              <a:r>
                <a:rPr lang="fr-FR" sz="1100" b="1" i="0" u="none" strike="noStrike" cap="none">
                  <a:solidFill>
                    <a:srgbClr val="FFFFFF"/>
                  </a:solidFill>
                  <a:latin typeface="Calibri"/>
                  <a:ea typeface="Calibri"/>
                  <a:cs typeface="Calibri"/>
                  <a:sym typeface="Calibri"/>
                </a:rPr>
                <a:t>Identification du projet</a:t>
              </a:r>
              <a:endParaRPr sz="1100" b="0" i="0" u="none" strike="noStrike" cap="none">
                <a:solidFill>
                  <a:srgbClr val="000000"/>
                </a:solidFill>
                <a:latin typeface="Arial"/>
                <a:ea typeface="Arial"/>
                <a:cs typeface="Arial"/>
                <a:sym typeface="Arial"/>
              </a:endParaRPr>
            </a:p>
          </p:txBody>
        </p:sp>
        <p:sp>
          <p:nvSpPr>
            <p:cNvPr id="5" name="Ellipse 4">
              <a:extLst>
                <a:ext uri="{FF2B5EF4-FFF2-40B4-BE49-F238E27FC236}">
                  <a16:creationId xmlns:a16="http://schemas.microsoft.com/office/drawing/2014/main" id="{FF98025A-C06E-6CFB-E272-AFAC6AC99653}"/>
                </a:ext>
              </a:extLst>
            </p:cNvPr>
            <p:cNvSpPr/>
            <p:nvPr/>
          </p:nvSpPr>
          <p:spPr>
            <a:xfrm>
              <a:off x="2530557" y="1113939"/>
              <a:ext cx="599786" cy="539910"/>
            </a:xfrm>
            <a:prstGeom prst="ellipse">
              <a:avLst/>
            </a:prstGeom>
            <a:solidFill>
              <a:srgbClr val="ED7D31"/>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1</a:t>
              </a:r>
              <a:endParaRPr lang="fr-FR" sz="1200" b="1">
                <a:solidFill>
                  <a:srgbClr val="FFFFFF"/>
                </a:solidFill>
              </a:endParaRPr>
            </a:p>
          </p:txBody>
        </p:sp>
        <p:sp>
          <p:nvSpPr>
            <p:cNvPr id="6" name="Google Shape;2130;ga04c6f3b03_1_49">
              <a:extLst>
                <a:ext uri="{FF2B5EF4-FFF2-40B4-BE49-F238E27FC236}">
                  <a16:creationId xmlns:a16="http://schemas.microsoft.com/office/drawing/2014/main" id="{8538F51C-D49C-5A76-CE41-BC30EDE2930F}"/>
                </a:ext>
              </a:extLst>
            </p:cNvPr>
            <p:cNvSpPr/>
            <p:nvPr/>
          </p:nvSpPr>
          <p:spPr>
            <a:xfrm>
              <a:off x="5233266" y="1147294"/>
              <a:ext cx="1789059" cy="506555"/>
            </a:xfrm>
            <a:prstGeom prst="homePlate">
              <a:avLst>
                <a:gd name="adj" fmla="val 12763"/>
              </a:avLst>
            </a:prstGeom>
            <a:solidFill>
              <a:srgbClr val="6EAB46"/>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Etude de faisabilité</a:t>
              </a:r>
              <a:endParaRPr lang="fr-FR" sz="1100">
                <a:solidFill>
                  <a:srgbClr val="000000"/>
                </a:solidFill>
                <a:ea typeface="Arial"/>
                <a:cs typeface="Arial"/>
                <a:sym typeface="Arial"/>
              </a:endParaRPr>
            </a:p>
          </p:txBody>
        </p:sp>
        <p:sp>
          <p:nvSpPr>
            <p:cNvPr id="7" name="Ellipse 6">
              <a:extLst>
                <a:ext uri="{FF2B5EF4-FFF2-40B4-BE49-F238E27FC236}">
                  <a16:creationId xmlns:a16="http://schemas.microsoft.com/office/drawing/2014/main" id="{AD4DFAC0-AC7C-8B6F-55FD-7AD49E3B7188}"/>
                </a:ext>
              </a:extLst>
            </p:cNvPr>
            <p:cNvSpPr/>
            <p:nvPr/>
          </p:nvSpPr>
          <p:spPr>
            <a:xfrm>
              <a:off x="4975820" y="1120081"/>
              <a:ext cx="599786" cy="539910"/>
            </a:xfrm>
            <a:prstGeom prst="ellipse">
              <a:avLst/>
            </a:prstGeom>
            <a:solidFill>
              <a:srgbClr val="6EAB4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2</a:t>
              </a:r>
              <a:endParaRPr lang="fr-FR" sz="1200" b="1">
                <a:solidFill>
                  <a:srgbClr val="FFFFFF"/>
                </a:solidFill>
              </a:endParaRPr>
            </a:p>
          </p:txBody>
        </p:sp>
        <p:sp>
          <p:nvSpPr>
            <p:cNvPr id="8" name="Google Shape;2130;ga04c6f3b03_1_49">
              <a:extLst>
                <a:ext uri="{FF2B5EF4-FFF2-40B4-BE49-F238E27FC236}">
                  <a16:creationId xmlns:a16="http://schemas.microsoft.com/office/drawing/2014/main" id="{9937F08E-9A23-B75C-8556-AAF2AD83EDA4}"/>
                </a:ext>
              </a:extLst>
            </p:cNvPr>
            <p:cNvSpPr/>
            <p:nvPr/>
          </p:nvSpPr>
          <p:spPr>
            <a:xfrm>
              <a:off x="7279773" y="1154260"/>
              <a:ext cx="1711826" cy="506555"/>
            </a:xfrm>
            <a:prstGeom prst="homePlate">
              <a:avLst>
                <a:gd name="adj" fmla="val 12764"/>
              </a:avLst>
            </a:prstGeom>
            <a:solidFill>
              <a:srgbClr val="2E75B6"/>
            </a:solidFill>
            <a:ln w="9525" cap="flat" cmpd="sng">
              <a:noFill/>
              <a:prstDash val="solid"/>
              <a:miter lim="8000"/>
              <a:headEnd type="none" w="sm" len="sm"/>
              <a:tailEnd type="none" w="sm" len="sm"/>
            </a:ln>
          </p:spPr>
          <p:txBody>
            <a:bodyPr spcFirstLastPara="1" wrap="square" lIns="324000" tIns="25200" rIns="10800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Mise en œuvre et suivi</a:t>
              </a:r>
              <a:endParaRPr lang="fr-FR" sz="1100">
                <a:solidFill>
                  <a:srgbClr val="000000"/>
                </a:solidFill>
                <a:ea typeface="Arial"/>
                <a:cs typeface="Arial"/>
                <a:sym typeface="Arial"/>
              </a:endParaRPr>
            </a:p>
          </p:txBody>
        </p:sp>
        <p:sp>
          <p:nvSpPr>
            <p:cNvPr id="9" name="Ellipse 8">
              <a:extLst>
                <a:ext uri="{FF2B5EF4-FFF2-40B4-BE49-F238E27FC236}">
                  <a16:creationId xmlns:a16="http://schemas.microsoft.com/office/drawing/2014/main" id="{98FFAF6C-930B-F0E2-ACC8-191C33FF5404}"/>
                </a:ext>
              </a:extLst>
            </p:cNvPr>
            <p:cNvSpPr/>
            <p:nvPr/>
          </p:nvSpPr>
          <p:spPr>
            <a:xfrm>
              <a:off x="7022326" y="1127049"/>
              <a:ext cx="599786" cy="53991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3</a:t>
              </a:r>
              <a:endParaRPr lang="fr-FR" sz="1200" b="1">
                <a:solidFill>
                  <a:srgbClr val="FFFFFF"/>
                </a:solidFill>
              </a:endParaRPr>
            </a:p>
          </p:txBody>
        </p:sp>
        <p:sp>
          <p:nvSpPr>
            <p:cNvPr id="10" name="Google Shape;2130;ga04c6f3b03_1_49">
              <a:extLst>
                <a:ext uri="{FF2B5EF4-FFF2-40B4-BE49-F238E27FC236}">
                  <a16:creationId xmlns:a16="http://schemas.microsoft.com/office/drawing/2014/main" id="{A66DB8CD-475E-68C7-D452-05CBD222452D}"/>
                </a:ext>
              </a:extLst>
            </p:cNvPr>
            <p:cNvSpPr/>
            <p:nvPr/>
          </p:nvSpPr>
          <p:spPr>
            <a:xfrm>
              <a:off x="776817" y="1141152"/>
              <a:ext cx="1708942" cy="506555"/>
            </a:xfrm>
            <a:prstGeom prst="homePlate">
              <a:avLst>
                <a:gd name="adj" fmla="val 19003"/>
              </a:avLst>
            </a:prstGeom>
            <a:solidFill>
              <a:srgbClr val="FF9300"/>
            </a:solidFill>
            <a:ln w="9525" cap="flat" cmpd="sng">
              <a:noFill/>
              <a:prstDash val="solid"/>
              <a:miter lim="8000"/>
              <a:headEnd type="none" w="sm" len="sm"/>
              <a:tailEnd type="none" w="sm" len="sm"/>
            </a:ln>
          </p:spPr>
          <p:txBody>
            <a:bodyPr spcFirstLastPara="1" wrap="square" lIns="324000" tIns="25200" rIns="0" bIns="24100" anchor="ctr" anchorCtr="1">
              <a:noAutofit/>
            </a:bodyPr>
            <a:lstStyle/>
            <a:p>
              <a:pPr lvl="0" algn="ctr">
                <a:lnSpc>
                  <a:spcPct val="90000"/>
                </a:lnSpc>
                <a:buClr>
                  <a:srgbClr val="000000"/>
                </a:buClr>
                <a:buSzPts val="1600"/>
              </a:pPr>
              <a:r>
                <a:rPr lang="fr-FR" sz="1100" b="1">
                  <a:solidFill>
                    <a:srgbClr val="FFFFFF"/>
                  </a:solidFill>
                  <a:latin typeface="Calibri"/>
                  <a:ea typeface="Calibri"/>
                  <a:cs typeface="Calibri"/>
                  <a:sym typeface="Calibri"/>
                </a:rPr>
                <a:t>Acculturation &amp; mobilisation</a:t>
              </a:r>
              <a:endParaRPr lang="fr-FR" sz="1100">
                <a:solidFill>
                  <a:srgbClr val="000000"/>
                </a:solidFill>
                <a:ea typeface="Arial"/>
                <a:cs typeface="Arial"/>
                <a:sym typeface="Arial"/>
              </a:endParaRPr>
            </a:p>
          </p:txBody>
        </p:sp>
        <p:sp>
          <p:nvSpPr>
            <p:cNvPr id="11" name="Ellipse 10">
              <a:extLst>
                <a:ext uri="{FF2B5EF4-FFF2-40B4-BE49-F238E27FC236}">
                  <a16:creationId xmlns:a16="http://schemas.microsoft.com/office/drawing/2014/main" id="{A9DF5DD6-9B44-CDA9-5985-6BCEC4FECC6C}"/>
                </a:ext>
              </a:extLst>
            </p:cNvPr>
            <p:cNvSpPr/>
            <p:nvPr/>
          </p:nvSpPr>
          <p:spPr>
            <a:xfrm>
              <a:off x="519370" y="1113939"/>
              <a:ext cx="599786" cy="539910"/>
            </a:xfrm>
            <a:prstGeom prst="ellipse">
              <a:avLst/>
            </a:prstGeom>
            <a:solidFill>
              <a:srgbClr val="FF9300"/>
            </a:solidFill>
            <a:ln w="28575">
              <a:solidFill>
                <a:srgbClr val="FFFFFF"/>
              </a:solidFill>
            </a:ln>
          </p:spPr>
          <p:style>
            <a:lnRef idx="0">
              <a:scrgbClr r="0" g="0" b="0"/>
            </a:lnRef>
            <a:fillRef idx="0">
              <a:scrgbClr r="0" g="0" b="0"/>
            </a:fillRef>
            <a:effectRef idx="0">
              <a:scrgbClr r="0" g="0" b="0"/>
            </a:effectRef>
            <a:fontRef idx="minor">
              <a:schemeClr val="dk1"/>
            </a:fontRef>
          </p:style>
          <p:txBody>
            <a:bodyPr rtlCol="0" anchor="ctr"/>
            <a:lstStyle/>
            <a:p>
              <a:pPr algn="ctr"/>
              <a:r>
                <a:rPr lang="fr-FR" sz="3200" b="1">
                  <a:solidFill>
                    <a:srgbClr val="FFFFFF"/>
                  </a:solidFill>
                </a:rPr>
                <a:t>0</a:t>
              </a:r>
              <a:endParaRPr lang="fr-FR" sz="1200" b="1">
                <a:solidFill>
                  <a:srgbClr val="FFFFFF"/>
                </a:solidFill>
              </a:endParaRPr>
            </a:p>
          </p:txBody>
        </p:sp>
      </p:grpSp>
      <p:sp>
        <p:nvSpPr>
          <p:cNvPr id="12" name="Google Shape;2119;ga04c6f3b03_1_49">
            <a:extLst>
              <a:ext uri="{FF2B5EF4-FFF2-40B4-BE49-F238E27FC236}">
                <a16:creationId xmlns:a16="http://schemas.microsoft.com/office/drawing/2014/main" id="{2715F2EA-43B6-60B9-347F-CFEC1B2C4C57}"/>
              </a:ext>
            </a:extLst>
          </p:cNvPr>
          <p:cNvSpPr txBox="1"/>
          <p:nvPr/>
        </p:nvSpPr>
        <p:spPr>
          <a:xfrm>
            <a:off x="1651860" y="2599863"/>
            <a:ext cx="7105209" cy="4015080"/>
          </a:xfrm>
          <a:prstGeom prst="round2DiagRect">
            <a:avLst/>
          </a:prstGeom>
          <a:noFill/>
          <a:ln w="28425" cap="flat" cmpd="sng">
            <a:solidFill>
              <a:srgbClr val="2E75B6"/>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fr-FR" sz="1100" b="0" i="0" u="none" strike="noStrike" cap="none">
              <a:solidFill>
                <a:schemeClr val="tx1">
                  <a:lumMod val="50000"/>
                  <a:lumOff val="50000"/>
                </a:schemeClr>
              </a:solidFill>
              <a:latin typeface="Calibri"/>
              <a:ea typeface="Calibri"/>
              <a:cs typeface="Calibri"/>
              <a:sym typeface="Calibri"/>
            </a:endParaRPr>
          </a:p>
        </p:txBody>
      </p:sp>
      <p:sp>
        <p:nvSpPr>
          <p:cNvPr id="13" name="Rectangle 12">
            <a:extLst>
              <a:ext uri="{FF2B5EF4-FFF2-40B4-BE49-F238E27FC236}">
                <a16:creationId xmlns:a16="http://schemas.microsoft.com/office/drawing/2014/main" id="{E77D7364-0D6E-9E1C-1F45-69027FF2F120}"/>
              </a:ext>
            </a:extLst>
          </p:cNvPr>
          <p:cNvSpPr/>
          <p:nvPr/>
        </p:nvSpPr>
        <p:spPr>
          <a:xfrm>
            <a:off x="1580851" y="1002323"/>
            <a:ext cx="5686707"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avec flèche 13">
            <a:extLst>
              <a:ext uri="{FF2B5EF4-FFF2-40B4-BE49-F238E27FC236}">
                <a16:creationId xmlns:a16="http://schemas.microsoft.com/office/drawing/2014/main" id="{10DCE220-6472-A7A9-6D8B-9E81306E0B15}"/>
              </a:ext>
            </a:extLst>
          </p:cNvPr>
          <p:cNvCxnSpPr>
            <a:cxnSpLocks/>
          </p:cNvCxnSpPr>
          <p:nvPr/>
        </p:nvCxnSpPr>
        <p:spPr>
          <a:xfrm>
            <a:off x="8127023" y="1704224"/>
            <a:ext cx="0" cy="766414"/>
          </a:xfrm>
          <a:prstGeom prst="straightConnector1">
            <a:avLst/>
          </a:prstGeom>
          <a:ln w="76200">
            <a:solidFill>
              <a:srgbClr val="2E75B6"/>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 avec coins arrondis en diagonale 14">
            <a:extLst>
              <a:ext uri="{FF2B5EF4-FFF2-40B4-BE49-F238E27FC236}">
                <a16:creationId xmlns:a16="http://schemas.microsoft.com/office/drawing/2014/main" id="{B27712F4-A8F0-01D6-372E-52C3F1A8B646}"/>
              </a:ext>
            </a:extLst>
          </p:cNvPr>
          <p:cNvSpPr/>
          <p:nvPr/>
        </p:nvSpPr>
        <p:spPr>
          <a:xfrm>
            <a:off x="1964396" y="5483764"/>
            <a:ext cx="1699530"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Points d’attention</a:t>
            </a:r>
          </a:p>
        </p:txBody>
      </p:sp>
      <p:sp>
        <p:nvSpPr>
          <p:cNvPr id="16" name="Rectangle : avec coins arrondis en diagonale 15">
            <a:extLst>
              <a:ext uri="{FF2B5EF4-FFF2-40B4-BE49-F238E27FC236}">
                <a16:creationId xmlns:a16="http://schemas.microsoft.com/office/drawing/2014/main" id="{25452FEF-E19E-0C7E-3978-66095ECF3200}"/>
              </a:ext>
            </a:extLst>
          </p:cNvPr>
          <p:cNvSpPr/>
          <p:nvPr/>
        </p:nvSpPr>
        <p:spPr>
          <a:xfrm>
            <a:off x="1964396" y="2898325"/>
            <a:ext cx="1719582"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Qui peut le faire ?</a:t>
            </a:r>
          </a:p>
        </p:txBody>
      </p:sp>
      <p:sp>
        <p:nvSpPr>
          <p:cNvPr id="17" name="Rectangle : avec coins arrondis en diagonale 16">
            <a:extLst>
              <a:ext uri="{FF2B5EF4-FFF2-40B4-BE49-F238E27FC236}">
                <a16:creationId xmlns:a16="http://schemas.microsoft.com/office/drawing/2014/main" id="{7CA1D3E3-AC5B-CF32-857B-56BC7FE0CC79}"/>
              </a:ext>
            </a:extLst>
          </p:cNvPr>
          <p:cNvSpPr/>
          <p:nvPr/>
        </p:nvSpPr>
        <p:spPr>
          <a:xfrm>
            <a:off x="1988099" y="4097734"/>
            <a:ext cx="925439" cy="245559"/>
          </a:xfrm>
          <a:prstGeom prst="round2Diag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t>Principe</a:t>
            </a:r>
          </a:p>
        </p:txBody>
      </p:sp>
      <p:sp>
        <p:nvSpPr>
          <p:cNvPr id="18" name="Google Shape;175;p6">
            <a:extLst>
              <a:ext uri="{FF2B5EF4-FFF2-40B4-BE49-F238E27FC236}">
                <a16:creationId xmlns:a16="http://schemas.microsoft.com/office/drawing/2014/main" id="{7E93DAA3-FD2A-191E-551D-312F400AC275}"/>
              </a:ext>
            </a:extLst>
          </p:cNvPr>
          <p:cNvSpPr/>
          <p:nvPr/>
        </p:nvSpPr>
        <p:spPr>
          <a:xfrm>
            <a:off x="1952793" y="3084220"/>
            <a:ext cx="6649452"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MO : Bureaux d’études +  cabinet d’avocat + cabinet financier</a:t>
            </a:r>
            <a:r>
              <a:rPr lang="fr-FR" sz="1100" kern="0">
                <a:solidFill>
                  <a:srgbClr val="335B74"/>
                </a:solidFill>
                <a:latin typeface="Arial"/>
                <a:ea typeface="Arial"/>
                <a:cs typeface="Arial"/>
                <a:sym typeface="Arial"/>
              </a:rPr>
              <a:t> </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Collectivité régulièrement consultée</a:t>
            </a:r>
          </a:p>
          <a:p>
            <a:pPr marL="0" lvl="1" defTabSz="685800">
              <a:lnSpc>
                <a:spcPct val="90000"/>
              </a:lnSpc>
              <a:spcBef>
                <a:spcPts val="690"/>
              </a:spcBef>
              <a:buClr>
                <a:srgbClr val="000000"/>
              </a:buClr>
              <a:buSzPts val="1600"/>
            </a:pPr>
            <a:r>
              <a:rPr lang="fr-FR" sz="1100" kern="0">
                <a:solidFill>
                  <a:srgbClr val="335B74"/>
                </a:solidFill>
                <a:latin typeface="Arial"/>
                <a:ea typeface="Arial"/>
                <a:cs typeface="Arial"/>
                <a:sym typeface="Arial"/>
              </a:rPr>
              <a:t>Constructeur / Opérateur</a:t>
            </a:r>
          </a:p>
        </p:txBody>
      </p:sp>
      <p:sp>
        <p:nvSpPr>
          <p:cNvPr id="19" name="Google Shape;175;p6">
            <a:extLst>
              <a:ext uri="{FF2B5EF4-FFF2-40B4-BE49-F238E27FC236}">
                <a16:creationId xmlns:a16="http://schemas.microsoft.com/office/drawing/2014/main" id="{1A176033-A491-6B43-39E0-860007902311}"/>
              </a:ext>
            </a:extLst>
          </p:cNvPr>
          <p:cNvSpPr/>
          <p:nvPr/>
        </p:nvSpPr>
        <p:spPr>
          <a:xfrm>
            <a:off x="2023124" y="4316849"/>
            <a:ext cx="5889953" cy="1037690"/>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Investissement</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Construction </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Mise en service</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Exploitation</a:t>
            </a:r>
          </a:p>
        </p:txBody>
      </p:sp>
      <p:sp>
        <p:nvSpPr>
          <p:cNvPr id="20" name="Ellipse 19">
            <a:extLst>
              <a:ext uri="{FF2B5EF4-FFF2-40B4-BE49-F238E27FC236}">
                <a16:creationId xmlns:a16="http://schemas.microsoft.com/office/drawing/2014/main" id="{4D9C895E-4B86-E589-880A-CFDA93DB16B1}"/>
              </a:ext>
            </a:extLst>
          </p:cNvPr>
          <p:cNvSpPr/>
          <p:nvPr/>
        </p:nvSpPr>
        <p:spPr>
          <a:xfrm>
            <a:off x="8602245" y="2496028"/>
            <a:ext cx="309647" cy="303060"/>
          </a:xfrm>
          <a:prstGeom prst="ellipse">
            <a:avLst/>
          </a:prstGeom>
          <a:solidFill>
            <a:srgbClr val="2E75B6"/>
          </a:solidFill>
          <a:ln w="28575">
            <a:solidFill>
              <a:srgbClr val="FFFFFF"/>
            </a:solidFill>
          </a:ln>
        </p:spPr>
        <p:style>
          <a:lnRef idx="0">
            <a:scrgbClr r="0" g="0" b="0"/>
          </a:lnRef>
          <a:fillRef idx="0">
            <a:scrgbClr r="0" g="0" b="0"/>
          </a:fillRef>
          <a:effectRef idx="0">
            <a:scrgbClr r="0" g="0" b="0"/>
          </a:effectRef>
          <a:fontRef idx="minor">
            <a:schemeClr val="dk1"/>
          </a:fontRef>
        </p:style>
        <p:txBody>
          <a:bodyPr lIns="0" tIns="0" rIns="0" bIns="0" rtlCol="0" anchor="ctr"/>
          <a:lstStyle/>
          <a:p>
            <a:pPr algn="ctr"/>
            <a:r>
              <a:rPr lang="fr-FR" sz="700">
                <a:solidFill>
                  <a:srgbClr val="FFFFFF"/>
                </a:solidFill>
              </a:rPr>
              <a:t>AMO</a:t>
            </a:r>
            <a:endParaRPr lang="fr-FR" sz="100">
              <a:solidFill>
                <a:srgbClr val="FFFFFF"/>
              </a:solidFill>
            </a:endParaRPr>
          </a:p>
        </p:txBody>
      </p:sp>
      <p:sp>
        <p:nvSpPr>
          <p:cNvPr id="21" name="Google Shape;175;p6">
            <a:extLst>
              <a:ext uri="{FF2B5EF4-FFF2-40B4-BE49-F238E27FC236}">
                <a16:creationId xmlns:a16="http://schemas.microsoft.com/office/drawing/2014/main" id="{F88BAC98-49D8-AD04-13F7-0E1831ADB6DF}"/>
              </a:ext>
            </a:extLst>
          </p:cNvPr>
          <p:cNvSpPr/>
          <p:nvPr/>
        </p:nvSpPr>
        <p:spPr>
          <a:xfrm>
            <a:off x="2003071" y="5689750"/>
            <a:ext cx="4293557" cy="795572"/>
          </a:xfrm>
          <a:prstGeom prst="rect">
            <a:avLst/>
          </a:prstGeom>
          <a:noFill/>
          <a:ln>
            <a:noFill/>
          </a:ln>
        </p:spPr>
        <p:txBody>
          <a:bodyPr spcFirstLastPara="1" wrap="square" lIns="68569" tIns="34275" rIns="68569" bIns="34275" anchor="t" anchorCtr="0">
            <a:spAutoFit/>
          </a:bodyPr>
          <a:lstStyle/>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Schéma directeur tous les 10 ans</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Développement du réseau (densification / exploitation)</a:t>
            </a:r>
          </a:p>
          <a:p>
            <a:pPr marL="0" lvl="1" defTabSz="685800">
              <a:lnSpc>
                <a:spcPct val="90000"/>
              </a:lnSpc>
              <a:spcBef>
                <a:spcPts val="690"/>
              </a:spcBef>
              <a:buClr>
                <a:srgbClr val="000000"/>
              </a:buClr>
              <a:buSzPts val="1600"/>
            </a:pPr>
            <a:r>
              <a:rPr lang="fr-FR" sz="1100" b="1" kern="0">
                <a:solidFill>
                  <a:srgbClr val="335B74"/>
                </a:solidFill>
                <a:latin typeface="Arial"/>
                <a:ea typeface="Arial"/>
                <a:cs typeface="Arial"/>
                <a:sym typeface="Arial"/>
              </a:rPr>
              <a:t>Satisfaction des abonnés</a:t>
            </a:r>
          </a:p>
        </p:txBody>
      </p:sp>
      <p:sp>
        <p:nvSpPr>
          <p:cNvPr id="22" name="Rectangle 21">
            <a:extLst>
              <a:ext uri="{FF2B5EF4-FFF2-40B4-BE49-F238E27FC236}">
                <a16:creationId xmlns:a16="http://schemas.microsoft.com/office/drawing/2014/main" id="{DD288934-376E-D0CC-C6A9-B16E77DEDC3D}"/>
              </a:ext>
            </a:extLst>
          </p:cNvPr>
          <p:cNvSpPr/>
          <p:nvPr/>
        </p:nvSpPr>
        <p:spPr>
          <a:xfrm>
            <a:off x="8986489" y="1002323"/>
            <a:ext cx="52002" cy="7019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numéro de diapositive 22">
            <a:extLst>
              <a:ext uri="{FF2B5EF4-FFF2-40B4-BE49-F238E27FC236}">
                <a16:creationId xmlns:a16="http://schemas.microsoft.com/office/drawing/2014/main" id="{38C528ED-9EE8-AA98-2A95-EE0451F42456}"/>
              </a:ext>
            </a:extLst>
          </p:cNvPr>
          <p:cNvSpPr>
            <a:spLocks noGrp="1"/>
          </p:cNvSpPr>
          <p:nvPr>
            <p:ph type="sldNum" sz="quarter" idx="12"/>
          </p:nvPr>
        </p:nvSpPr>
        <p:spPr/>
        <p:txBody>
          <a:bodyPr/>
          <a:lstStyle/>
          <a:p>
            <a:fld id="{E64A9767-C2B0-E143-A8B7-7C5D2BA5DF19}" type="slidenum">
              <a:rPr lang="fr-FR" smtClean="0"/>
              <a:t>39</a:t>
            </a:fld>
            <a:endParaRPr lang="fr-FR"/>
          </a:p>
        </p:txBody>
      </p:sp>
      <p:sp>
        <p:nvSpPr>
          <p:cNvPr id="26" name="Titre 1">
            <a:extLst>
              <a:ext uri="{FF2B5EF4-FFF2-40B4-BE49-F238E27FC236}">
                <a16:creationId xmlns:a16="http://schemas.microsoft.com/office/drawing/2014/main" id="{28A07DE0-398D-011A-3F08-83D82DC0DF2E}"/>
              </a:ext>
            </a:extLst>
          </p:cNvPr>
          <p:cNvSpPr>
            <a:spLocks noGrp="1"/>
          </p:cNvSpPr>
          <p:nvPr>
            <p:ph type="title"/>
          </p:nvPr>
        </p:nvSpPr>
        <p:spPr>
          <a:xfrm>
            <a:off x="727368" y="365126"/>
            <a:ext cx="10515600" cy="421952"/>
          </a:xfrm>
        </p:spPr>
        <p:txBody>
          <a:bodyPr/>
          <a:lstStyle/>
          <a:p>
            <a:r>
              <a:rPr lang="fr-FR"/>
              <a:t>Créer un réseau de chaleur : feuille de route</a:t>
            </a:r>
          </a:p>
        </p:txBody>
      </p:sp>
    </p:spTree>
    <p:extLst>
      <p:ext uri="{BB962C8B-B14F-4D97-AF65-F5344CB8AC3E}">
        <p14:creationId xmlns:p14="http://schemas.microsoft.com/office/powerpoint/2010/main" val="1394953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B216F6-A948-E025-1E2F-BBC52A2A80F1}"/>
              </a:ext>
            </a:extLst>
          </p:cNvPr>
          <p:cNvSpPr>
            <a:spLocks noGrp="1"/>
          </p:cNvSpPr>
          <p:nvPr>
            <p:ph type="title"/>
          </p:nvPr>
        </p:nvSpPr>
        <p:spPr/>
        <p:txBody>
          <a:bodyPr/>
          <a:lstStyle/>
          <a:p>
            <a:r>
              <a:rPr lang="fr-FR">
                <a:latin typeface="Arial" panose="020B0604020202020204" pitchFamily="34" charset="0"/>
                <a:cs typeface="Arial" panose="020B0604020202020204" pitchFamily="34" charset="0"/>
              </a:rPr>
              <a:t>L’énergie en France</a:t>
            </a:r>
          </a:p>
        </p:txBody>
      </p:sp>
      <p:sp>
        <p:nvSpPr>
          <p:cNvPr id="3" name="Espace réservé du contenu 2">
            <a:extLst>
              <a:ext uri="{FF2B5EF4-FFF2-40B4-BE49-F238E27FC236}">
                <a16:creationId xmlns:a16="http://schemas.microsoft.com/office/drawing/2014/main" id="{F9D9E055-F501-D36A-E230-71DB8B5A67E5}"/>
              </a:ext>
            </a:extLst>
          </p:cNvPr>
          <p:cNvSpPr>
            <a:spLocks noGrp="1"/>
          </p:cNvSpPr>
          <p:nvPr>
            <p:ph idx="1"/>
          </p:nvPr>
        </p:nvSpPr>
        <p:spPr>
          <a:xfrm>
            <a:off x="838200" y="1190402"/>
            <a:ext cx="10515600" cy="5667598"/>
          </a:xfrm>
        </p:spPr>
        <p:txBody>
          <a:bodyPr>
            <a:normAutofit/>
          </a:bodyPr>
          <a:lstStyle/>
          <a:p>
            <a:r>
              <a:rPr lang="fr-FR" sz="1800">
                <a:latin typeface="Arial" panose="020B0604020202020204" pitchFamily="34" charset="0"/>
                <a:ea typeface="+mj-ea"/>
                <a:cs typeface="Arial" panose="020B0604020202020204" pitchFamily="34" charset="0"/>
              </a:rPr>
              <a:t>Répartition des usages énergétiques dans l’énergie finale consommée </a:t>
            </a: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ea typeface="+mj-ea"/>
              <a:cs typeface="Arial" panose="020B0604020202020204" pitchFamily="34" charset="0"/>
            </a:endParaRPr>
          </a:p>
          <a:p>
            <a:pPr>
              <a:lnSpc>
                <a:spcPct val="120000"/>
              </a:lnSpc>
            </a:pPr>
            <a:r>
              <a:rPr lang="fr-FR" sz="1800">
                <a:latin typeface="Arial" panose="020B0604020202020204" pitchFamily="34" charset="0"/>
                <a:ea typeface="+mj-ea"/>
                <a:cs typeface="Arial" panose="020B0604020202020204" pitchFamily="34" charset="0"/>
                <a:sym typeface="Wingdings" pitchFamily="2" charset="2"/>
              </a:rPr>
              <a:t>Objectif 2030 : 38 % d’ENR dans la partie chaleur</a:t>
            </a:r>
          </a:p>
          <a:p>
            <a:pPr>
              <a:lnSpc>
                <a:spcPct val="120000"/>
              </a:lnSpc>
            </a:pPr>
            <a:r>
              <a:rPr lang="fr-FR" sz="1800">
                <a:latin typeface="Arial" panose="020B0604020202020204" pitchFamily="34" charset="0"/>
                <a:ea typeface="+mj-ea"/>
                <a:cs typeface="Arial" panose="020B0604020202020204" pitchFamily="34" charset="0"/>
                <a:sym typeface="Wingdings" pitchFamily="2" charset="2"/>
              </a:rPr>
              <a:t>La chaleur est un domaine clé à </a:t>
            </a:r>
            <a:r>
              <a:rPr lang="fr-FR" sz="1800" err="1">
                <a:latin typeface="Arial" panose="020B0604020202020204" pitchFamily="34" charset="0"/>
                <a:ea typeface="+mj-ea"/>
                <a:cs typeface="Arial" panose="020B0604020202020204" pitchFamily="34" charset="0"/>
                <a:sym typeface="Wingdings" pitchFamily="2" charset="2"/>
              </a:rPr>
              <a:t>décarbonner</a:t>
            </a:r>
            <a:r>
              <a:rPr lang="fr-FR" sz="1800">
                <a:latin typeface="Arial" panose="020B0604020202020204" pitchFamily="34" charset="0"/>
                <a:ea typeface="+mj-ea"/>
                <a:cs typeface="Arial" panose="020B0604020202020204" pitchFamily="34" charset="0"/>
                <a:sym typeface="Wingdings" pitchFamily="2" charset="2"/>
              </a:rPr>
              <a:t> </a:t>
            </a:r>
            <a:endParaRPr lang="fr-FR" sz="1800">
              <a:latin typeface="Arial" panose="020B0604020202020204" pitchFamily="34" charset="0"/>
              <a:ea typeface="+mj-ea"/>
              <a:cs typeface="Arial" panose="020B0604020202020204" pitchFamily="34" charset="0"/>
            </a:endParaRPr>
          </a:p>
          <a:p>
            <a:pPr marL="0" indent="0">
              <a:buNone/>
            </a:pPr>
            <a:endParaRPr lang="fr-FR" sz="1800">
              <a:latin typeface="Arial" panose="020B0604020202020204" pitchFamily="34" charset="0"/>
              <a:ea typeface="+mj-ea"/>
              <a:cs typeface="Arial" panose="020B0604020202020204" pitchFamily="34" charset="0"/>
            </a:endParaRPr>
          </a:p>
          <a:p>
            <a:endParaRPr lang="fr-FR" sz="18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C78F2787-07AA-6D83-65FF-B34E02498EDD}"/>
              </a:ext>
            </a:extLst>
          </p:cNvPr>
          <p:cNvSpPr/>
          <p:nvPr/>
        </p:nvSpPr>
        <p:spPr>
          <a:xfrm>
            <a:off x="4690613" y="2597978"/>
            <a:ext cx="1432597" cy="505972"/>
          </a:xfrm>
          <a:prstGeom prst="rect">
            <a:avLst/>
          </a:prstGeom>
        </p:spPr>
        <p:txBody>
          <a:bodyPr wrap="square">
            <a:spAutoFit/>
          </a:bodyPr>
          <a:lstStyle/>
          <a:p>
            <a:pPr>
              <a:lnSpc>
                <a:spcPct val="120000"/>
              </a:lnSpc>
            </a:pPr>
            <a:r>
              <a:rPr lang="fr-FR" sz="2400" b="1">
                <a:solidFill>
                  <a:schemeClr val="bg1"/>
                </a:solidFill>
                <a:latin typeface="Calibri" panose="020F0502020204030204" pitchFamily="34" charset="0"/>
                <a:cs typeface="Calibri" panose="020F0502020204030204" pitchFamily="34" charset="0"/>
              </a:rPr>
              <a:t>22%</a:t>
            </a:r>
          </a:p>
        </p:txBody>
      </p:sp>
      <p:sp>
        <p:nvSpPr>
          <p:cNvPr id="13" name="Rectangle 12">
            <a:extLst>
              <a:ext uri="{FF2B5EF4-FFF2-40B4-BE49-F238E27FC236}">
                <a16:creationId xmlns:a16="http://schemas.microsoft.com/office/drawing/2014/main" id="{2D19BE29-BF28-7847-4770-85568AF43334}"/>
              </a:ext>
            </a:extLst>
          </p:cNvPr>
          <p:cNvSpPr/>
          <p:nvPr/>
        </p:nvSpPr>
        <p:spPr>
          <a:xfrm>
            <a:off x="4667721" y="4010110"/>
            <a:ext cx="1432597" cy="505972"/>
          </a:xfrm>
          <a:prstGeom prst="rect">
            <a:avLst/>
          </a:prstGeom>
        </p:spPr>
        <p:txBody>
          <a:bodyPr wrap="square">
            <a:spAutoFit/>
          </a:bodyPr>
          <a:lstStyle/>
          <a:p>
            <a:pPr>
              <a:lnSpc>
                <a:spcPct val="120000"/>
              </a:lnSpc>
            </a:pPr>
            <a:r>
              <a:rPr lang="fr-FR" sz="2400" b="1">
                <a:solidFill>
                  <a:schemeClr val="bg1"/>
                </a:solidFill>
                <a:latin typeface="Calibri" panose="020F0502020204030204" pitchFamily="34" charset="0"/>
                <a:cs typeface="Calibri" panose="020F0502020204030204" pitchFamily="34" charset="0"/>
              </a:rPr>
              <a:t>32%</a:t>
            </a:r>
          </a:p>
        </p:txBody>
      </p:sp>
      <p:sp>
        <p:nvSpPr>
          <p:cNvPr id="14" name="Rectangle 13">
            <a:extLst>
              <a:ext uri="{FF2B5EF4-FFF2-40B4-BE49-F238E27FC236}">
                <a16:creationId xmlns:a16="http://schemas.microsoft.com/office/drawing/2014/main" id="{63786D6F-1893-57F2-C3A1-715B421AC8F2}"/>
              </a:ext>
            </a:extLst>
          </p:cNvPr>
          <p:cNvSpPr/>
          <p:nvPr/>
        </p:nvSpPr>
        <p:spPr>
          <a:xfrm>
            <a:off x="8376126" y="6378084"/>
            <a:ext cx="3766108" cy="392672"/>
          </a:xfrm>
          <a:prstGeom prst="rect">
            <a:avLst/>
          </a:prstGeom>
        </p:spPr>
        <p:txBody>
          <a:bodyPr wrap="square">
            <a:spAutoFit/>
          </a:bodyPr>
          <a:lstStyle/>
          <a:p>
            <a:pPr>
              <a:lnSpc>
                <a:spcPct val="120000"/>
              </a:lnSpc>
            </a:pPr>
            <a:br>
              <a:rPr lang="fr-FR" sz="900" i="1">
                <a:solidFill>
                  <a:srgbClr val="6E6E6E"/>
                </a:solidFill>
                <a:latin typeface="Calibri" panose="020F0502020204030204" pitchFamily="34" charset="0"/>
                <a:cs typeface="Calibri" panose="020F0502020204030204" pitchFamily="34" charset="0"/>
              </a:rPr>
            </a:br>
            <a:r>
              <a:rPr lang="fr-FR" sz="800" i="1">
                <a:solidFill>
                  <a:srgbClr val="6E6E6E"/>
                </a:solidFill>
                <a:latin typeface="Calibri" panose="020F0502020204030204" pitchFamily="34" charset="0"/>
                <a:cs typeface="Calibri" panose="020F0502020204030204" pitchFamily="34" charset="0"/>
              </a:rPr>
              <a:t>Sources : Chiffres clés de l’énergie 2020 et PPE avril 2020 – Analyse AMORCE</a:t>
            </a:r>
            <a:endParaRPr lang="fr-FR" sz="900" i="1">
              <a:solidFill>
                <a:srgbClr val="6E6E6E"/>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E284B9D8-FB67-3C6F-34A9-C68EAA2F8F0E}"/>
              </a:ext>
            </a:extLst>
          </p:cNvPr>
          <p:cNvSpPr/>
          <p:nvPr/>
        </p:nvSpPr>
        <p:spPr>
          <a:xfrm>
            <a:off x="5889775" y="2391702"/>
            <a:ext cx="2375468" cy="1471172"/>
          </a:xfrm>
          <a:prstGeom prst="rect">
            <a:avLst/>
          </a:prstGeom>
        </p:spPr>
        <p:txBody>
          <a:bodyPr wrap="square">
            <a:spAutoFit/>
          </a:bodyPr>
          <a:lstStyle/>
          <a:p>
            <a:pPr>
              <a:lnSpc>
                <a:spcPct val="120000"/>
              </a:lnSpc>
            </a:pPr>
            <a:r>
              <a:rPr lang="fr-FR" sz="8000" b="1">
                <a:solidFill>
                  <a:schemeClr val="bg1"/>
                </a:solidFill>
                <a:latin typeface="Calibri" panose="020F0502020204030204" pitchFamily="34" charset="0"/>
                <a:cs typeface="Calibri" panose="020F0502020204030204" pitchFamily="34" charset="0"/>
              </a:rPr>
              <a:t>46</a:t>
            </a:r>
            <a:r>
              <a:rPr lang="fr-FR" sz="3200" b="1">
                <a:solidFill>
                  <a:schemeClr val="bg1"/>
                </a:solidFill>
                <a:latin typeface="Calibri" panose="020F0502020204030204" pitchFamily="34" charset="0"/>
                <a:cs typeface="Calibri" panose="020F0502020204030204" pitchFamily="34" charset="0"/>
              </a:rPr>
              <a:t> % </a:t>
            </a:r>
            <a:endParaRPr lang="fr-FR" sz="8000" b="1">
              <a:solidFill>
                <a:schemeClr val="bg1"/>
              </a:solidFill>
              <a:latin typeface="Calibri" panose="020F0502020204030204" pitchFamily="34" charset="0"/>
              <a:cs typeface="Calibri" panose="020F0502020204030204" pitchFamily="34" charset="0"/>
            </a:endParaRPr>
          </a:p>
        </p:txBody>
      </p:sp>
      <p:grpSp>
        <p:nvGrpSpPr>
          <p:cNvPr id="27" name="Groupe 26">
            <a:extLst>
              <a:ext uri="{FF2B5EF4-FFF2-40B4-BE49-F238E27FC236}">
                <a16:creationId xmlns:a16="http://schemas.microsoft.com/office/drawing/2014/main" id="{7D1FE384-B1D2-68C5-CDDD-D86B2EF46A9B}"/>
              </a:ext>
            </a:extLst>
          </p:cNvPr>
          <p:cNvGrpSpPr/>
          <p:nvPr/>
        </p:nvGrpSpPr>
        <p:grpSpPr>
          <a:xfrm>
            <a:off x="3474333" y="1012223"/>
            <a:ext cx="5770283" cy="5032480"/>
            <a:chOff x="3474333" y="1012223"/>
            <a:chExt cx="5770283" cy="5032480"/>
          </a:xfrm>
        </p:grpSpPr>
        <p:graphicFrame>
          <p:nvGraphicFramePr>
            <p:cNvPr id="19" name="Graphique 18">
              <a:extLst>
                <a:ext uri="{FF2B5EF4-FFF2-40B4-BE49-F238E27FC236}">
                  <a16:creationId xmlns:a16="http://schemas.microsoft.com/office/drawing/2014/main" id="{1068FCF6-0B88-3A25-5887-3CFBF6AC4F40}"/>
                </a:ext>
              </a:extLst>
            </p:cNvPr>
            <p:cNvGraphicFramePr>
              <a:graphicFrameLocks/>
            </p:cNvGraphicFramePr>
            <p:nvPr>
              <p:extLst>
                <p:ext uri="{D42A27DB-BD31-4B8C-83A1-F6EECF244321}">
                  <p14:modId xmlns:p14="http://schemas.microsoft.com/office/powerpoint/2010/main" val="1726040535"/>
                </p:ext>
              </p:extLst>
            </p:nvPr>
          </p:nvGraphicFramePr>
          <p:xfrm>
            <a:off x="3474333" y="1012223"/>
            <a:ext cx="5770283" cy="4833553"/>
          </p:xfrm>
          <a:graphic>
            <a:graphicData uri="http://schemas.openxmlformats.org/drawingml/2006/chart">
              <c:chart xmlns:c="http://schemas.openxmlformats.org/drawingml/2006/chart" xmlns:r="http://schemas.openxmlformats.org/officeDocument/2006/relationships" r:id="rId2"/>
            </a:graphicData>
          </a:graphic>
        </p:graphicFrame>
        <p:sp>
          <p:nvSpPr>
            <p:cNvPr id="20" name="Arc partiel 17">
              <a:extLst>
                <a:ext uri="{FF2B5EF4-FFF2-40B4-BE49-F238E27FC236}">
                  <a16:creationId xmlns:a16="http://schemas.microsoft.com/office/drawing/2014/main" id="{1759C9F6-E674-6C1D-B10E-2F53947CAEBD}"/>
                </a:ext>
              </a:extLst>
            </p:cNvPr>
            <p:cNvSpPr/>
            <p:nvPr/>
          </p:nvSpPr>
          <p:spPr>
            <a:xfrm>
              <a:off x="4379436" y="1751946"/>
              <a:ext cx="3892058" cy="3876726"/>
            </a:xfrm>
            <a:prstGeom prst="pie">
              <a:avLst>
                <a:gd name="adj1" fmla="val 2941444"/>
                <a:gd name="adj2" fmla="val 4613196"/>
              </a:avLst>
            </a:prstGeom>
            <a:pattFill prst="wdUpDiag">
              <a:fgClr>
                <a:srgbClr val="00B050"/>
              </a:fgClr>
              <a:bgClr>
                <a:srgbClr val="FFC000"/>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id="{3DC1F1C0-E4CA-591C-075A-B34293AA28E2}"/>
                </a:ext>
              </a:extLst>
            </p:cNvPr>
            <p:cNvSpPr txBox="1"/>
            <p:nvPr/>
          </p:nvSpPr>
          <p:spPr>
            <a:xfrm>
              <a:off x="7210556" y="5306039"/>
              <a:ext cx="1105729" cy="738664"/>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lang="fr-FR" sz="1400" b="1" kern="0">
                  <a:solidFill>
                    <a:srgbClr val="00B050"/>
                  </a:solidFill>
                  <a:latin typeface="Arial"/>
                  <a:cs typeface="Arial"/>
                  <a:sym typeface="Wingdings" pitchFamily="2" charset="2"/>
                </a:rPr>
                <a:t>dont 22 % de c</a:t>
              </a:r>
              <a:r>
                <a:rPr kumimoji="0" lang="fr-FR" sz="1400" b="1" i="0" u="none" strike="noStrike" kern="0" cap="none" spc="0" normalizeH="0" baseline="0" noProof="0">
                  <a:ln>
                    <a:noFill/>
                  </a:ln>
                  <a:solidFill>
                    <a:srgbClr val="00B050"/>
                  </a:solidFill>
                  <a:effectLst/>
                  <a:uLnTx/>
                  <a:uFillTx/>
                  <a:latin typeface="Arial"/>
                  <a:ea typeface="+mn-ea"/>
                  <a:cs typeface="Arial"/>
                  <a:sym typeface="Wingdings" pitchFamily="2" charset="2"/>
                </a:rPr>
                <a:t>haleur </a:t>
              </a:r>
              <a:r>
                <a:rPr kumimoji="0" lang="fr-FR" sz="1400" b="1" i="0" u="none" strike="noStrike" kern="0" cap="none" spc="0" normalizeH="0" baseline="0" noProof="0" err="1">
                  <a:ln>
                    <a:noFill/>
                  </a:ln>
                  <a:solidFill>
                    <a:srgbClr val="00B050"/>
                  </a:solidFill>
                  <a:effectLst/>
                  <a:uLnTx/>
                  <a:uFillTx/>
                  <a:latin typeface="Arial"/>
                  <a:ea typeface="+mn-ea"/>
                  <a:cs typeface="Arial"/>
                  <a:sym typeface="Wingdings" pitchFamily="2" charset="2"/>
                </a:rPr>
                <a:t>EnR&amp;R</a:t>
              </a:r>
              <a:endParaRPr kumimoji="0" lang="fr-FR" sz="2400" b="1" i="0" u="none" strike="noStrike" kern="0" cap="none" spc="0" normalizeH="0" baseline="0" noProof="0">
                <a:ln>
                  <a:noFill/>
                </a:ln>
                <a:solidFill>
                  <a:srgbClr val="00B050"/>
                </a:solidFill>
                <a:effectLst/>
                <a:uLnTx/>
                <a:uFillTx/>
                <a:latin typeface="Arial"/>
                <a:ea typeface="+mn-ea"/>
                <a:cs typeface="Arial"/>
                <a:sym typeface="Wingdings" pitchFamily="2" charset="2"/>
              </a:endParaRPr>
            </a:p>
          </p:txBody>
        </p:sp>
        <p:sp>
          <p:nvSpPr>
            <p:cNvPr id="24" name="ZoneTexte 23">
              <a:extLst>
                <a:ext uri="{FF2B5EF4-FFF2-40B4-BE49-F238E27FC236}">
                  <a16:creationId xmlns:a16="http://schemas.microsoft.com/office/drawing/2014/main" id="{A2424ABF-D8F6-51F5-3716-7912A7AA676C}"/>
                </a:ext>
              </a:extLst>
            </p:cNvPr>
            <p:cNvSpPr txBox="1"/>
            <p:nvPr/>
          </p:nvSpPr>
          <p:spPr>
            <a:xfrm>
              <a:off x="4867458" y="4057599"/>
              <a:ext cx="1238618" cy="646331"/>
            </a:xfrm>
            <a:prstGeom prst="rect">
              <a:avLst/>
            </a:prstGeom>
            <a:noFill/>
          </p:spPr>
          <p:txBody>
            <a:bodyPr wrap="square">
              <a:spAutoFit/>
            </a:bodyPr>
            <a:lstStyle/>
            <a:p>
              <a:pPr algn="ctr"/>
              <a:r>
                <a:rPr lang="fr-FR" sz="1800">
                  <a:solidFill>
                    <a:schemeClr val="bg1"/>
                  </a:solidFill>
                  <a:latin typeface="Arial" panose="020B0604020202020204" pitchFamily="34" charset="0"/>
                  <a:ea typeface="+mj-ea"/>
                  <a:cs typeface="Arial" panose="020B0604020202020204" pitchFamily="34" charset="0"/>
                  <a:sym typeface="Wingdings" pitchFamily="2" charset="2"/>
                </a:rPr>
                <a:t>Mobilité</a:t>
              </a:r>
            </a:p>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32 %</a:t>
              </a:r>
              <a:endParaRPr lang="fr-FR">
                <a:solidFill>
                  <a:schemeClr val="bg1"/>
                </a:solidFill>
              </a:endParaRPr>
            </a:p>
          </p:txBody>
        </p:sp>
        <p:sp>
          <p:nvSpPr>
            <p:cNvPr id="25" name="ZoneTexte 24">
              <a:extLst>
                <a:ext uri="{FF2B5EF4-FFF2-40B4-BE49-F238E27FC236}">
                  <a16:creationId xmlns:a16="http://schemas.microsoft.com/office/drawing/2014/main" id="{7A8A7C7A-CC83-D4CA-4FCA-7664E315DA4C}"/>
                </a:ext>
              </a:extLst>
            </p:cNvPr>
            <p:cNvSpPr txBox="1"/>
            <p:nvPr/>
          </p:nvSpPr>
          <p:spPr>
            <a:xfrm>
              <a:off x="4881136" y="2425100"/>
              <a:ext cx="1238618" cy="923330"/>
            </a:xfrm>
            <a:prstGeom prst="rect">
              <a:avLst/>
            </a:prstGeom>
            <a:noFill/>
          </p:spPr>
          <p:txBody>
            <a:bodyPr wrap="square">
              <a:spAutoFit/>
            </a:bodyPr>
            <a:lstStyle/>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Electricité spécifique</a:t>
              </a:r>
              <a:endParaRPr lang="fr-FR" sz="1800">
                <a:solidFill>
                  <a:schemeClr val="bg1"/>
                </a:solidFill>
                <a:latin typeface="Arial" panose="020B0604020202020204" pitchFamily="34" charset="0"/>
                <a:ea typeface="+mj-ea"/>
                <a:cs typeface="Arial" panose="020B0604020202020204" pitchFamily="34" charset="0"/>
                <a:sym typeface="Wingdings" pitchFamily="2" charset="2"/>
              </a:endParaRPr>
            </a:p>
            <a:p>
              <a:pPr algn="ctr"/>
              <a:r>
                <a:rPr lang="fr-FR">
                  <a:solidFill>
                    <a:schemeClr val="bg1"/>
                  </a:solidFill>
                  <a:latin typeface="Arial" panose="020B0604020202020204" pitchFamily="34" charset="0"/>
                  <a:ea typeface="+mj-ea"/>
                  <a:cs typeface="Arial" panose="020B0604020202020204" pitchFamily="34" charset="0"/>
                  <a:sym typeface="Wingdings" pitchFamily="2" charset="2"/>
                </a:rPr>
                <a:t>22 %</a:t>
              </a:r>
              <a:endParaRPr lang="fr-FR">
                <a:solidFill>
                  <a:schemeClr val="bg1"/>
                </a:solidFill>
              </a:endParaRPr>
            </a:p>
          </p:txBody>
        </p:sp>
        <p:sp>
          <p:nvSpPr>
            <p:cNvPr id="26" name="ZoneTexte 25">
              <a:extLst>
                <a:ext uri="{FF2B5EF4-FFF2-40B4-BE49-F238E27FC236}">
                  <a16:creationId xmlns:a16="http://schemas.microsoft.com/office/drawing/2014/main" id="{874791A0-7847-DC8B-66B9-720561E04B1F}"/>
                </a:ext>
              </a:extLst>
            </p:cNvPr>
            <p:cNvSpPr txBox="1"/>
            <p:nvPr/>
          </p:nvSpPr>
          <p:spPr>
            <a:xfrm>
              <a:off x="6436807" y="2995407"/>
              <a:ext cx="1547499" cy="830997"/>
            </a:xfrm>
            <a:prstGeom prst="rect">
              <a:avLst/>
            </a:prstGeom>
            <a:noFill/>
          </p:spPr>
          <p:txBody>
            <a:bodyPr wrap="square">
              <a:spAutoFit/>
            </a:bodyPr>
            <a:lstStyle/>
            <a:p>
              <a:pPr algn="ctr"/>
              <a:r>
                <a:rPr lang="fr-FR" sz="2400" b="1">
                  <a:solidFill>
                    <a:schemeClr val="bg1"/>
                  </a:solidFill>
                  <a:latin typeface="Arial" panose="020B0604020202020204" pitchFamily="34" charset="0"/>
                  <a:ea typeface="+mj-ea"/>
                  <a:cs typeface="Arial" panose="020B0604020202020204" pitchFamily="34" charset="0"/>
                  <a:sym typeface="Wingdings" pitchFamily="2" charset="2"/>
                </a:rPr>
                <a:t>Chaleur</a:t>
              </a:r>
            </a:p>
            <a:p>
              <a:pPr algn="ctr"/>
              <a:r>
                <a:rPr lang="fr-FR" sz="2400" b="1">
                  <a:solidFill>
                    <a:schemeClr val="bg1"/>
                  </a:solidFill>
                  <a:latin typeface="Arial" panose="020B0604020202020204" pitchFamily="34" charset="0"/>
                  <a:ea typeface="+mj-ea"/>
                  <a:cs typeface="Arial" panose="020B0604020202020204" pitchFamily="34" charset="0"/>
                  <a:sym typeface="Wingdings" pitchFamily="2" charset="2"/>
                </a:rPr>
                <a:t>46 %</a:t>
              </a:r>
              <a:endParaRPr lang="fr-FR" sz="2400" b="1">
                <a:solidFill>
                  <a:schemeClr val="bg1"/>
                </a:solidFill>
              </a:endParaRPr>
            </a:p>
          </p:txBody>
        </p:sp>
      </p:grpSp>
    </p:spTree>
    <p:extLst>
      <p:ext uri="{BB962C8B-B14F-4D97-AF65-F5344CB8AC3E}">
        <p14:creationId xmlns:p14="http://schemas.microsoft.com/office/powerpoint/2010/main" val="1080391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9BB68-F0E0-C8E7-F7B5-235729B5BB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8838B57-48AF-0CA8-C26C-AF56AB70AE1B}"/>
              </a:ext>
            </a:extLst>
          </p:cNvPr>
          <p:cNvSpPr>
            <a:spLocks noGrp="1"/>
          </p:cNvSpPr>
          <p:nvPr>
            <p:ph type="title"/>
          </p:nvPr>
        </p:nvSpPr>
        <p:spPr/>
        <p:txBody>
          <a:bodyPr/>
          <a:lstStyle/>
          <a:p>
            <a:r>
              <a:rPr lang="fr-FR"/>
              <a:t>Qui porte la compétence ?</a:t>
            </a:r>
          </a:p>
        </p:txBody>
      </p:sp>
      <p:pic>
        <p:nvPicPr>
          <p:cNvPr id="3" name="Image 2">
            <a:extLst>
              <a:ext uri="{FF2B5EF4-FFF2-40B4-BE49-F238E27FC236}">
                <a16:creationId xmlns:a16="http://schemas.microsoft.com/office/drawing/2014/main" id="{8557B93B-0406-8201-92C3-5C8CBEF483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8142"/>
          <a:stretch/>
        </p:blipFill>
        <p:spPr>
          <a:xfrm>
            <a:off x="1975352" y="1223505"/>
            <a:ext cx="7752234" cy="5340774"/>
          </a:xfrm>
          <a:prstGeom prst="rect">
            <a:avLst/>
          </a:prstGeom>
        </p:spPr>
      </p:pic>
      <p:sp>
        <p:nvSpPr>
          <p:cNvPr id="4" name="Rectangle 3">
            <a:extLst>
              <a:ext uri="{FF2B5EF4-FFF2-40B4-BE49-F238E27FC236}">
                <a16:creationId xmlns:a16="http://schemas.microsoft.com/office/drawing/2014/main" id="{6F9A129B-30A8-EC31-04E1-FF4C30DAFA3E}"/>
              </a:ext>
            </a:extLst>
          </p:cNvPr>
          <p:cNvSpPr/>
          <p:nvPr/>
        </p:nvSpPr>
        <p:spPr>
          <a:xfrm>
            <a:off x="3138971" y="1630501"/>
            <a:ext cx="1602542" cy="688137"/>
          </a:xfrm>
          <a:prstGeom prst="rect">
            <a:avLst/>
          </a:prstGeom>
          <a:noFill/>
          <a:ln>
            <a:solidFill>
              <a:srgbClr val="E53515"/>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100">
                <a:solidFill>
                  <a:srgbClr val="6E6E6E"/>
                </a:solidFill>
                <a:latin typeface="Calibri" panose="020F0502020204030204" pitchFamily="34" charset="0"/>
                <a:ea typeface="+mj-ea"/>
                <a:cs typeface="Calibri" panose="020F0502020204030204" pitchFamily="34" charset="0"/>
                <a:sym typeface="Wingdings" pitchFamily="2" charset="2"/>
              </a:rPr>
              <a:t>Sauf Métropole du Grand Paris et Aix Marseille Provence</a:t>
            </a:r>
          </a:p>
        </p:txBody>
      </p:sp>
      <p:sp>
        <p:nvSpPr>
          <p:cNvPr id="5" name="Rectangle 4">
            <a:extLst>
              <a:ext uri="{FF2B5EF4-FFF2-40B4-BE49-F238E27FC236}">
                <a16:creationId xmlns:a16="http://schemas.microsoft.com/office/drawing/2014/main" id="{C77ECFEB-67B2-7699-FC61-5EA8E1A2D26B}"/>
              </a:ext>
            </a:extLst>
          </p:cNvPr>
          <p:cNvSpPr/>
          <p:nvPr/>
        </p:nvSpPr>
        <p:spPr>
          <a:xfrm>
            <a:off x="4142853" y="6012749"/>
            <a:ext cx="5171048" cy="430887"/>
          </a:xfrm>
          <a:prstGeom prst="rect">
            <a:avLst/>
          </a:prstGeom>
          <a:noFill/>
          <a:ln>
            <a:solidFill>
              <a:srgbClr val="E53515"/>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sz="1100">
                <a:solidFill>
                  <a:srgbClr val="6E6E6E"/>
                </a:solidFill>
                <a:latin typeface="Calibri" panose="020F0502020204030204" pitchFamily="34" charset="0"/>
                <a:ea typeface="+mj-ea"/>
                <a:cs typeface="Calibri" panose="020F0502020204030204" pitchFamily="34" charset="0"/>
              </a:rPr>
              <a:t>Depuis la Loi 3DS : transfert à la carte :</a:t>
            </a:r>
          </a:p>
          <a:p>
            <a:r>
              <a:rPr lang="fr-FR" sz="1100">
                <a:solidFill>
                  <a:srgbClr val="6E6E6E"/>
                </a:solidFill>
                <a:latin typeface="Calibri" panose="020F0502020204030204" pitchFamily="34" charset="0"/>
                <a:ea typeface="+mj-ea"/>
                <a:cs typeface="Calibri" panose="020F0502020204030204" pitchFamily="34" charset="0"/>
                <a:sym typeface="Wingdings" pitchFamily="2" charset="2"/>
              </a:rPr>
              <a:t> T</a:t>
            </a:r>
            <a:r>
              <a:rPr lang="fr-FR" sz="1100">
                <a:solidFill>
                  <a:srgbClr val="6E6E6E"/>
                </a:solidFill>
                <a:latin typeface="Calibri" panose="020F0502020204030204" pitchFamily="34" charset="0"/>
                <a:ea typeface="+mj-ea"/>
                <a:cs typeface="Calibri" panose="020F0502020204030204" pitchFamily="34" charset="0"/>
              </a:rPr>
              <a:t>outes les communes ne sont pas obligées de transférer ensemble leur compétence</a:t>
            </a:r>
          </a:p>
        </p:txBody>
      </p:sp>
    </p:spTree>
    <p:extLst>
      <p:ext uri="{BB962C8B-B14F-4D97-AF65-F5344CB8AC3E}">
        <p14:creationId xmlns:p14="http://schemas.microsoft.com/office/powerpoint/2010/main" val="4143396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E928-34DE-FA5D-C03B-0F808949BAA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22DDAB-5CA9-3A30-3A60-6FEC32E01589}"/>
              </a:ext>
            </a:extLst>
          </p:cNvPr>
          <p:cNvSpPr>
            <a:spLocks noGrp="1"/>
          </p:cNvSpPr>
          <p:nvPr>
            <p:ph type="title"/>
          </p:nvPr>
        </p:nvSpPr>
        <p:spPr/>
        <p:txBody>
          <a:bodyPr/>
          <a:lstStyle/>
          <a:p>
            <a:r>
              <a:rPr lang="fr-FR"/>
              <a:t>Répartition des compétences</a:t>
            </a:r>
          </a:p>
        </p:txBody>
      </p:sp>
      <p:graphicFrame>
        <p:nvGraphicFramePr>
          <p:cNvPr id="3" name="Tableau 2">
            <a:extLst>
              <a:ext uri="{FF2B5EF4-FFF2-40B4-BE49-F238E27FC236}">
                <a16:creationId xmlns:a16="http://schemas.microsoft.com/office/drawing/2014/main" id="{1E33789E-25CE-E20F-BC42-0CBF187EFAF2}"/>
              </a:ext>
            </a:extLst>
          </p:cNvPr>
          <p:cNvGraphicFramePr>
            <a:graphicFrameLocks noGrp="1"/>
          </p:cNvGraphicFramePr>
          <p:nvPr>
            <p:extLst>
              <p:ext uri="{D42A27DB-BD31-4B8C-83A1-F6EECF244321}">
                <p14:modId xmlns:p14="http://schemas.microsoft.com/office/powerpoint/2010/main" val="307051941"/>
              </p:ext>
            </p:extLst>
          </p:nvPr>
        </p:nvGraphicFramePr>
        <p:xfrm>
          <a:off x="1071154" y="1245326"/>
          <a:ext cx="9858104" cy="5247548"/>
        </p:xfrm>
        <a:graphic>
          <a:graphicData uri="http://schemas.openxmlformats.org/drawingml/2006/table">
            <a:tbl>
              <a:tblPr firstRow="1" bandRow="1">
                <a:tableStyleId>{69012ECD-51FC-41F1-AA8D-1B2483CD663E}</a:tableStyleId>
              </a:tblPr>
              <a:tblGrid>
                <a:gridCol w="6148252">
                  <a:extLst>
                    <a:ext uri="{9D8B030D-6E8A-4147-A177-3AD203B41FA5}">
                      <a16:colId xmlns:a16="http://schemas.microsoft.com/office/drawing/2014/main" val="2222291865"/>
                    </a:ext>
                  </a:extLst>
                </a:gridCol>
                <a:gridCol w="3709852">
                  <a:extLst>
                    <a:ext uri="{9D8B030D-6E8A-4147-A177-3AD203B41FA5}">
                      <a16:colId xmlns:a16="http://schemas.microsoft.com/office/drawing/2014/main" val="1640482959"/>
                    </a:ext>
                  </a:extLst>
                </a:gridCol>
              </a:tblGrid>
              <a:tr h="579801">
                <a:tc gridSpan="2">
                  <a:txBody>
                    <a:bodyPr/>
                    <a:lstStyle/>
                    <a:p>
                      <a:r>
                        <a:rPr lang="fr-FR" sz="1600">
                          <a:solidFill>
                            <a:schemeClr val="bg1"/>
                          </a:solidFill>
                        </a:rPr>
                        <a:t>Qui peut ?</a:t>
                      </a:r>
                    </a:p>
                  </a:txBody>
                  <a:tcPr anchor="ctr"/>
                </a:tc>
                <a:tc hMerge="1">
                  <a:txBody>
                    <a:bodyPr/>
                    <a:lstStyle/>
                    <a:p>
                      <a:endParaRPr lang="fr-FR"/>
                    </a:p>
                  </a:txBody>
                  <a:tcPr>
                    <a:lnL w="19050" cap="flat" cmpd="sng" algn="ctr">
                      <a:solidFill>
                        <a:srgbClr val="40925E"/>
                      </a:solidFill>
                      <a:prstDash val="solid"/>
                      <a:round/>
                      <a:headEnd type="none" w="med" len="med"/>
                      <a:tailEnd type="none" w="med" len="med"/>
                    </a:lnL>
                    <a:lnR w="19050" cap="flat" cmpd="sng" algn="ctr">
                      <a:solidFill>
                        <a:srgbClr val="40925E"/>
                      </a:solidFill>
                      <a:prstDash val="solid"/>
                      <a:round/>
                      <a:headEnd type="none" w="med" len="med"/>
                      <a:tailEnd type="none" w="med" len="med"/>
                    </a:lnR>
                    <a:lnT w="19050" cap="flat" cmpd="sng" algn="ctr">
                      <a:solidFill>
                        <a:srgbClr val="40925E"/>
                      </a:solidFill>
                      <a:prstDash val="solid"/>
                      <a:round/>
                      <a:headEnd type="none" w="med" len="med"/>
                      <a:tailEnd type="none" w="med" len="med"/>
                    </a:lnT>
                    <a:lnB w="19050" cap="flat" cmpd="sng" algn="ctr">
                      <a:solidFill>
                        <a:srgbClr val="40925E"/>
                      </a:solidFill>
                      <a:prstDash val="solid"/>
                      <a:round/>
                      <a:headEnd type="none" w="med" len="med"/>
                      <a:tailEnd type="none" w="med" len="med"/>
                    </a:lnB>
                    <a:solidFill>
                      <a:srgbClr val="40925E"/>
                    </a:solidFill>
                  </a:tcPr>
                </a:tc>
                <a:extLst>
                  <a:ext uri="{0D108BD9-81ED-4DB2-BD59-A6C34878D82A}">
                    <a16:rowId xmlns:a16="http://schemas.microsoft.com/office/drawing/2014/main" val="816511510"/>
                  </a:ext>
                </a:extLst>
              </a:tr>
              <a:tr h="716224">
                <a:tc>
                  <a:txBody>
                    <a:bodyPr/>
                    <a:lstStyle/>
                    <a:p>
                      <a:r>
                        <a:rPr lang="fr-FR" sz="1600">
                          <a:solidFill>
                            <a:srgbClr val="335B74"/>
                          </a:solidFill>
                        </a:rPr>
                        <a:t>Créer et exploiter (faire exploiter) un </a:t>
                      </a:r>
                      <a:r>
                        <a:rPr lang="fr-FR" sz="1600">
                          <a:solidFill>
                            <a:schemeClr val="bg1"/>
                          </a:solidFill>
                          <a:highlight>
                            <a:srgbClr val="E53515"/>
                          </a:highlight>
                        </a:rPr>
                        <a:t>réseau technique</a:t>
                      </a:r>
                    </a:p>
                  </a:txBody>
                  <a:tcPr anchor="ctr"/>
                </a:tc>
                <a:tc>
                  <a:txBody>
                    <a:bodyPr/>
                    <a:lstStyle/>
                    <a:p>
                      <a:pPr algn="ctr"/>
                      <a:r>
                        <a:rPr lang="fr-FR" sz="1600">
                          <a:solidFill>
                            <a:srgbClr val="335B74"/>
                          </a:solidFill>
                        </a:rPr>
                        <a:t>Tout le monde</a:t>
                      </a:r>
                    </a:p>
                  </a:txBody>
                  <a:tcPr anchor="ctr"/>
                </a:tc>
                <a:extLst>
                  <a:ext uri="{0D108BD9-81ED-4DB2-BD59-A6C34878D82A}">
                    <a16:rowId xmlns:a16="http://schemas.microsoft.com/office/drawing/2014/main" val="4021988356"/>
                  </a:ext>
                </a:extLst>
              </a:tr>
              <a:tr h="1193708">
                <a:tc>
                  <a:txBody>
                    <a:bodyPr/>
                    <a:lstStyle/>
                    <a:p>
                      <a:r>
                        <a:rPr lang="fr-FR" sz="1600">
                          <a:solidFill>
                            <a:srgbClr val="335B74"/>
                          </a:solidFill>
                        </a:rPr>
                        <a:t>Créer et exploiter (faire exploiter) un </a:t>
                      </a:r>
                      <a:r>
                        <a:rPr lang="fr-FR" sz="1600" kern="1200">
                          <a:solidFill>
                            <a:schemeClr val="bg1"/>
                          </a:solidFill>
                          <a:highlight>
                            <a:srgbClr val="E53515"/>
                          </a:highlight>
                          <a:latin typeface="+mn-lt"/>
                          <a:ea typeface="+mn-ea"/>
                          <a:cs typeface="+mn-cs"/>
                        </a:rPr>
                        <a:t>réseau privé</a:t>
                      </a:r>
                    </a:p>
                  </a:txBody>
                  <a:tcPr anchor="ctr"/>
                </a:tc>
                <a:tc>
                  <a:txBody>
                    <a:bodyPr/>
                    <a:lstStyle/>
                    <a:p>
                      <a:pPr marL="0" indent="0" algn="ctr">
                        <a:buFontTx/>
                        <a:buNone/>
                      </a:pPr>
                      <a:r>
                        <a:rPr lang="fr-FR" sz="1600">
                          <a:solidFill>
                            <a:srgbClr val="335B74"/>
                          </a:solidFill>
                        </a:rPr>
                        <a:t>Personnes privées</a:t>
                      </a:r>
                    </a:p>
                    <a:p>
                      <a:pPr marL="0" indent="0" algn="ctr">
                        <a:buFontTx/>
                        <a:buNone/>
                      </a:pPr>
                      <a:r>
                        <a:rPr lang="fr-FR" sz="1600">
                          <a:solidFill>
                            <a:srgbClr val="335B74"/>
                          </a:solidFill>
                        </a:rPr>
                        <a:t>+</a:t>
                      </a:r>
                    </a:p>
                    <a:p>
                      <a:pPr marL="0" indent="0" algn="ctr">
                        <a:buFontTx/>
                        <a:buNone/>
                      </a:pPr>
                      <a:r>
                        <a:rPr lang="fr-FR" sz="1600">
                          <a:solidFill>
                            <a:srgbClr val="335B74"/>
                          </a:solidFill>
                        </a:rPr>
                        <a:t>De manière accessoire, les personnes publiques non compétentes</a:t>
                      </a:r>
                    </a:p>
                  </a:txBody>
                  <a:tcPr anchor="ctr"/>
                </a:tc>
                <a:extLst>
                  <a:ext uri="{0D108BD9-81ED-4DB2-BD59-A6C34878D82A}">
                    <a16:rowId xmlns:a16="http://schemas.microsoft.com/office/drawing/2014/main" val="3291112753"/>
                  </a:ext>
                </a:extLst>
              </a:tr>
              <a:tr h="1944038">
                <a:tc>
                  <a:txBody>
                    <a:bodyPr/>
                    <a:lstStyle/>
                    <a:p>
                      <a:r>
                        <a:rPr lang="fr-FR" sz="1600">
                          <a:solidFill>
                            <a:srgbClr val="335B74"/>
                          </a:solidFill>
                        </a:rPr>
                        <a:t>Participer à la création d’un </a:t>
                      </a:r>
                      <a:r>
                        <a:rPr lang="fr-FR" sz="1600" kern="1200">
                          <a:solidFill>
                            <a:schemeClr val="bg1"/>
                          </a:solidFill>
                          <a:highlight>
                            <a:srgbClr val="E53515"/>
                          </a:highlight>
                          <a:latin typeface="+mn-lt"/>
                          <a:ea typeface="+mn-ea"/>
                          <a:cs typeface="+mn-cs"/>
                        </a:rPr>
                        <a:t>réseau privé</a:t>
                      </a:r>
                    </a:p>
                    <a:p>
                      <a:pPr marL="285750" indent="-285750">
                        <a:buFontTx/>
                        <a:buChar char="-"/>
                      </a:pPr>
                      <a:r>
                        <a:rPr lang="fr-FR" sz="1600">
                          <a:solidFill>
                            <a:srgbClr val="335B74"/>
                          </a:solidFill>
                        </a:rPr>
                        <a:t>Financement</a:t>
                      </a:r>
                    </a:p>
                    <a:p>
                      <a:pPr marL="285750" indent="-285750">
                        <a:buFontTx/>
                        <a:buChar char="-"/>
                      </a:pPr>
                      <a:r>
                        <a:rPr lang="fr-FR" sz="1600">
                          <a:solidFill>
                            <a:srgbClr val="335B74"/>
                          </a:solidFill>
                        </a:rPr>
                        <a:t>Participation en capital</a:t>
                      </a:r>
                    </a:p>
                    <a:p>
                      <a:pPr marL="285750" indent="-285750">
                        <a:buFontTx/>
                        <a:buChar char="-"/>
                      </a:pPr>
                      <a:r>
                        <a:rPr lang="fr-FR" sz="1600">
                          <a:solidFill>
                            <a:srgbClr val="335B74"/>
                          </a:solidFill>
                        </a:rPr>
                        <a:t>Occupation du domaine</a:t>
                      </a:r>
                    </a:p>
                    <a:p>
                      <a:pPr marL="285750" indent="-285750">
                        <a:buFontTx/>
                        <a:buChar char="-"/>
                      </a:pPr>
                      <a:r>
                        <a:rPr lang="fr-FR" sz="1600">
                          <a:solidFill>
                            <a:srgbClr val="335B74"/>
                          </a:solidFill>
                        </a:rPr>
                        <a:t>AFUL/ASL</a:t>
                      </a:r>
                    </a:p>
                  </a:txBody>
                  <a:tcPr anchor="ctr"/>
                </a:tc>
                <a:tc>
                  <a:txBody>
                    <a:bodyPr/>
                    <a:lstStyle/>
                    <a:p>
                      <a:pPr algn="ctr"/>
                      <a:r>
                        <a:rPr lang="fr-FR" sz="1600">
                          <a:solidFill>
                            <a:srgbClr val="335B74"/>
                          </a:solidFill>
                        </a:rPr>
                        <a:t>Idem</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a:solidFill>
                            <a:srgbClr val="335B74"/>
                          </a:solidFill>
                        </a:rPr>
                        <a:t>+</a:t>
                      </a:r>
                    </a:p>
                    <a:p>
                      <a:pPr algn="ctr"/>
                      <a:r>
                        <a:rPr lang="fr-FR" sz="1600">
                          <a:solidFill>
                            <a:srgbClr val="335B74"/>
                          </a:solidFill>
                        </a:rPr>
                        <a:t> Collectivités compétentes</a:t>
                      </a:r>
                    </a:p>
                  </a:txBody>
                  <a:tcPr anchor="ctr"/>
                </a:tc>
                <a:extLst>
                  <a:ext uri="{0D108BD9-81ED-4DB2-BD59-A6C34878D82A}">
                    <a16:rowId xmlns:a16="http://schemas.microsoft.com/office/drawing/2014/main" val="766638924"/>
                  </a:ext>
                </a:extLst>
              </a:tr>
              <a:tr h="813777">
                <a:tc>
                  <a:txBody>
                    <a:bodyPr/>
                    <a:lstStyle/>
                    <a:p>
                      <a:r>
                        <a:rPr lang="fr-FR" sz="1600">
                          <a:solidFill>
                            <a:srgbClr val="335B74"/>
                          </a:solidFill>
                        </a:rPr>
                        <a:t>Créer et exploiter (faire exploiter) un </a:t>
                      </a:r>
                      <a:r>
                        <a:rPr lang="fr-FR" sz="1600" kern="1200">
                          <a:solidFill>
                            <a:schemeClr val="bg1"/>
                          </a:solidFill>
                          <a:highlight>
                            <a:srgbClr val="E53515"/>
                          </a:highlight>
                          <a:latin typeface="+mn-lt"/>
                          <a:ea typeface="+mn-ea"/>
                          <a:cs typeface="+mn-cs"/>
                        </a:rPr>
                        <a:t>réseau public</a:t>
                      </a:r>
                    </a:p>
                  </a:txBody>
                  <a:tcPr anchor="ctr"/>
                </a:tc>
                <a:tc>
                  <a:txBody>
                    <a:bodyPr/>
                    <a:lstStyle/>
                    <a:p>
                      <a:pPr algn="ctr"/>
                      <a:r>
                        <a:rPr lang="fr-FR" sz="1600">
                          <a:solidFill>
                            <a:srgbClr val="335B74"/>
                          </a:solidFill>
                        </a:rPr>
                        <a:t>Collectivités compétentes</a:t>
                      </a:r>
                    </a:p>
                  </a:txBody>
                  <a:tcPr anchor="ctr"/>
                </a:tc>
                <a:extLst>
                  <a:ext uri="{0D108BD9-81ED-4DB2-BD59-A6C34878D82A}">
                    <a16:rowId xmlns:a16="http://schemas.microsoft.com/office/drawing/2014/main" val="596732258"/>
                  </a:ext>
                </a:extLst>
              </a:tr>
            </a:tbl>
          </a:graphicData>
        </a:graphic>
      </p:graphicFrame>
    </p:spTree>
    <p:extLst>
      <p:ext uri="{BB962C8B-B14F-4D97-AF65-F5344CB8AC3E}">
        <p14:creationId xmlns:p14="http://schemas.microsoft.com/office/powerpoint/2010/main" val="3778012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36E90-1017-03E7-F723-01F38B5D0A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66F335-CA80-60D3-6659-E1C0F2B9C16E}"/>
              </a:ext>
            </a:extLst>
          </p:cNvPr>
          <p:cNvSpPr>
            <a:spLocks noGrp="1"/>
          </p:cNvSpPr>
          <p:nvPr>
            <p:ph type="title"/>
          </p:nvPr>
        </p:nvSpPr>
        <p:spPr/>
        <p:txBody>
          <a:bodyPr/>
          <a:lstStyle/>
          <a:p>
            <a:r>
              <a:rPr lang="fr-FR"/>
              <a:t>Trois types de réseaux</a:t>
            </a:r>
          </a:p>
        </p:txBody>
      </p:sp>
      <p:sp>
        <p:nvSpPr>
          <p:cNvPr id="4" name="Rectangle 3">
            <a:extLst>
              <a:ext uri="{FF2B5EF4-FFF2-40B4-BE49-F238E27FC236}">
                <a16:creationId xmlns:a16="http://schemas.microsoft.com/office/drawing/2014/main" id="{615BBEED-B00E-BD8F-FDF8-12555568365B}"/>
              </a:ext>
            </a:extLst>
          </p:cNvPr>
          <p:cNvSpPr/>
          <p:nvPr/>
        </p:nvSpPr>
        <p:spPr>
          <a:xfrm>
            <a:off x="3324161" y="1125349"/>
            <a:ext cx="1980000" cy="742319"/>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La chaleur est-elle</a:t>
            </a:r>
          </a:p>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vendue à</a:t>
            </a:r>
          </a:p>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des tiers ?</a:t>
            </a:r>
            <a:endParaRPr lang="fr-FR" sz="1100">
              <a:solidFill>
                <a:srgbClr val="6E6E6E"/>
              </a:solidFill>
              <a:latin typeface="Calibri" panose="020F0502020204030204" pitchFamily="34" charset="0"/>
              <a:ea typeface="+mj-ea"/>
              <a:cs typeface="Calibri" panose="020F0502020204030204" pitchFamily="34" charset="0"/>
              <a:sym typeface="Wingdings" pitchFamily="2" charset="2"/>
            </a:endParaRPr>
          </a:p>
        </p:txBody>
      </p:sp>
      <p:sp>
        <p:nvSpPr>
          <p:cNvPr id="5" name="Rectangle 4">
            <a:extLst>
              <a:ext uri="{FF2B5EF4-FFF2-40B4-BE49-F238E27FC236}">
                <a16:creationId xmlns:a16="http://schemas.microsoft.com/office/drawing/2014/main" id="{C6DDA0EF-AD26-EA28-21BC-FD7763500779}"/>
              </a:ext>
            </a:extLst>
          </p:cNvPr>
          <p:cNvSpPr/>
          <p:nvPr/>
        </p:nvSpPr>
        <p:spPr>
          <a:xfrm>
            <a:off x="5159592" y="2220401"/>
            <a:ext cx="1980000" cy="742319"/>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200">
                <a:solidFill>
                  <a:srgbClr val="6E6E6E"/>
                </a:solidFill>
                <a:latin typeface="Calibri" panose="020F0502020204030204" pitchFamily="34" charset="0"/>
                <a:ea typeface="+mj-ea"/>
                <a:cs typeface="Calibri" panose="020F0502020204030204" pitchFamily="34" charset="0"/>
                <a:sym typeface="Wingdings" pitchFamily="2" charset="2"/>
              </a:rPr>
              <a:t>Le réseau est-il porté par une commune ou un groupement de communes ?</a:t>
            </a:r>
          </a:p>
        </p:txBody>
      </p:sp>
      <p:sp>
        <p:nvSpPr>
          <p:cNvPr id="6" name="Rectangle 5">
            <a:extLst>
              <a:ext uri="{FF2B5EF4-FFF2-40B4-BE49-F238E27FC236}">
                <a16:creationId xmlns:a16="http://schemas.microsoft.com/office/drawing/2014/main" id="{A23816E1-7C30-6BF7-6BB1-425203004F28}"/>
              </a:ext>
            </a:extLst>
          </p:cNvPr>
          <p:cNvSpPr/>
          <p:nvPr/>
        </p:nvSpPr>
        <p:spPr>
          <a:xfrm>
            <a:off x="1461687" y="3938513"/>
            <a:ext cx="2160000" cy="2520000"/>
          </a:xfrm>
          <a:prstGeom prst="rect">
            <a:avLst/>
          </a:prstGeom>
          <a:solidFill>
            <a:srgbClr val="BA4D4A"/>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a:t>
            </a:r>
          </a:p>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technique</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A partir d’une installation centrale de production vers plusieurs bâtiments ou sites</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Arrêté du 17/01/2012 relatif aux définitions de la directive 2009/28/CE</a:t>
            </a:r>
          </a:p>
        </p:txBody>
      </p:sp>
      <p:sp>
        <p:nvSpPr>
          <p:cNvPr id="7" name="Rectangle 6">
            <a:extLst>
              <a:ext uri="{FF2B5EF4-FFF2-40B4-BE49-F238E27FC236}">
                <a16:creationId xmlns:a16="http://schemas.microsoft.com/office/drawing/2014/main" id="{7CA11816-10C6-F75B-F29A-E1DC5DE73193}"/>
              </a:ext>
            </a:extLst>
          </p:cNvPr>
          <p:cNvSpPr/>
          <p:nvPr/>
        </p:nvSpPr>
        <p:spPr>
          <a:xfrm>
            <a:off x="3841365" y="3938513"/>
            <a:ext cx="2160000" cy="2520000"/>
          </a:xfrm>
          <a:prstGeom prst="rect">
            <a:avLst/>
          </a:prstGeom>
          <a:solidFill>
            <a:srgbClr val="58BDBD"/>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a:t>
            </a:r>
          </a:p>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au sens fiscal</a:t>
            </a:r>
          </a:p>
          <a:p>
            <a:pPr algn="ctr">
              <a:lnSpc>
                <a:spcPct val="120000"/>
              </a:lnSpc>
            </a:pPr>
            <a:endParaRPr lang="fr-FR" sz="1100">
              <a:solidFill>
                <a:srgbClr val="335B74"/>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Réseau de chaleur technique dont la fourniture de chaleur est facturée à une pluralité de clients finals (dont éventuellement le maitre d’ouvrage du réseau)</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BO des impôts-finances publiques TVA-LIQ-30-20-20 du 30/12/12</a:t>
            </a:r>
          </a:p>
        </p:txBody>
      </p:sp>
      <p:sp>
        <p:nvSpPr>
          <p:cNvPr id="8" name="Rectangle 7">
            <a:extLst>
              <a:ext uri="{FF2B5EF4-FFF2-40B4-BE49-F238E27FC236}">
                <a16:creationId xmlns:a16="http://schemas.microsoft.com/office/drawing/2014/main" id="{DF4DC9EE-BE8E-1843-085C-A5B5080C4E71}"/>
              </a:ext>
            </a:extLst>
          </p:cNvPr>
          <p:cNvSpPr/>
          <p:nvPr/>
        </p:nvSpPr>
        <p:spPr>
          <a:xfrm>
            <a:off x="6221043" y="3938513"/>
            <a:ext cx="2160000" cy="2520000"/>
          </a:xfrm>
          <a:prstGeom prst="rect">
            <a:avLst/>
          </a:prstGeom>
          <a:solidFill>
            <a:srgbClr val="6EAB46"/>
          </a:solidFill>
          <a:ln>
            <a:solidFill>
              <a:srgbClr val="6E6E6E"/>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lnSpc>
                <a:spcPct val="120000"/>
              </a:lnSpc>
            </a:pPr>
            <a:r>
              <a:rPr lang="fr-FR" sz="1200" b="1">
                <a:solidFill>
                  <a:schemeClr val="bg1"/>
                </a:solidFill>
                <a:latin typeface="Calibri" panose="020F0502020204030204" pitchFamily="34" charset="0"/>
                <a:ea typeface="+mj-ea"/>
                <a:cs typeface="Calibri" panose="020F0502020204030204" pitchFamily="34" charset="0"/>
                <a:sym typeface="Wingdings" pitchFamily="2" charset="2"/>
              </a:rPr>
              <a:t>Réseau de chaleur public</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a:solidFill>
                  <a:schemeClr val="bg1"/>
                </a:solidFill>
                <a:latin typeface="Calibri" panose="020F0502020204030204" pitchFamily="34" charset="0"/>
                <a:ea typeface="+mj-ea"/>
                <a:cs typeface="Calibri" panose="020F0502020204030204" pitchFamily="34" charset="0"/>
                <a:sym typeface="Wingdings" pitchFamily="2" charset="2"/>
              </a:rPr>
              <a:t>Réseau dont la gestion est assurée par une collectivité ou un groupement de collectivités qui agit en tant qu'autorité organisatrice de l’énergie. Cette activité constitue un service public industriel et commercial.</a:t>
            </a:r>
          </a:p>
          <a:p>
            <a:pPr algn="ctr">
              <a:lnSpc>
                <a:spcPct val="120000"/>
              </a:lnSpc>
            </a:pPr>
            <a:endParaRPr lang="fr-FR" sz="1100">
              <a:solidFill>
                <a:schemeClr val="bg1"/>
              </a:solidFill>
              <a:latin typeface="Calibri" panose="020F0502020204030204" pitchFamily="34" charset="0"/>
              <a:ea typeface="+mj-ea"/>
              <a:cs typeface="Calibri" panose="020F0502020204030204" pitchFamily="34" charset="0"/>
              <a:sym typeface="Wingdings" pitchFamily="2" charset="2"/>
            </a:endParaRPr>
          </a:p>
          <a:p>
            <a:pPr algn="ctr">
              <a:lnSpc>
                <a:spcPct val="120000"/>
              </a:lnSpc>
            </a:pPr>
            <a:r>
              <a:rPr lang="fr-FR" sz="1100" i="1">
                <a:solidFill>
                  <a:schemeClr val="bg1"/>
                </a:solidFill>
                <a:latin typeface="Calibri" panose="020F0502020204030204" pitchFamily="34" charset="0"/>
                <a:ea typeface="+mj-ea"/>
                <a:cs typeface="Calibri" panose="020F0502020204030204" pitchFamily="34" charset="0"/>
                <a:sym typeface="Wingdings" pitchFamily="2" charset="2"/>
              </a:rPr>
              <a:t>Art. L2224-38 du Co de général des collectivités territoriales</a:t>
            </a:r>
          </a:p>
        </p:txBody>
      </p:sp>
      <p:cxnSp>
        <p:nvCxnSpPr>
          <p:cNvPr id="9" name="Connecteur en angle 8">
            <a:extLst>
              <a:ext uri="{FF2B5EF4-FFF2-40B4-BE49-F238E27FC236}">
                <a16:creationId xmlns:a16="http://schemas.microsoft.com/office/drawing/2014/main" id="{1F53C08D-EC03-9A20-8D5B-AC1A997297F2}"/>
              </a:ext>
            </a:extLst>
          </p:cNvPr>
          <p:cNvCxnSpPr>
            <a:cxnSpLocks/>
            <a:stCxn id="4" idx="2"/>
            <a:endCxn id="5" idx="0"/>
          </p:cNvCxnSpPr>
          <p:nvPr/>
        </p:nvCxnSpPr>
        <p:spPr>
          <a:xfrm rot="16200000" flipH="1">
            <a:off x="5055510" y="1126318"/>
            <a:ext cx="352733" cy="1835431"/>
          </a:xfrm>
          <a:prstGeom prst="bentConnector3">
            <a:avLst/>
          </a:prstGeom>
          <a:ln>
            <a:solidFill>
              <a:srgbClr val="6E6E6E"/>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ngle 9">
            <a:extLst>
              <a:ext uri="{FF2B5EF4-FFF2-40B4-BE49-F238E27FC236}">
                <a16:creationId xmlns:a16="http://schemas.microsoft.com/office/drawing/2014/main" id="{8F36948F-3FE6-CF9B-9A99-B1544852F480}"/>
              </a:ext>
            </a:extLst>
          </p:cNvPr>
          <p:cNvCxnSpPr>
            <a:cxnSpLocks/>
            <a:stCxn id="4" idx="2"/>
            <a:endCxn id="6" idx="0"/>
          </p:cNvCxnSpPr>
          <p:nvPr/>
        </p:nvCxnSpPr>
        <p:spPr>
          <a:xfrm rot="5400000">
            <a:off x="2392502" y="2016853"/>
            <a:ext cx="2070845" cy="1772474"/>
          </a:xfrm>
          <a:prstGeom prst="bentConnector3">
            <a:avLst>
              <a:gd name="adj1" fmla="val 50000"/>
            </a:avLst>
          </a:prstGeom>
          <a:ln w="38100">
            <a:solidFill>
              <a:srgbClr val="BA4D4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en angle 10">
            <a:extLst>
              <a:ext uri="{FF2B5EF4-FFF2-40B4-BE49-F238E27FC236}">
                <a16:creationId xmlns:a16="http://schemas.microsoft.com/office/drawing/2014/main" id="{5633A7BF-AA30-B574-57A3-90A689188FA4}"/>
              </a:ext>
            </a:extLst>
          </p:cNvPr>
          <p:cNvCxnSpPr>
            <a:cxnSpLocks/>
            <a:stCxn id="5" idx="2"/>
            <a:endCxn id="7" idx="0"/>
          </p:cNvCxnSpPr>
          <p:nvPr/>
        </p:nvCxnSpPr>
        <p:spPr>
          <a:xfrm rot="5400000">
            <a:off x="5047583" y="2836503"/>
            <a:ext cx="975793" cy="1228227"/>
          </a:xfrm>
          <a:prstGeom prst="bentConnector3">
            <a:avLst>
              <a:gd name="adj1" fmla="val 50000"/>
            </a:avLst>
          </a:prstGeom>
          <a:ln w="38100">
            <a:solidFill>
              <a:srgbClr val="58BDBD"/>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ngle 11">
            <a:extLst>
              <a:ext uri="{FF2B5EF4-FFF2-40B4-BE49-F238E27FC236}">
                <a16:creationId xmlns:a16="http://schemas.microsoft.com/office/drawing/2014/main" id="{CA14C6BF-3675-A37C-EBB3-D9D0E4E190FC}"/>
              </a:ext>
            </a:extLst>
          </p:cNvPr>
          <p:cNvCxnSpPr>
            <a:cxnSpLocks/>
            <a:stCxn id="5" idx="2"/>
            <a:endCxn id="8" idx="0"/>
          </p:cNvCxnSpPr>
          <p:nvPr/>
        </p:nvCxnSpPr>
        <p:spPr>
          <a:xfrm rot="16200000" flipH="1">
            <a:off x="6237421" y="2874890"/>
            <a:ext cx="975793" cy="1151451"/>
          </a:xfrm>
          <a:prstGeom prst="bentConnector3">
            <a:avLst>
              <a:gd name="adj1" fmla="val 50000"/>
            </a:avLst>
          </a:prstGeom>
          <a:ln w="38100">
            <a:solidFill>
              <a:srgbClr val="6EAB46"/>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BC216F2E-BC4F-F1D3-59E2-1365F4884858}"/>
              </a:ext>
            </a:extLst>
          </p:cNvPr>
          <p:cNvSpPr txBox="1"/>
          <p:nvPr/>
        </p:nvSpPr>
        <p:spPr>
          <a:xfrm>
            <a:off x="8943702" y="3476847"/>
            <a:ext cx="3135086" cy="923330"/>
          </a:xfrm>
          <a:prstGeom prst="rect">
            <a:avLst/>
          </a:prstGeom>
          <a:noFill/>
        </p:spPr>
        <p:txBody>
          <a:bodyPr wrap="square">
            <a:spAutoFit/>
          </a:bodyPr>
          <a:lstStyle/>
          <a:p>
            <a:pPr>
              <a:defRPr/>
            </a:pPr>
            <a:r>
              <a:rPr lang="fr-FR">
                <a:solidFill>
                  <a:srgbClr val="6E6E6E"/>
                </a:solidFill>
              </a:rPr>
              <a:t>Toute collectivité reste compétente pour développer un réseau technique</a:t>
            </a:r>
            <a:endParaRPr kumimoji="0" lang="fr-FR" sz="1800" b="0" i="0" u="none" strike="noStrike" kern="1200" cap="none" spc="0" normalizeH="0" baseline="0" noProof="0">
              <a:ln>
                <a:noFill/>
              </a:ln>
              <a:solidFill>
                <a:srgbClr val="6E6E6E"/>
              </a:solidFill>
              <a:effectLst/>
              <a:uLnTx/>
              <a:uFillTx/>
              <a:latin typeface="+mn-lt"/>
              <a:ea typeface="+mn-ea"/>
              <a:cs typeface="+mn-cs"/>
              <a:sym typeface="Wingdings" pitchFamily="2" charset="2"/>
            </a:endParaRPr>
          </a:p>
        </p:txBody>
      </p:sp>
    </p:spTree>
    <p:extLst>
      <p:ext uri="{BB962C8B-B14F-4D97-AF65-F5344CB8AC3E}">
        <p14:creationId xmlns:p14="http://schemas.microsoft.com/office/powerpoint/2010/main" val="391035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08C32-CE5C-7EC5-B544-6EAE6D5E6E5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2DF150D-2D91-C65D-5F50-35D5BEF0ED53}"/>
              </a:ext>
            </a:extLst>
          </p:cNvPr>
          <p:cNvSpPr>
            <a:spLocks noGrp="1"/>
          </p:cNvSpPr>
          <p:nvPr>
            <p:ph type="title"/>
          </p:nvPr>
        </p:nvSpPr>
        <p:spPr/>
        <p:txBody>
          <a:bodyPr/>
          <a:lstStyle/>
          <a:p>
            <a:r>
              <a:rPr lang="fr-FR"/>
              <a:t>Réseau public : quatre modes de gestion </a:t>
            </a:r>
          </a:p>
        </p:txBody>
      </p:sp>
      <p:sp>
        <p:nvSpPr>
          <p:cNvPr id="3" name="Espace réservé du contenu 2">
            <a:extLst>
              <a:ext uri="{FF2B5EF4-FFF2-40B4-BE49-F238E27FC236}">
                <a16:creationId xmlns:a16="http://schemas.microsoft.com/office/drawing/2014/main" id="{A6BD2587-727E-E650-8971-5E77387E27E3}"/>
              </a:ext>
            </a:extLst>
          </p:cNvPr>
          <p:cNvSpPr>
            <a:spLocks noGrp="1"/>
          </p:cNvSpPr>
          <p:nvPr>
            <p:ph idx="1"/>
          </p:nvPr>
        </p:nvSpPr>
        <p:spPr>
          <a:xfrm>
            <a:off x="1079861" y="6085047"/>
            <a:ext cx="9594669" cy="406471"/>
          </a:xfrm>
        </p:spPr>
        <p:txBody>
          <a:bodyPr>
            <a:normAutofit/>
          </a:bodyPr>
          <a:lstStyle/>
          <a:p>
            <a:pPr marL="0" indent="0">
              <a:buNone/>
            </a:pPr>
            <a:r>
              <a:rPr kumimoji="0" lang="fr-FR" sz="1600" b="0" i="0" u="none" strike="noStrike" kern="1200" cap="none" spc="0" normalizeH="0" baseline="0" noProof="0">
                <a:ln>
                  <a:noFill/>
                </a:ln>
                <a:effectLst/>
                <a:uLnTx/>
                <a:uFillTx/>
                <a:latin typeface="Arial" panose="020B0604020202020204" pitchFamily="34" charset="0"/>
                <a:cs typeface="Arial" panose="020B0604020202020204" pitchFamily="34" charset="0"/>
                <a:sym typeface="Wingdings" pitchFamily="2" charset="2"/>
              </a:rPr>
              <a:t>Qui investit ? Qui prend le risque de la commercialisation ? </a:t>
            </a:r>
          </a:p>
          <a:p>
            <a:endParaRPr lang="fr-FR"/>
          </a:p>
        </p:txBody>
      </p:sp>
      <p:graphicFrame>
        <p:nvGraphicFramePr>
          <p:cNvPr id="4" name="Google Shape;400;p21">
            <a:extLst>
              <a:ext uri="{FF2B5EF4-FFF2-40B4-BE49-F238E27FC236}">
                <a16:creationId xmlns:a16="http://schemas.microsoft.com/office/drawing/2014/main" id="{11CDFD67-8419-79B1-6729-FC84A4153DED}"/>
              </a:ext>
            </a:extLst>
          </p:cNvPr>
          <p:cNvGraphicFramePr/>
          <p:nvPr>
            <p:extLst>
              <p:ext uri="{D42A27DB-BD31-4B8C-83A1-F6EECF244321}">
                <p14:modId xmlns:p14="http://schemas.microsoft.com/office/powerpoint/2010/main" val="2256333398"/>
              </p:ext>
            </p:extLst>
          </p:nvPr>
        </p:nvGraphicFramePr>
        <p:xfrm>
          <a:off x="838198" y="1679693"/>
          <a:ext cx="10515600" cy="4280905"/>
        </p:xfrm>
        <a:graphic>
          <a:graphicData uri="http://schemas.openxmlformats.org/drawingml/2006/table">
            <a:tbl>
              <a:tblPr firstRow="1" bandRow="1">
                <a:noFill/>
              </a:tblPr>
              <a:tblGrid>
                <a:gridCol w="2342432">
                  <a:extLst>
                    <a:ext uri="{9D8B030D-6E8A-4147-A177-3AD203B41FA5}">
                      <a16:colId xmlns:a16="http://schemas.microsoft.com/office/drawing/2014/main" val="20000"/>
                    </a:ext>
                  </a:extLst>
                </a:gridCol>
                <a:gridCol w="2043292">
                  <a:extLst>
                    <a:ext uri="{9D8B030D-6E8A-4147-A177-3AD203B41FA5}">
                      <a16:colId xmlns:a16="http://schemas.microsoft.com/office/drawing/2014/main" val="20001"/>
                    </a:ext>
                  </a:extLst>
                </a:gridCol>
                <a:gridCol w="2043292">
                  <a:extLst>
                    <a:ext uri="{9D8B030D-6E8A-4147-A177-3AD203B41FA5}">
                      <a16:colId xmlns:a16="http://schemas.microsoft.com/office/drawing/2014/main" val="20002"/>
                    </a:ext>
                  </a:extLst>
                </a:gridCol>
                <a:gridCol w="2043292">
                  <a:extLst>
                    <a:ext uri="{9D8B030D-6E8A-4147-A177-3AD203B41FA5}">
                      <a16:colId xmlns:a16="http://schemas.microsoft.com/office/drawing/2014/main" val="20003"/>
                    </a:ext>
                  </a:extLst>
                </a:gridCol>
                <a:gridCol w="2043292">
                  <a:extLst>
                    <a:ext uri="{9D8B030D-6E8A-4147-A177-3AD203B41FA5}">
                      <a16:colId xmlns:a16="http://schemas.microsoft.com/office/drawing/2014/main" val="20004"/>
                    </a:ext>
                  </a:extLst>
                </a:gridCol>
              </a:tblGrid>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Mode de gestion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Régie</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internalisée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Régie</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externalisée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DSP</a:t>
                      </a:r>
                      <a:endParaRPr sz="1400" i="0" u="none" strike="noStrike" cap="none">
                        <a:solidFill>
                          <a:srgbClr val="6E6E6E"/>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Affermage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DSP</a:t>
                      </a:r>
                      <a:endParaRPr sz="1400" i="0" u="none" strike="noStrike" cap="none">
                        <a:solidFill>
                          <a:srgbClr val="6E6E6E"/>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Concession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6350" cap="flat" cmpd="sng">
                      <a:solidFill>
                        <a:schemeClr val="tx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69167">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Propriété</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0" cap="flat" cmpd="sng">
                      <a:noFill/>
                      <a:prstDash val="solid"/>
                      <a:round/>
                      <a:headEnd type="none" w="sm" len="sm"/>
                      <a:tailEnd type="none" w="sm" len="sm"/>
                    </a:lnB>
                    <a:solidFill>
                      <a:srgbClr val="EFEFEF"/>
                    </a:solidFill>
                  </a:tcPr>
                </a:tc>
                <a:tc gridSpan="4">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6350" cap="flat" cmpd="sng">
                      <a:solidFill>
                        <a:schemeClr val="tx1"/>
                      </a:solidFill>
                      <a:prstDash val="solid"/>
                      <a:round/>
                      <a:headEnd type="none" w="sm" len="sm"/>
                      <a:tailEnd type="none" w="sm" len="sm"/>
                    </a:lnT>
                    <a:lnB w="0" cap="flat" cmpd="sng">
                      <a:noFill/>
                      <a:prstDash val="solid"/>
                      <a:round/>
                      <a:headEnd type="none" w="sm" len="sm"/>
                      <a:tailEnd type="none" w="sm" len="sm"/>
                    </a:lnB>
                    <a:solidFill>
                      <a:srgbClr val="C00000"/>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Financement des investissements</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533506">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Financement du fonctionnement</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lgn="ctr">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Fermier</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451932">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Conception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lgn="ctr">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lgn="ctr">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MOE</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rowSpan="5">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Délégataire</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0" cap="flat" cmpd="sng">
                      <a:no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chemeClr val="accent1"/>
                    </a:solidFill>
                  </a:tcPr>
                </a:tc>
                <a:extLst>
                  <a:ext uri="{0D108BD9-81ED-4DB2-BD59-A6C34878D82A}">
                    <a16:rowId xmlns:a16="http://schemas.microsoft.com/office/drawing/2014/main" val="10004"/>
                  </a:ext>
                </a:extLst>
              </a:tr>
              <a:tr h="448141">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Réalisation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lgn="ctr">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lgn="ctr">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Entreprise</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vMerge="1">
                  <a:txBody>
                    <a:bodyPr/>
                    <a:lstStyle/>
                    <a:p>
                      <a:endParaRPr lang="fr-FR"/>
                    </a:p>
                  </a:txBody>
                  <a:tcPr/>
                </a:tc>
                <a:extLst>
                  <a:ext uri="{0D108BD9-81ED-4DB2-BD59-A6C34878D82A}">
                    <a16:rowId xmlns:a16="http://schemas.microsoft.com/office/drawing/2014/main" val="10005"/>
                  </a:ext>
                </a:extLst>
              </a:tr>
              <a:tr h="351048">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Exploitation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lgn="ctr">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Prestataire 1</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rowSpan="3">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Fermier</a:t>
                      </a:r>
                      <a:endParaRPr sz="1400" i="0" u="none" strike="noStrike" cap="none">
                        <a:latin typeface="Arial" panose="020B0604020202020204" pitchFamily="34" charset="0"/>
                        <a:cs typeface="Arial" panose="020B0604020202020204" pitchFamily="34" charset="0"/>
                      </a:endParaRPr>
                    </a:p>
                  </a:txBody>
                  <a:tcPr marL="86268" marR="86268" marT="43134" marB="43134"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chemeClr val="accent1"/>
                    </a:solidFill>
                  </a:tcPr>
                </a:tc>
                <a:tc vMerge="1">
                  <a:txBody>
                    <a:bodyPr/>
                    <a:lstStyle/>
                    <a:p>
                      <a:endParaRPr lang="fr-FR"/>
                    </a:p>
                  </a:txBody>
                  <a:tcPr/>
                </a:tc>
                <a:extLst>
                  <a:ext uri="{0D108BD9-81ED-4DB2-BD59-A6C34878D82A}">
                    <a16:rowId xmlns:a16="http://schemas.microsoft.com/office/drawing/2014/main" val="10006"/>
                  </a:ext>
                </a:extLst>
              </a:tr>
              <a:tr h="448142">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Maintenance</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Prestataire 2</a:t>
                      </a:r>
                      <a:endParaRPr sz="1400" i="0" u="none" strike="noStrike" cap="none">
                        <a:solidFill>
                          <a:schemeClr val="lt1"/>
                        </a:solidFill>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0" cap="flat" cmpd="sng">
                      <a:noFill/>
                      <a:prstDash val="solid"/>
                      <a:round/>
                      <a:headEnd type="none" w="sm" len="sm"/>
                      <a:tailEnd type="none" w="sm" len="sm"/>
                    </a:lnB>
                    <a:solidFill>
                      <a:srgbClr val="6EAB46"/>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7"/>
                  </a:ext>
                </a:extLst>
              </a:tr>
              <a:tr h="611957">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Commercialisation</a:t>
                      </a: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rgbClr val="6E6E6E"/>
                          </a:solidFill>
                          <a:latin typeface="Arial" panose="020B0604020202020204" pitchFamily="34" charset="0"/>
                          <a:cs typeface="Arial" panose="020B0604020202020204" pitchFamily="34" charset="0"/>
                        </a:rPr>
                        <a:t>/Facturation</a:t>
                      </a:r>
                      <a:endParaRPr sz="1400" i="0" u="none" strike="noStrike" cap="none">
                        <a:solidFill>
                          <a:srgbClr val="6E6E6E"/>
                        </a:solidFill>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6350" cap="flat" cmpd="sng">
                      <a:solidFill>
                        <a:schemeClr val="tx1"/>
                      </a:solid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6350" cap="flat" cmpd="sng">
                      <a:solidFill>
                        <a:schemeClr val="tx1"/>
                      </a:solid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Collectivité</a:t>
                      </a:r>
                      <a:endParaRPr sz="1400" i="0" u="none" strike="noStrike" cap="none">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400"/>
                        <a:buFont typeface="Arial"/>
                        <a:buNone/>
                      </a:pPr>
                      <a:r>
                        <a:rPr lang="fr-FR" sz="1400" i="0" u="none" strike="noStrike" cap="none">
                          <a:solidFill>
                            <a:schemeClr val="lt1"/>
                          </a:solidFill>
                          <a:latin typeface="Arial" panose="020B0604020202020204" pitchFamily="34" charset="0"/>
                          <a:cs typeface="Arial" panose="020B0604020202020204" pitchFamily="34" charset="0"/>
                        </a:rPr>
                        <a:t>Régie de recettes</a:t>
                      </a:r>
                      <a:endParaRPr sz="1400" i="0" u="none" strike="noStrike" cap="none">
                        <a:latin typeface="Arial" panose="020B0604020202020204" pitchFamily="34" charset="0"/>
                        <a:cs typeface="Arial" panose="020B0604020202020204" pitchFamily="34" charset="0"/>
                      </a:endParaRPr>
                    </a:p>
                  </a:txBody>
                  <a:tcPr marL="70613" marR="70613" marT="35316" marB="35316" anchor="ctr">
                    <a:lnL w="0" cap="flat" cmpd="sng">
                      <a:noFill/>
                      <a:prstDash val="solid"/>
                      <a:round/>
                      <a:headEnd type="none" w="sm" len="sm"/>
                      <a:tailEnd type="none" w="sm" len="sm"/>
                    </a:lnL>
                    <a:lnR w="0" cap="flat" cmpd="sng">
                      <a:noFill/>
                      <a:prstDash val="solid"/>
                      <a:round/>
                      <a:headEnd type="none" w="sm" len="sm"/>
                      <a:tailEnd type="none" w="sm" len="sm"/>
                    </a:lnR>
                    <a:lnT w="0" cap="flat" cmpd="sng">
                      <a:noFill/>
                      <a:prstDash val="solid"/>
                      <a:round/>
                      <a:headEnd type="none" w="sm" len="sm"/>
                      <a:tailEnd type="none" w="sm" len="sm"/>
                    </a:lnT>
                    <a:lnB w="6350" cap="flat" cmpd="sng">
                      <a:solidFill>
                        <a:schemeClr val="tx1"/>
                      </a:solidFill>
                      <a:prstDash val="solid"/>
                      <a:round/>
                      <a:headEnd type="none" w="sm" len="sm"/>
                      <a:tailEnd type="none" w="sm" len="sm"/>
                    </a:lnB>
                    <a:solidFill>
                      <a:srgbClr val="C00000"/>
                    </a:solidFill>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8"/>
                  </a:ext>
                </a:extLst>
              </a:tr>
            </a:tbl>
          </a:graphicData>
        </a:graphic>
      </p:graphicFrame>
      <p:sp>
        <p:nvSpPr>
          <p:cNvPr id="5" name="ZoneTexte 4">
            <a:extLst>
              <a:ext uri="{FF2B5EF4-FFF2-40B4-BE49-F238E27FC236}">
                <a16:creationId xmlns:a16="http://schemas.microsoft.com/office/drawing/2014/main" id="{49AC4F74-8B34-D846-6B18-BA6F81450DE7}"/>
              </a:ext>
            </a:extLst>
          </p:cNvPr>
          <p:cNvSpPr txBox="1"/>
          <p:nvPr/>
        </p:nvSpPr>
        <p:spPr>
          <a:xfrm>
            <a:off x="1079861" y="1185912"/>
            <a:ext cx="8438608"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Dans le cas d’un réseau public, il existe 4 modes de gestion possibles : </a:t>
            </a:r>
          </a:p>
        </p:txBody>
      </p:sp>
    </p:spTree>
    <p:extLst>
      <p:ext uri="{BB962C8B-B14F-4D97-AF65-F5344CB8AC3E}">
        <p14:creationId xmlns:p14="http://schemas.microsoft.com/office/powerpoint/2010/main" val="1797701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00A9-59B2-FB8D-0827-D19E998C952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78BEFF-CC50-A19B-BE51-012CC4C97900}"/>
              </a:ext>
            </a:extLst>
          </p:cNvPr>
          <p:cNvSpPr>
            <a:spLocks noGrp="1"/>
          </p:cNvSpPr>
          <p:nvPr>
            <p:ph type="title"/>
          </p:nvPr>
        </p:nvSpPr>
        <p:spPr/>
        <p:txBody>
          <a:bodyPr/>
          <a:lstStyle/>
          <a:p>
            <a:endParaRPr lang="fr-FR"/>
          </a:p>
        </p:txBody>
      </p:sp>
      <p:grpSp>
        <p:nvGrpSpPr>
          <p:cNvPr id="4" name="Groupe 3">
            <a:extLst>
              <a:ext uri="{FF2B5EF4-FFF2-40B4-BE49-F238E27FC236}">
                <a16:creationId xmlns:a16="http://schemas.microsoft.com/office/drawing/2014/main" id="{6E4A346C-B17B-6794-CE3B-88A6DB5F66B3}"/>
              </a:ext>
            </a:extLst>
          </p:cNvPr>
          <p:cNvGrpSpPr/>
          <p:nvPr/>
        </p:nvGrpSpPr>
        <p:grpSpPr>
          <a:xfrm>
            <a:off x="2170228" y="1923448"/>
            <a:ext cx="7778187" cy="3483979"/>
            <a:chOff x="1607609" y="2926205"/>
            <a:chExt cx="8328408" cy="2862361"/>
          </a:xfrm>
        </p:grpSpPr>
        <p:sp>
          <p:nvSpPr>
            <p:cNvPr id="5" name="Google Shape;407;p22">
              <a:extLst>
                <a:ext uri="{FF2B5EF4-FFF2-40B4-BE49-F238E27FC236}">
                  <a16:creationId xmlns:a16="http://schemas.microsoft.com/office/drawing/2014/main" id="{A78CE14E-B79E-D0A8-3A25-6B24BC04BAE0}"/>
                </a:ext>
              </a:extLst>
            </p:cNvPr>
            <p:cNvSpPr/>
            <p:nvPr/>
          </p:nvSpPr>
          <p:spPr>
            <a:xfrm>
              <a:off x="3797393" y="2926205"/>
              <a:ext cx="3866322" cy="502795"/>
            </a:xfrm>
            <a:prstGeom prst="roundRect">
              <a:avLst>
                <a:gd name="adj" fmla="val 16667"/>
              </a:avLst>
            </a:prstGeom>
            <a:solidFill>
              <a:srgbClr val="B0344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1" i="0" u="none" strike="noStrike" cap="none">
                  <a:solidFill>
                    <a:schemeClr val="lt1"/>
                  </a:solidFill>
                  <a:latin typeface="Calibri"/>
                  <a:ea typeface="Calibri"/>
                  <a:cs typeface="Calibri"/>
                  <a:sym typeface="Calibri"/>
                </a:rPr>
                <a:t>Une fois le portage et le montage juridique défini, choix de l’opérateur</a:t>
              </a:r>
              <a:endParaRPr sz="1100" b="0" i="0" u="none" strike="noStrike" cap="none">
                <a:solidFill>
                  <a:srgbClr val="000000"/>
                </a:solidFill>
                <a:latin typeface="Arial"/>
                <a:ea typeface="Arial"/>
                <a:cs typeface="Arial"/>
                <a:sym typeface="Arial"/>
              </a:endParaRPr>
            </a:p>
          </p:txBody>
        </p:sp>
        <p:sp>
          <p:nvSpPr>
            <p:cNvPr id="6" name="Google Shape;408;p22">
              <a:extLst>
                <a:ext uri="{FF2B5EF4-FFF2-40B4-BE49-F238E27FC236}">
                  <a16:creationId xmlns:a16="http://schemas.microsoft.com/office/drawing/2014/main" id="{C8151B7B-4DF7-1F7D-3794-4C0B9FD4F167}"/>
                </a:ext>
              </a:extLst>
            </p:cNvPr>
            <p:cNvSpPr/>
            <p:nvPr/>
          </p:nvSpPr>
          <p:spPr>
            <a:xfrm>
              <a:off x="1607609" y="4078194"/>
              <a:ext cx="1440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100% public</a:t>
              </a:r>
              <a:endParaRPr sz="1100" b="0" i="0" u="none" strike="noStrike" cap="none">
                <a:solidFill>
                  <a:srgbClr val="000000"/>
                </a:solidFill>
                <a:latin typeface="Arial"/>
                <a:ea typeface="Arial"/>
                <a:cs typeface="Arial"/>
                <a:sym typeface="Arial"/>
              </a:endParaRPr>
            </a:p>
          </p:txBody>
        </p:sp>
        <p:sp>
          <p:nvSpPr>
            <p:cNvPr id="7" name="Google Shape;409;p22">
              <a:extLst>
                <a:ext uri="{FF2B5EF4-FFF2-40B4-BE49-F238E27FC236}">
                  <a16:creationId xmlns:a16="http://schemas.microsoft.com/office/drawing/2014/main" id="{7288DD53-2455-F803-4AF3-344B810E2912}"/>
                </a:ext>
              </a:extLst>
            </p:cNvPr>
            <p:cNvSpPr/>
            <p:nvPr/>
          </p:nvSpPr>
          <p:spPr>
            <a:xfrm>
              <a:off x="3455047" y="4078194"/>
              <a:ext cx="1512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+50% public</a:t>
              </a:r>
              <a:endParaRPr sz="1100" b="0" i="0" u="none" strike="noStrike" cap="none">
                <a:solidFill>
                  <a:srgbClr val="000000"/>
                </a:solidFill>
                <a:latin typeface="Arial"/>
                <a:ea typeface="Arial"/>
                <a:cs typeface="Arial"/>
                <a:sym typeface="Arial"/>
              </a:endParaRPr>
            </a:p>
          </p:txBody>
        </p:sp>
        <p:sp>
          <p:nvSpPr>
            <p:cNvPr id="8" name="Google Shape;410;p22">
              <a:extLst>
                <a:ext uri="{FF2B5EF4-FFF2-40B4-BE49-F238E27FC236}">
                  <a16:creationId xmlns:a16="http://schemas.microsoft.com/office/drawing/2014/main" id="{5F2BAA03-734E-7BC1-7536-670AAC0DDD58}"/>
                </a:ext>
              </a:extLst>
            </p:cNvPr>
            <p:cNvSpPr/>
            <p:nvPr/>
          </p:nvSpPr>
          <p:spPr>
            <a:xfrm>
              <a:off x="6191299" y="4078194"/>
              <a:ext cx="1512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-50% public</a:t>
              </a:r>
              <a:endParaRPr sz="1100" b="0" i="0" u="none" strike="noStrike" cap="none">
                <a:solidFill>
                  <a:srgbClr val="000000"/>
                </a:solidFill>
                <a:latin typeface="Arial"/>
                <a:ea typeface="Arial"/>
                <a:cs typeface="Arial"/>
                <a:sym typeface="Arial"/>
              </a:endParaRPr>
            </a:p>
          </p:txBody>
        </p:sp>
        <p:sp>
          <p:nvSpPr>
            <p:cNvPr id="9" name="Google Shape;411;p22">
              <a:extLst>
                <a:ext uri="{FF2B5EF4-FFF2-40B4-BE49-F238E27FC236}">
                  <a16:creationId xmlns:a16="http://schemas.microsoft.com/office/drawing/2014/main" id="{8C50063A-8F5E-91E4-D2B8-B046186D136B}"/>
                </a:ext>
              </a:extLst>
            </p:cNvPr>
            <p:cNvSpPr/>
            <p:nvPr/>
          </p:nvSpPr>
          <p:spPr>
            <a:xfrm>
              <a:off x="8496017" y="4078194"/>
              <a:ext cx="1440000" cy="504000"/>
            </a:xfrm>
            <a:prstGeom prst="roundRect">
              <a:avLst>
                <a:gd name="adj" fmla="val 16667"/>
              </a:avLst>
            </a:prstGeom>
            <a:solidFill>
              <a:srgbClr val="8958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chemeClr val="lt1"/>
                  </a:solidFill>
                  <a:latin typeface="Arial"/>
                  <a:ea typeface="Arial"/>
                  <a:cs typeface="Arial"/>
                  <a:sym typeface="Arial"/>
                </a:rPr>
                <a:t>100% privé</a:t>
              </a:r>
              <a:endParaRPr sz="1100" b="0" i="0" u="none" strike="noStrike" cap="none">
                <a:solidFill>
                  <a:srgbClr val="000000"/>
                </a:solidFill>
                <a:latin typeface="Arial"/>
                <a:ea typeface="Arial"/>
                <a:cs typeface="Arial"/>
                <a:sym typeface="Arial"/>
              </a:endParaRPr>
            </a:p>
          </p:txBody>
        </p:sp>
        <p:sp>
          <p:nvSpPr>
            <p:cNvPr id="10" name="Google Shape;412;p22">
              <a:extLst>
                <a:ext uri="{FF2B5EF4-FFF2-40B4-BE49-F238E27FC236}">
                  <a16:creationId xmlns:a16="http://schemas.microsoft.com/office/drawing/2014/main" id="{D97E4462-FA05-1F14-0044-E5D82C38BF58}"/>
                </a:ext>
              </a:extLst>
            </p:cNvPr>
            <p:cNvSpPr/>
            <p:nvPr/>
          </p:nvSpPr>
          <p:spPr>
            <a:xfrm>
              <a:off x="1789191" y="528016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SPL</a:t>
              </a:r>
              <a:endParaRPr sz="1100" b="0" i="0" u="none" strike="noStrike" cap="none">
                <a:solidFill>
                  <a:srgbClr val="000000"/>
                </a:solidFill>
                <a:latin typeface="Arial"/>
                <a:ea typeface="Arial"/>
                <a:cs typeface="Arial"/>
                <a:sym typeface="Arial"/>
              </a:endParaRPr>
            </a:p>
          </p:txBody>
        </p:sp>
        <p:sp>
          <p:nvSpPr>
            <p:cNvPr id="11" name="Google Shape;413;p22">
              <a:extLst>
                <a:ext uri="{FF2B5EF4-FFF2-40B4-BE49-F238E27FC236}">
                  <a16:creationId xmlns:a16="http://schemas.microsoft.com/office/drawing/2014/main" id="{C8112F3D-59DE-5FA8-6918-1A48D9F7442A}"/>
                </a:ext>
              </a:extLst>
            </p:cNvPr>
            <p:cNvSpPr/>
            <p:nvPr/>
          </p:nvSpPr>
          <p:spPr>
            <a:xfrm>
              <a:off x="3671047" y="5284566"/>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SEM</a:t>
              </a:r>
              <a:endParaRPr sz="1100" b="0" i="0" u="none" strike="noStrike" cap="none">
                <a:solidFill>
                  <a:srgbClr val="000000"/>
                </a:solidFill>
                <a:latin typeface="Arial"/>
                <a:ea typeface="Arial"/>
                <a:cs typeface="Arial"/>
                <a:sym typeface="Arial"/>
              </a:endParaRPr>
            </a:p>
          </p:txBody>
        </p:sp>
        <p:sp>
          <p:nvSpPr>
            <p:cNvPr id="12" name="Google Shape;414;p22">
              <a:extLst>
                <a:ext uri="{FF2B5EF4-FFF2-40B4-BE49-F238E27FC236}">
                  <a16:creationId xmlns:a16="http://schemas.microsoft.com/office/drawing/2014/main" id="{E7F8CA09-EABA-38FE-01A5-116B38E69376}"/>
                </a:ext>
              </a:extLst>
            </p:cNvPr>
            <p:cNvSpPr/>
            <p:nvPr/>
          </p:nvSpPr>
          <p:spPr>
            <a:xfrm>
              <a:off x="5081143" y="528392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SEMOP</a:t>
              </a:r>
              <a:endParaRPr sz="1100" b="0" i="0" u="none" strike="noStrike" cap="none">
                <a:solidFill>
                  <a:srgbClr val="000000"/>
                </a:solidFill>
                <a:latin typeface="Arial"/>
                <a:ea typeface="Arial"/>
                <a:cs typeface="Arial"/>
                <a:sym typeface="Arial"/>
              </a:endParaRPr>
            </a:p>
          </p:txBody>
        </p:sp>
        <p:sp>
          <p:nvSpPr>
            <p:cNvPr id="13" name="Google Shape;415;p22">
              <a:extLst>
                <a:ext uri="{FF2B5EF4-FFF2-40B4-BE49-F238E27FC236}">
                  <a16:creationId xmlns:a16="http://schemas.microsoft.com/office/drawing/2014/main" id="{0C6AAD9B-BCD3-75A8-EA2D-91A097584D56}"/>
                </a:ext>
              </a:extLst>
            </p:cNvPr>
            <p:cNvSpPr/>
            <p:nvPr/>
          </p:nvSpPr>
          <p:spPr>
            <a:xfrm>
              <a:off x="6407297" y="5278788"/>
              <a:ext cx="1080000" cy="504831"/>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SA/SAS</a:t>
              </a:r>
              <a:endParaRPr sz="1100" b="0" i="0" u="none" strike="noStrike" cap="none">
                <a:solidFill>
                  <a:srgbClr val="000000"/>
                </a:solidFill>
                <a:latin typeface="Arial"/>
                <a:ea typeface="Arial"/>
                <a:cs typeface="Arial"/>
                <a:sym typeface="Arial"/>
              </a:endParaRPr>
            </a:p>
          </p:txBody>
        </p:sp>
        <p:sp>
          <p:nvSpPr>
            <p:cNvPr id="14" name="Google Shape;416;p22">
              <a:extLst>
                <a:ext uri="{FF2B5EF4-FFF2-40B4-BE49-F238E27FC236}">
                  <a16:creationId xmlns:a16="http://schemas.microsoft.com/office/drawing/2014/main" id="{3AB9CF66-9750-FB8F-548A-87EFA8F8F396}"/>
                </a:ext>
              </a:extLst>
            </p:cNvPr>
            <p:cNvSpPr/>
            <p:nvPr/>
          </p:nvSpPr>
          <p:spPr>
            <a:xfrm>
              <a:off x="7759883" y="5283924"/>
              <a:ext cx="1080000" cy="504000"/>
            </a:xfrm>
            <a:prstGeom prst="roundRect">
              <a:avLst>
                <a:gd name="adj" fmla="val 16667"/>
              </a:avLst>
            </a:prstGeom>
            <a:noFill/>
            <a:ln w="28575" cap="flat" cmpd="sng">
              <a:solidFill>
                <a:srgbClr val="89589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fr-FR" sz="1200" b="0" i="0" u="none" strike="noStrike" cap="none">
                  <a:solidFill>
                    <a:srgbClr val="000000"/>
                  </a:solidFill>
                  <a:latin typeface="Arial"/>
                  <a:ea typeface="Arial"/>
                  <a:cs typeface="Arial"/>
                  <a:sym typeface="Arial"/>
                </a:rPr>
                <a:t>SCIC</a:t>
              </a:r>
              <a:endParaRPr sz="1100" b="0" i="0" u="none" strike="noStrike" cap="none">
                <a:solidFill>
                  <a:srgbClr val="000000"/>
                </a:solidFill>
                <a:latin typeface="Arial"/>
                <a:ea typeface="Arial"/>
                <a:cs typeface="Arial"/>
                <a:sym typeface="Arial"/>
              </a:endParaRPr>
            </a:p>
          </p:txBody>
        </p:sp>
        <p:cxnSp>
          <p:nvCxnSpPr>
            <p:cNvPr id="15" name="Google Shape;417;p22">
              <a:extLst>
                <a:ext uri="{FF2B5EF4-FFF2-40B4-BE49-F238E27FC236}">
                  <a16:creationId xmlns:a16="http://schemas.microsoft.com/office/drawing/2014/main" id="{120B29C3-2898-2200-702F-9959FAB03E92}"/>
                </a:ext>
              </a:extLst>
            </p:cNvPr>
            <p:cNvCxnSpPr>
              <a:stCxn id="8" idx="2"/>
              <a:endCxn id="12" idx="0"/>
            </p:cNvCxnSpPr>
            <p:nvPr/>
          </p:nvCxnSpPr>
          <p:spPr>
            <a:xfrm rot="5400000">
              <a:off x="5933299" y="4269894"/>
              <a:ext cx="701700" cy="1326300"/>
            </a:xfrm>
            <a:prstGeom prst="bentConnector3">
              <a:avLst>
                <a:gd name="adj1" fmla="val 50002"/>
              </a:avLst>
            </a:prstGeom>
            <a:noFill/>
            <a:ln w="28575" cap="flat" cmpd="sng">
              <a:solidFill>
                <a:srgbClr val="895892"/>
              </a:solidFill>
              <a:prstDash val="solid"/>
              <a:round/>
              <a:headEnd type="none" w="sm" len="sm"/>
              <a:tailEnd type="triangle" w="med" len="med"/>
            </a:ln>
          </p:spPr>
        </p:cxnSp>
        <p:cxnSp>
          <p:nvCxnSpPr>
            <p:cNvPr id="16" name="Google Shape;418;p22">
              <a:extLst>
                <a:ext uri="{FF2B5EF4-FFF2-40B4-BE49-F238E27FC236}">
                  <a16:creationId xmlns:a16="http://schemas.microsoft.com/office/drawing/2014/main" id="{101478BA-24A4-A057-689F-EFDE3B9076A2}"/>
                </a:ext>
              </a:extLst>
            </p:cNvPr>
            <p:cNvCxnSpPr>
              <a:stCxn id="8" idx="2"/>
              <a:endCxn id="13" idx="0"/>
            </p:cNvCxnSpPr>
            <p:nvPr/>
          </p:nvCxnSpPr>
          <p:spPr>
            <a:xfrm rot="-5400000" flipH="1">
              <a:off x="6599299" y="4930194"/>
              <a:ext cx="696600" cy="6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17" name="Google Shape;419;p22">
              <a:extLst>
                <a:ext uri="{FF2B5EF4-FFF2-40B4-BE49-F238E27FC236}">
                  <a16:creationId xmlns:a16="http://schemas.microsoft.com/office/drawing/2014/main" id="{83E879FD-5DA9-D75F-54E1-A26F22955103}"/>
                </a:ext>
              </a:extLst>
            </p:cNvPr>
            <p:cNvCxnSpPr>
              <a:stCxn id="8" idx="2"/>
              <a:endCxn id="14" idx="0"/>
            </p:cNvCxnSpPr>
            <p:nvPr/>
          </p:nvCxnSpPr>
          <p:spPr>
            <a:xfrm rot="-5400000" flipH="1">
              <a:off x="7272799" y="4256694"/>
              <a:ext cx="701700" cy="1352700"/>
            </a:xfrm>
            <a:prstGeom prst="bentConnector3">
              <a:avLst>
                <a:gd name="adj1" fmla="val 50002"/>
              </a:avLst>
            </a:prstGeom>
            <a:noFill/>
            <a:ln w="28575" cap="flat" cmpd="sng">
              <a:solidFill>
                <a:srgbClr val="895892"/>
              </a:solidFill>
              <a:prstDash val="solid"/>
              <a:round/>
              <a:headEnd type="none" w="sm" len="sm"/>
              <a:tailEnd type="triangle" w="med" len="med"/>
            </a:ln>
          </p:spPr>
        </p:cxnSp>
        <p:cxnSp>
          <p:nvCxnSpPr>
            <p:cNvPr id="18" name="Google Shape;420;p22">
              <a:extLst>
                <a:ext uri="{FF2B5EF4-FFF2-40B4-BE49-F238E27FC236}">
                  <a16:creationId xmlns:a16="http://schemas.microsoft.com/office/drawing/2014/main" id="{D0E2AD64-5F38-F717-5B8F-3D3E7674A2B7}"/>
                </a:ext>
              </a:extLst>
            </p:cNvPr>
            <p:cNvCxnSpPr>
              <a:stCxn id="7" idx="2"/>
              <a:endCxn id="11" idx="0"/>
            </p:cNvCxnSpPr>
            <p:nvPr/>
          </p:nvCxnSpPr>
          <p:spPr>
            <a:xfrm>
              <a:off x="4211047" y="4582194"/>
              <a:ext cx="0" cy="702300"/>
            </a:xfrm>
            <a:prstGeom prst="straightConnector1">
              <a:avLst/>
            </a:prstGeom>
            <a:noFill/>
            <a:ln w="28575" cap="flat" cmpd="sng">
              <a:solidFill>
                <a:srgbClr val="895892"/>
              </a:solidFill>
              <a:prstDash val="solid"/>
              <a:round/>
              <a:headEnd type="none" w="sm" len="sm"/>
              <a:tailEnd type="triangle" w="med" len="med"/>
            </a:ln>
          </p:spPr>
        </p:cxnSp>
        <p:cxnSp>
          <p:nvCxnSpPr>
            <p:cNvPr id="19" name="Google Shape;421;p22">
              <a:extLst>
                <a:ext uri="{FF2B5EF4-FFF2-40B4-BE49-F238E27FC236}">
                  <a16:creationId xmlns:a16="http://schemas.microsoft.com/office/drawing/2014/main" id="{7A61C3E3-26D9-93D6-46FE-5B54AED049B9}"/>
                </a:ext>
              </a:extLst>
            </p:cNvPr>
            <p:cNvCxnSpPr>
              <a:stCxn id="6" idx="2"/>
              <a:endCxn id="10" idx="0"/>
            </p:cNvCxnSpPr>
            <p:nvPr/>
          </p:nvCxnSpPr>
          <p:spPr>
            <a:xfrm>
              <a:off x="2327609" y="4582194"/>
              <a:ext cx="1500" cy="698100"/>
            </a:xfrm>
            <a:prstGeom prst="straightConnector1">
              <a:avLst/>
            </a:prstGeom>
            <a:noFill/>
            <a:ln w="28575" cap="flat" cmpd="sng">
              <a:solidFill>
                <a:srgbClr val="895892"/>
              </a:solidFill>
              <a:prstDash val="solid"/>
              <a:round/>
              <a:headEnd type="none" w="sm" len="sm"/>
              <a:tailEnd type="triangle" w="med" len="med"/>
            </a:ln>
          </p:spPr>
        </p:cxnSp>
        <p:cxnSp>
          <p:nvCxnSpPr>
            <p:cNvPr id="20" name="Google Shape;422;p22">
              <a:extLst>
                <a:ext uri="{FF2B5EF4-FFF2-40B4-BE49-F238E27FC236}">
                  <a16:creationId xmlns:a16="http://schemas.microsoft.com/office/drawing/2014/main" id="{5E317C33-E2EF-0EDE-D30D-CF8C9CC01157}"/>
                </a:ext>
              </a:extLst>
            </p:cNvPr>
            <p:cNvCxnSpPr>
              <a:stCxn id="5" idx="2"/>
              <a:endCxn id="6" idx="0"/>
            </p:cNvCxnSpPr>
            <p:nvPr/>
          </p:nvCxnSpPr>
          <p:spPr>
            <a:xfrm rot="5400000">
              <a:off x="3704504" y="2052150"/>
              <a:ext cx="649200" cy="34029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21" name="Google Shape;423;p22">
              <a:extLst>
                <a:ext uri="{FF2B5EF4-FFF2-40B4-BE49-F238E27FC236}">
                  <a16:creationId xmlns:a16="http://schemas.microsoft.com/office/drawing/2014/main" id="{00A632E4-3F05-D71A-101F-33B58BF18DDF}"/>
                </a:ext>
              </a:extLst>
            </p:cNvPr>
            <p:cNvCxnSpPr>
              <a:stCxn id="5" idx="2"/>
              <a:endCxn id="7" idx="0"/>
            </p:cNvCxnSpPr>
            <p:nvPr/>
          </p:nvCxnSpPr>
          <p:spPr>
            <a:xfrm rot="5400000">
              <a:off x="4646204" y="2993850"/>
              <a:ext cx="649200" cy="1519500"/>
            </a:xfrm>
            <a:prstGeom prst="bentConnector3">
              <a:avLst>
                <a:gd name="adj1" fmla="val 50000"/>
              </a:avLst>
            </a:prstGeom>
            <a:noFill/>
            <a:ln w="28575" cap="flat" cmpd="sng">
              <a:solidFill>
                <a:srgbClr val="895892"/>
              </a:solidFill>
              <a:prstDash val="solid"/>
              <a:round/>
              <a:headEnd type="none" w="sm" len="sm"/>
              <a:tailEnd type="triangle" w="med" len="med"/>
            </a:ln>
          </p:spPr>
        </p:cxnSp>
        <p:cxnSp>
          <p:nvCxnSpPr>
            <p:cNvPr id="22" name="Google Shape;424;p22">
              <a:extLst>
                <a:ext uri="{FF2B5EF4-FFF2-40B4-BE49-F238E27FC236}">
                  <a16:creationId xmlns:a16="http://schemas.microsoft.com/office/drawing/2014/main" id="{34341176-A33D-D261-4E03-F56E73FA0898}"/>
                </a:ext>
              </a:extLst>
            </p:cNvPr>
            <p:cNvCxnSpPr>
              <a:stCxn id="5" idx="2"/>
              <a:endCxn id="8" idx="0"/>
            </p:cNvCxnSpPr>
            <p:nvPr/>
          </p:nvCxnSpPr>
          <p:spPr>
            <a:xfrm rot="-5400000" flipH="1">
              <a:off x="6014354" y="3145200"/>
              <a:ext cx="649200" cy="1216800"/>
            </a:xfrm>
            <a:prstGeom prst="bentConnector3">
              <a:avLst>
                <a:gd name="adj1" fmla="val 49999"/>
              </a:avLst>
            </a:prstGeom>
            <a:noFill/>
            <a:ln w="28575" cap="flat" cmpd="sng">
              <a:solidFill>
                <a:srgbClr val="895892"/>
              </a:solidFill>
              <a:prstDash val="solid"/>
              <a:round/>
              <a:headEnd type="none" w="sm" len="sm"/>
              <a:tailEnd type="triangle" w="med" len="med"/>
            </a:ln>
          </p:spPr>
        </p:cxnSp>
        <p:cxnSp>
          <p:nvCxnSpPr>
            <p:cNvPr id="23" name="Google Shape;425;p22">
              <a:extLst>
                <a:ext uri="{FF2B5EF4-FFF2-40B4-BE49-F238E27FC236}">
                  <a16:creationId xmlns:a16="http://schemas.microsoft.com/office/drawing/2014/main" id="{F884F893-1732-ED4A-99A0-D383420EAF00}"/>
                </a:ext>
              </a:extLst>
            </p:cNvPr>
            <p:cNvCxnSpPr>
              <a:stCxn id="5" idx="2"/>
              <a:endCxn id="9" idx="0"/>
            </p:cNvCxnSpPr>
            <p:nvPr/>
          </p:nvCxnSpPr>
          <p:spPr>
            <a:xfrm rot="-5400000" flipH="1">
              <a:off x="7148654" y="2010900"/>
              <a:ext cx="649200" cy="3485400"/>
            </a:xfrm>
            <a:prstGeom prst="bentConnector3">
              <a:avLst>
                <a:gd name="adj1" fmla="val 49999"/>
              </a:avLst>
            </a:prstGeom>
            <a:noFill/>
            <a:ln w="28575" cap="flat" cmpd="sng">
              <a:solidFill>
                <a:srgbClr val="895892"/>
              </a:solidFill>
              <a:prstDash val="solid"/>
              <a:round/>
              <a:headEnd type="none" w="sm" len="sm"/>
              <a:tailEnd type="triangle" w="med" len="med"/>
            </a:ln>
          </p:spPr>
        </p:cxnSp>
      </p:grpSp>
      <p:sp>
        <p:nvSpPr>
          <p:cNvPr id="24" name="ZoneTexte 23">
            <a:extLst>
              <a:ext uri="{FF2B5EF4-FFF2-40B4-BE49-F238E27FC236}">
                <a16:creationId xmlns:a16="http://schemas.microsoft.com/office/drawing/2014/main" id="{B387B9D9-B302-E7C7-DDF6-4CE5FA915438}"/>
              </a:ext>
            </a:extLst>
          </p:cNvPr>
          <p:cNvSpPr txBox="1"/>
          <p:nvPr/>
        </p:nvSpPr>
        <p:spPr>
          <a:xfrm>
            <a:off x="1016467" y="1138549"/>
            <a:ext cx="11036195"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1800" b="0" i="0" u="none" strike="noStrike" kern="1200" cap="none" spc="0" normalizeH="0" baseline="0" noProof="0">
                <a:ln>
                  <a:noFill/>
                </a:ln>
                <a:solidFill>
                  <a:srgbClr val="6E6E6E"/>
                </a:solidFill>
                <a:effectLst/>
                <a:uLnTx/>
                <a:uFillTx/>
                <a:latin typeface="Arial" panose="020B0604020202020204" pitchFamily="34" charset="0"/>
                <a:cs typeface="Arial" panose="020B0604020202020204" pitchFamily="34" charset="0"/>
                <a:sym typeface="Wingdings" pitchFamily="2" charset="2"/>
              </a:rPr>
              <a:t>Dans le cas d’un réseau public, sauf en cas de régie internalisée, il existe 5 types d’opérateurs possibles :</a:t>
            </a:r>
          </a:p>
        </p:txBody>
      </p:sp>
      <p:sp>
        <p:nvSpPr>
          <p:cNvPr id="25" name="Rectangle 24">
            <a:extLst>
              <a:ext uri="{FF2B5EF4-FFF2-40B4-BE49-F238E27FC236}">
                <a16:creationId xmlns:a16="http://schemas.microsoft.com/office/drawing/2014/main" id="{9F8B5592-37C6-F617-1D7C-E66E85351A35}"/>
              </a:ext>
            </a:extLst>
          </p:cNvPr>
          <p:cNvSpPr/>
          <p:nvPr/>
        </p:nvSpPr>
        <p:spPr>
          <a:xfrm>
            <a:off x="2225802" y="5822995"/>
            <a:ext cx="1307073" cy="592085"/>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Pas de mise en concurrence</a:t>
            </a:r>
          </a:p>
        </p:txBody>
      </p:sp>
      <p:sp>
        <p:nvSpPr>
          <p:cNvPr id="26" name="Rectangle 25">
            <a:extLst>
              <a:ext uri="{FF2B5EF4-FFF2-40B4-BE49-F238E27FC236}">
                <a16:creationId xmlns:a16="http://schemas.microsoft.com/office/drawing/2014/main" id="{4C8877A3-5205-571B-88AB-394E8A5C2928}"/>
              </a:ext>
            </a:extLst>
          </p:cNvPr>
          <p:cNvSpPr/>
          <p:nvPr/>
        </p:nvSpPr>
        <p:spPr>
          <a:xfrm>
            <a:off x="5326817" y="5822994"/>
            <a:ext cx="1307073" cy="592085"/>
          </a:xfrm>
          <a:prstGeom prst="rect">
            <a:avLst/>
          </a:prstGeom>
          <a:noFill/>
          <a:ln>
            <a:solidFill>
              <a:srgbClr val="6E6E6E"/>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Rarement :</a:t>
            </a:r>
          </a:p>
          <a:p>
            <a:pPr algn="ctr">
              <a:lnSpc>
                <a:spcPct val="120000"/>
              </a:lnSpc>
            </a:pPr>
            <a:r>
              <a:rPr lang="fr-FR" sz="1400">
                <a:solidFill>
                  <a:srgbClr val="6E6E6E"/>
                </a:solidFill>
                <a:latin typeface="Calibri" panose="020F0502020204030204" pitchFamily="34" charset="0"/>
                <a:ea typeface="+mj-ea"/>
                <a:cs typeface="Calibri" panose="020F0502020204030204" pitchFamily="34" charset="0"/>
                <a:sym typeface="Wingdings" pitchFamily="2" charset="2"/>
              </a:rPr>
              <a:t>+50 % public </a:t>
            </a:r>
          </a:p>
        </p:txBody>
      </p:sp>
    </p:spTree>
    <p:extLst>
      <p:ext uri="{BB962C8B-B14F-4D97-AF65-F5344CB8AC3E}">
        <p14:creationId xmlns:p14="http://schemas.microsoft.com/office/powerpoint/2010/main" val="2538913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F5652-44B0-629E-99D1-5F1AEFE71F6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794231D-9132-D728-CEB4-78DA5C254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8" b="14652"/>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descr="AMORCE-hachure.jpg">
            <a:extLst>
              <a:ext uri="{FF2B5EF4-FFF2-40B4-BE49-F238E27FC236}">
                <a16:creationId xmlns:a16="http://schemas.microsoft.com/office/drawing/2014/main" id="{7E4C17E2-F05A-BF83-4369-13E3B0058332}"/>
              </a:ext>
            </a:extLst>
          </p:cNvPr>
          <p:cNvPicPr>
            <a:picLocks noChangeAspect="1"/>
          </p:cNvPicPr>
          <p:nvPr/>
        </p:nvPicPr>
        <p:blipFill>
          <a:blip r:embed="rId3">
            <a:alphaModFix amt="30000"/>
            <a:extLst>
              <a:ext uri="{28A0092B-C50C-407E-A947-70E740481C1C}">
                <a14:useLocalDpi xmlns:a14="http://schemas.microsoft.com/office/drawing/2010/main"/>
              </a:ext>
            </a:extLst>
          </a:blip>
          <a:stretch>
            <a:fillRect/>
          </a:stretch>
        </p:blipFill>
        <p:spPr>
          <a:xfrm>
            <a:off x="-1" y="2990602"/>
            <a:ext cx="12191999" cy="3867398"/>
          </a:xfrm>
          <a:prstGeom prst="rect">
            <a:avLst/>
          </a:prstGeom>
        </p:spPr>
      </p:pic>
      <p:sp>
        <p:nvSpPr>
          <p:cNvPr id="22" name="object 10">
            <a:extLst>
              <a:ext uri="{FF2B5EF4-FFF2-40B4-BE49-F238E27FC236}">
                <a16:creationId xmlns:a16="http://schemas.microsoft.com/office/drawing/2014/main" id="{46810B9C-D3DA-14B5-9967-8647BC116B0A}"/>
              </a:ext>
            </a:extLst>
          </p:cNvPr>
          <p:cNvSpPr/>
          <p:nvPr/>
        </p:nvSpPr>
        <p:spPr>
          <a:xfrm>
            <a:off x="0" y="12"/>
            <a:ext cx="2359660" cy="6857988"/>
          </a:xfrm>
          <a:custGeom>
            <a:avLst/>
            <a:gdLst/>
            <a:ahLst/>
            <a:cxnLst/>
            <a:rect l="l" t="t" r="r" b="b"/>
            <a:pathLst>
              <a:path w="2359660" h="6840220">
                <a:moveTo>
                  <a:pt x="9712" y="0"/>
                </a:moveTo>
                <a:lnTo>
                  <a:pt x="0" y="28274"/>
                </a:lnTo>
                <a:lnTo>
                  <a:pt x="0" y="6839991"/>
                </a:lnTo>
                <a:lnTo>
                  <a:pt x="2359424" y="6839991"/>
                </a:lnTo>
                <a:lnTo>
                  <a:pt x="9712" y="0"/>
                </a:lnTo>
                <a:close/>
              </a:path>
            </a:pathLst>
          </a:custGeom>
          <a:solidFill>
            <a:srgbClr val="009EC2">
              <a:alpha val="50000"/>
            </a:srgbClr>
          </a:solidFill>
        </p:spPr>
        <p:txBody>
          <a:bodyPr wrap="square" lIns="0" tIns="0" rIns="0" bIns="0" rtlCol="0"/>
          <a:lstStyle/>
          <a:p>
            <a:endParaRPr/>
          </a:p>
        </p:txBody>
      </p:sp>
      <p:sp>
        <p:nvSpPr>
          <p:cNvPr id="23" name="object 4">
            <a:extLst>
              <a:ext uri="{FF2B5EF4-FFF2-40B4-BE49-F238E27FC236}">
                <a16:creationId xmlns:a16="http://schemas.microsoft.com/office/drawing/2014/main" id="{9A117CB4-BD19-0901-7673-B1BBA193E412}"/>
              </a:ext>
            </a:extLst>
          </p:cNvPr>
          <p:cNvSpPr txBox="1">
            <a:spLocks/>
          </p:cNvSpPr>
          <p:nvPr/>
        </p:nvSpPr>
        <p:spPr>
          <a:xfrm>
            <a:off x="9379131" y="4142730"/>
            <a:ext cx="1204902" cy="468000"/>
          </a:xfrm>
          <a:prstGeom prst="rect">
            <a:avLst/>
          </a:prstGeom>
          <a:solidFill>
            <a:srgbClr val="139EC5"/>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Votre</a:t>
            </a:r>
            <a:endParaRPr lang="fr-FR" sz="2400" cap="all">
              <a:solidFill>
                <a:srgbClr val="FFFFFF"/>
              </a:solidFill>
            </a:endParaRPr>
          </a:p>
        </p:txBody>
      </p:sp>
      <p:sp>
        <p:nvSpPr>
          <p:cNvPr id="24" name="object 4">
            <a:extLst>
              <a:ext uri="{FF2B5EF4-FFF2-40B4-BE49-F238E27FC236}">
                <a16:creationId xmlns:a16="http://schemas.microsoft.com/office/drawing/2014/main" id="{9CC4C040-964E-DD44-A9DB-B3F468E5FFFF}"/>
              </a:ext>
            </a:extLst>
          </p:cNvPr>
          <p:cNvSpPr txBox="1">
            <a:spLocks/>
          </p:cNvSpPr>
          <p:nvPr/>
        </p:nvSpPr>
        <p:spPr>
          <a:xfrm>
            <a:off x="8961120" y="4610730"/>
            <a:ext cx="1622913" cy="468000"/>
          </a:xfrm>
          <a:prstGeom prst="rect">
            <a:avLst/>
          </a:prstGeom>
          <a:solidFill>
            <a:srgbClr val="FAB009"/>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contact</a:t>
            </a:r>
            <a:endParaRPr lang="fr-FR" sz="2400" cap="all">
              <a:solidFill>
                <a:srgbClr val="FFFFFF"/>
              </a:solidFill>
            </a:endParaRPr>
          </a:p>
        </p:txBody>
      </p:sp>
      <p:sp>
        <p:nvSpPr>
          <p:cNvPr id="25" name="object 4">
            <a:extLst>
              <a:ext uri="{FF2B5EF4-FFF2-40B4-BE49-F238E27FC236}">
                <a16:creationId xmlns:a16="http://schemas.microsoft.com/office/drawing/2014/main" id="{6877DBBE-244B-E3F0-EC46-60CEDD875692}"/>
              </a:ext>
            </a:extLst>
          </p:cNvPr>
          <p:cNvSpPr txBox="1">
            <a:spLocks/>
          </p:cNvSpPr>
          <p:nvPr/>
        </p:nvSpPr>
        <p:spPr>
          <a:xfrm>
            <a:off x="9980023" y="5078730"/>
            <a:ext cx="604010" cy="468000"/>
          </a:xfrm>
          <a:prstGeom prst="rect">
            <a:avLst/>
          </a:prstGeom>
          <a:solidFill>
            <a:srgbClr val="73B957"/>
          </a:solidFill>
        </p:spPr>
        <p:txBody>
          <a:bodyPr vert="horz" wrap="square" lIns="108000" tIns="0" rIns="0" bIns="0" rtlCol="0" anchor="ctr" anchorCtr="0">
            <a:noAutofit/>
          </a:bodyPr>
          <a:lstStyle>
            <a:lvl1pPr>
              <a:defRPr sz="3500" b="0" i="0">
                <a:solidFill>
                  <a:schemeClr val="bg1"/>
                </a:solidFill>
                <a:latin typeface="Arial"/>
                <a:ea typeface="+mj-ea"/>
                <a:cs typeface="Arial"/>
              </a:defRPr>
            </a:lvl1pPr>
          </a:lstStyle>
          <a:p>
            <a:pPr>
              <a:lnSpc>
                <a:spcPts val="3500"/>
              </a:lnSpc>
            </a:pPr>
            <a:r>
              <a:rPr lang="fr-FR" sz="2400" cap="all" spc="-20">
                <a:solidFill>
                  <a:srgbClr val="FFFFFF"/>
                </a:solidFill>
              </a:rPr>
              <a:t>ici</a:t>
            </a:r>
            <a:endParaRPr lang="fr-FR" sz="2400" cap="all">
              <a:solidFill>
                <a:srgbClr val="FFFFFF"/>
              </a:solidFill>
            </a:endParaRPr>
          </a:p>
        </p:txBody>
      </p:sp>
      <p:sp>
        <p:nvSpPr>
          <p:cNvPr id="26" name="Rectangle 25">
            <a:extLst>
              <a:ext uri="{FF2B5EF4-FFF2-40B4-BE49-F238E27FC236}">
                <a16:creationId xmlns:a16="http://schemas.microsoft.com/office/drawing/2014/main" id="{76D9C0C5-7BC8-D72C-3E4C-C78BE7BC168D}"/>
              </a:ext>
            </a:extLst>
          </p:cNvPr>
          <p:cNvSpPr/>
          <p:nvPr/>
        </p:nvSpPr>
        <p:spPr>
          <a:xfrm>
            <a:off x="0" y="523194"/>
            <a:ext cx="12191998" cy="6480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5DE9699-8F63-2DE9-466F-2E6D82C2E063}"/>
              </a:ext>
            </a:extLst>
          </p:cNvPr>
          <p:cNvSpPr txBox="1"/>
          <p:nvPr/>
        </p:nvSpPr>
        <p:spPr>
          <a:xfrm>
            <a:off x="0" y="662564"/>
            <a:ext cx="1463991" cy="369332"/>
          </a:xfrm>
          <a:prstGeom prst="rect">
            <a:avLst/>
          </a:prstGeom>
          <a:noFill/>
        </p:spPr>
        <p:txBody>
          <a:bodyPr wrap="none" rtlCol="0">
            <a:spAutoFit/>
          </a:bodyPr>
          <a:lstStyle/>
          <a:p>
            <a:r>
              <a:rPr lang="fr-FR"/>
              <a:t>Votre logo ici </a:t>
            </a:r>
          </a:p>
        </p:txBody>
      </p:sp>
      <p:sp>
        <p:nvSpPr>
          <p:cNvPr id="28" name="ZoneTexte 27">
            <a:extLst>
              <a:ext uri="{FF2B5EF4-FFF2-40B4-BE49-F238E27FC236}">
                <a16:creationId xmlns:a16="http://schemas.microsoft.com/office/drawing/2014/main" id="{4134E7BE-FF15-3D8B-B82D-6A90D2BA0AA0}"/>
              </a:ext>
            </a:extLst>
          </p:cNvPr>
          <p:cNvSpPr txBox="1"/>
          <p:nvPr/>
        </p:nvSpPr>
        <p:spPr>
          <a:xfrm>
            <a:off x="1570381" y="662066"/>
            <a:ext cx="1956369" cy="369332"/>
          </a:xfrm>
          <a:prstGeom prst="rect">
            <a:avLst/>
          </a:prstGeom>
          <a:noFill/>
        </p:spPr>
        <p:txBody>
          <a:bodyPr wrap="none" rtlCol="0">
            <a:spAutoFit/>
          </a:bodyPr>
          <a:lstStyle/>
          <a:p>
            <a:r>
              <a:rPr lang="fr-FR"/>
              <a:t>Logo collectivité ici</a:t>
            </a:r>
          </a:p>
        </p:txBody>
      </p:sp>
    </p:spTree>
    <p:extLst>
      <p:ext uri="{BB962C8B-B14F-4D97-AF65-F5344CB8AC3E}">
        <p14:creationId xmlns:p14="http://schemas.microsoft.com/office/powerpoint/2010/main" val="128223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F62CDA-B5F3-9AF7-F57C-0E0BF5AF60E7}"/>
              </a:ext>
            </a:extLst>
          </p:cNvPr>
          <p:cNvSpPr>
            <a:spLocks noGrp="1"/>
          </p:cNvSpPr>
          <p:nvPr>
            <p:ph type="title"/>
          </p:nvPr>
        </p:nvSpPr>
        <p:spPr/>
        <p:txBody>
          <a:bodyPr/>
          <a:lstStyle/>
          <a:p>
            <a:r>
              <a:rPr lang="fr-FR"/>
              <a:t>Réduire, mutualiser et prioriser les consommations de chaleur</a:t>
            </a:r>
          </a:p>
        </p:txBody>
      </p:sp>
      <p:sp>
        <p:nvSpPr>
          <p:cNvPr id="3" name="Espace réservé du contenu 2">
            <a:extLst>
              <a:ext uri="{FF2B5EF4-FFF2-40B4-BE49-F238E27FC236}">
                <a16:creationId xmlns:a16="http://schemas.microsoft.com/office/drawing/2014/main" id="{4F6D3D97-0B5F-C7C7-7473-379C7AB1B9F3}"/>
              </a:ext>
            </a:extLst>
          </p:cNvPr>
          <p:cNvSpPr>
            <a:spLocks noGrp="1"/>
          </p:cNvSpPr>
          <p:nvPr>
            <p:ph idx="1"/>
          </p:nvPr>
        </p:nvSpPr>
        <p:spPr>
          <a:xfrm>
            <a:off x="7511970" y="3429000"/>
            <a:ext cx="3841830" cy="1248347"/>
          </a:xfrm>
        </p:spPr>
        <p:txBody>
          <a:bodyPr/>
          <a:lstStyle/>
          <a:p>
            <a:r>
              <a:rPr lang="fr-FR" sz="1800">
                <a:latin typeface="Arial" panose="020B0604020202020204" pitchFamily="34" charset="0"/>
                <a:ea typeface="+mj-ea"/>
                <a:cs typeface="Arial" panose="020B0604020202020204" pitchFamily="34" charset="0"/>
                <a:sym typeface="Wingdings" pitchFamily="2" charset="2"/>
              </a:rPr>
              <a:t>Les réseaux de chaleur permettent de </a:t>
            </a:r>
            <a:r>
              <a:rPr lang="fr-FR" sz="1800" b="1">
                <a:latin typeface="Arial" panose="020B0604020202020204" pitchFamily="34" charset="0"/>
                <a:ea typeface="+mj-ea"/>
                <a:cs typeface="Arial" panose="020B0604020202020204" pitchFamily="34" charset="0"/>
                <a:sym typeface="Wingdings" pitchFamily="2" charset="2"/>
              </a:rPr>
              <a:t>mutualiser</a:t>
            </a:r>
            <a:r>
              <a:rPr lang="fr-FR" sz="1800">
                <a:latin typeface="Arial" panose="020B0604020202020204" pitchFamily="34" charset="0"/>
                <a:ea typeface="+mj-ea"/>
                <a:cs typeface="Arial" panose="020B0604020202020204" pitchFamily="34" charset="0"/>
                <a:sym typeface="Wingdings" pitchFamily="2" charset="2"/>
              </a:rPr>
              <a:t> et </a:t>
            </a:r>
            <a:r>
              <a:rPr lang="fr-FR" sz="1800" b="1">
                <a:latin typeface="Arial" panose="020B0604020202020204" pitchFamily="34" charset="0"/>
                <a:ea typeface="+mj-ea"/>
                <a:cs typeface="Arial" panose="020B0604020202020204" pitchFamily="34" charset="0"/>
                <a:sym typeface="Wingdings" pitchFamily="2" charset="2"/>
              </a:rPr>
              <a:t>optimiser</a:t>
            </a:r>
            <a:r>
              <a:rPr lang="fr-FR" sz="1800">
                <a:latin typeface="Arial" panose="020B0604020202020204" pitchFamily="34" charset="0"/>
                <a:ea typeface="+mj-ea"/>
                <a:cs typeface="Arial" panose="020B0604020202020204" pitchFamily="34" charset="0"/>
                <a:sym typeface="Wingdings" pitchFamily="2" charset="2"/>
              </a:rPr>
              <a:t> la production et la distribution de la chaleur </a:t>
            </a:r>
            <a:endParaRPr lang="fr-FR" sz="1800">
              <a:latin typeface="Arial" panose="020B0604020202020204" pitchFamily="34" charset="0"/>
              <a:ea typeface="+mj-ea"/>
              <a:cs typeface="Arial" panose="020B0604020202020204" pitchFamily="34" charset="0"/>
            </a:endParaRPr>
          </a:p>
          <a:p>
            <a:endParaRPr lang="fr-FR"/>
          </a:p>
        </p:txBody>
      </p:sp>
      <p:grpSp>
        <p:nvGrpSpPr>
          <p:cNvPr id="13" name="Groupe 12">
            <a:extLst>
              <a:ext uri="{FF2B5EF4-FFF2-40B4-BE49-F238E27FC236}">
                <a16:creationId xmlns:a16="http://schemas.microsoft.com/office/drawing/2014/main" id="{A94B2C34-6931-2188-3A1A-430E4A092DA9}"/>
              </a:ext>
            </a:extLst>
          </p:cNvPr>
          <p:cNvGrpSpPr/>
          <p:nvPr/>
        </p:nvGrpSpPr>
        <p:grpSpPr>
          <a:xfrm>
            <a:off x="1444135" y="829175"/>
            <a:ext cx="5130402" cy="5948628"/>
            <a:chOff x="1444135" y="829175"/>
            <a:chExt cx="5130402" cy="5948628"/>
          </a:xfrm>
        </p:grpSpPr>
        <p:pic>
          <p:nvPicPr>
            <p:cNvPr id="6" name="Image 5">
              <a:extLst>
                <a:ext uri="{FF2B5EF4-FFF2-40B4-BE49-F238E27FC236}">
                  <a16:creationId xmlns:a16="http://schemas.microsoft.com/office/drawing/2014/main" id="{AAEFA8A7-744D-DAC8-189E-8DF03B5A3E45}"/>
                </a:ext>
              </a:extLst>
            </p:cNvPr>
            <p:cNvPicPr>
              <a:picLocks noChangeAspect="1"/>
            </p:cNvPicPr>
            <p:nvPr/>
          </p:nvPicPr>
          <p:blipFill>
            <a:blip r:embed="rId2"/>
            <a:stretch>
              <a:fillRect/>
            </a:stretch>
          </p:blipFill>
          <p:spPr>
            <a:xfrm>
              <a:off x="1444136" y="829175"/>
              <a:ext cx="4869575" cy="5948628"/>
            </a:xfrm>
            <a:prstGeom prst="rect">
              <a:avLst/>
            </a:prstGeom>
          </p:spPr>
        </p:pic>
        <p:sp>
          <p:nvSpPr>
            <p:cNvPr id="10" name="Rectangle 9">
              <a:extLst>
                <a:ext uri="{FF2B5EF4-FFF2-40B4-BE49-F238E27FC236}">
                  <a16:creationId xmlns:a16="http://schemas.microsoft.com/office/drawing/2014/main" id="{8C87C4BC-D35F-94A9-B7CC-8A9A2465ABC5}"/>
                </a:ext>
              </a:extLst>
            </p:cNvPr>
            <p:cNvSpPr/>
            <p:nvPr/>
          </p:nvSpPr>
          <p:spPr>
            <a:xfrm>
              <a:off x="1444135" y="2189165"/>
              <a:ext cx="5130400" cy="523220"/>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MUTUALISER LES MOYENS DE</a:t>
              </a:r>
            </a:p>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PRODUCTION ET DE DISTRIBUTION </a:t>
              </a:r>
            </a:p>
          </p:txBody>
        </p:sp>
        <p:sp>
          <p:nvSpPr>
            <p:cNvPr id="11" name="Rectangle 10">
              <a:extLst>
                <a:ext uri="{FF2B5EF4-FFF2-40B4-BE49-F238E27FC236}">
                  <a16:creationId xmlns:a16="http://schemas.microsoft.com/office/drawing/2014/main" id="{FC723AE8-71E9-B044-E266-39912329A80D}"/>
                </a:ext>
              </a:extLst>
            </p:cNvPr>
            <p:cNvSpPr/>
            <p:nvPr/>
          </p:nvSpPr>
          <p:spPr>
            <a:xfrm>
              <a:off x="1444137" y="877625"/>
              <a:ext cx="5130400" cy="307777"/>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REDUIRE LES CONSOMMATIONS </a:t>
              </a:r>
            </a:p>
          </p:txBody>
        </p:sp>
        <p:sp>
          <p:nvSpPr>
            <p:cNvPr id="12" name="Rectangle 11">
              <a:extLst>
                <a:ext uri="{FF2B5EF4-FFF2-40B4-BE49-F238E27FC236}">
                  <a16:creationId xmlns:a16="http://schemas.microsoft.com/office/drawing/2014/main" id="{31411C4F-72DF-86E2-8800-8A60B0804001}"/>
                </a:ext>
              </a:extLst>
            </p:cNvPr>
            <p:cNvSpPr/>
            <p:nvPr/>
          </p:nvSpPr>
          <p:spPr>
            <a:xfrm>
              <a:off x="1444135" y="3742777"/>
              <a:ext cx="5130400" cy="307777"/>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fr-FR" sz="1400">
                  <a:solidFill>
                    <a:schemeClr val="bg1"/>
                  </a:solidFill>
                  <a:latin typeface="Arial" panose="020B0604020202020204" pitchFamily="34" charset="0"/>
                  <a:ea typeface="+mj-ea"/>
                  <a:cs typeface="Arial" panose="020B0604020202020204" pitchFamily="34" charset="0"/>
                  <a:sym typeface="Wingdings" pitchFamily="2" charset="2"/>
                </a:rPr>
                <a:t>OPTIMISER ET PRIORISER LE RECOURS AUX ENERGIES </a:t>
              </a:r>
            </a:p>
          </p:txBody>
        </p:sp>
      </p:grpSp>
    </p:spTree>
    <p:extLst>
      <p:ext uri="{BB962C8B-B14F-4D97-AF65-F5344CB8AC3E}">
        <p14:creationId xmlns:p14="http://schemas.microsoft.com/office/powerpoint/2010/main" val="2077225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C83E-6A9C-66E8-A3D8-60E0CBD61E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30E6EE9-7D8A-CE9C-DDD0-AE91D39A9D03}"/>
              </a:ext>
            </a:extLst>
          </p:cNvPr>
          <p:cNvSpPr>
            <a:spLocks noGrp="1"/>
          </p:cNvSpPr>
          <p:nvPr>
            <p:ph type="title"/>
          </p:nvPr>
        </p:nvSpPr>
        <p:spPr/>
        <p:txBody>
          <a:bodyPr/>
          <a:lstStyle/>
          <a:p>
            <a:r>
              <a:rPr lang="fr-FR"/>
              <a:t>Réduire, mutualiser et prioriser les consommations de chaleur</a:t>
            </a:r>
          </a:p>
        </p:txBody>
      </p:sp>
      <p:pic>
        <p:nvPicPr>
          <p:cNvPr id="7" name="Image 6">
            <a:extLst>
              <a:ext uri="{FF2B5EF4-FFF2-40B4-BE49-F238E27FC236}">
                <a16:creationId xmlns:a16="http://schemas.microsoft.com/office/drawing/2014/main" id="{23A15B08-1C7E-DB1B-9FFE-A992A5066277}"/>
              </a:ext>
            </a:extLst>
          </p:cNvPr>
          <p:cNvPicPr>
            <a:picLocks noChangeAspect="1"/>
          </p:cNvPicPr>
          <p:nvPr/>
        </p:nvPicPr>
        <p:blipFill>
          <a:blip r:embed="rId2"/>
          <a:stretch>
            <a:fillRect/>
          </a:stretch>
        </p:blipFill>
        <p:spPr>
          <a:xfrm>
            <a:off x="1115165" y="2055225"/>
            <a:ext cx="10689256" cy="3392315"/>
          </a:xfrm>
          <a:prstGeom prst="rect">
            <a:avLst/>
          </a:prstGeom>
        </p:spPr>
      </p:pic>
    </p:spTree>
    <p:extLst>
      <p:ext uri="{BB962C8B-B14F-4D97-AF65-F5344CB8AC3E}">
        <p14:creationId xmlns:p14="http://schemas.microsoft.com/office/powerpoint/2010/main" val="3097462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589D0-8D3D-D738-0B75-58D801A9F89D}"/>
              </a:ext>
            </a:extLst>
          </p:cNvPr>
          <p:cNvSpPr>
            <a:spLocks noGrp="1"/>
          </p:cNvSpPr>
          <p:nvPr>
            <p:ph type="title"/>
          </p:nvPr>
        </p:nvSpPr>
        <p:spPr/>
        <p:txBody>
          <a:bodyPr/>
          <a:lstStyle/>
          <a:p>
            <a:r>
              <a:rPr lang="fr-FR"/>
              <a:t>Les réseaux de chaleur en trois étapes</a:t>
            </a:r>
          </a:p>
        </p:txBody>
      </p:sp>
      <p:pic>
        <p:nvPicPr>
          <p:cNvPr id="4" name="Google Shape;1948;ga07506b925_3_25">
            <a:extLst>
              <a:ext uri="{FF2B5EF4-FFF2-40B4-BE49-F238E27FC236}">
                <a16:creationId xmlns:a16="http://schemas.microsoft.com/office/drawing/2014/main" id="{2B387041-A215-4473-67B9-F193F68468BB}"/>
              </a:ext>
            </a:extLst>
          </p:cNvPr>
          <p:cNvPicPr preferRelativeResize="0"/>
          <p:nvPr/>
        </p:nvPicPr>
        <p:blipFill rotWithShape="1">
          <a:blip r:embed="rId2">
            <a:alphaModFix/>
          </a:blip>
          <a:srcRect/>
          <a:stretch/>
        </p:blipFill>
        <p:spPr>
          <a:xfrm>
            <a:off x="838200" y="2368779"/>
            <a:ext cx="7480774" cy="3879566"/>
          </a:xfrm>
          <a:prstGeom prst="rect">
            <a:avLst/>
          </a:prstGeom>
          <a:noFill/>
          <a:ln>
            <a:noFill/>
          </a:ln>
        </p:spPr>
      </p:pic>
      <p:sp>
        <p:nvSpPr>
          <p:cNvPr id="5" name="Rectangle 4">
            <a:extLst>
              <a:ext uri="{FF2B5EF4-FFF2-40B4-BE49-F238E27FC236}">
                <a16:creationId xmlns:a16="http://schemas.microsoft.com/office/drawing/2014/main" id="{A2338F57-72FF-865C-E90B-E7A85687251D}"/>
              </a:ext>
            </a:extLst>
          </p:cNvPr>
          <p:cNvSpPr/>
          <p:nvPr/>
        </p:nvSpPr>
        <p:spPr>
          <a:xfrm>
            <a:off x="1495267" y="1710485"/>
            <a:ext cx="1602542"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Unité de production de chaleur</a:t>
            </a:r>
          </a:p>
        </p:txBody>
      </p:sp>
      <p:sp>
        <p:nvSpPr>
          <p:cNvPr id="6" name="Rectangle 5">
            <a:extLst>
              <a:ext uri="{FF2B5EF4-FFF2-40B4-BE49-F238E27FC236}">
                <a16:creationId xmlns:a16="http://schemas.microsoft.com/office/drawing/2014/main" id="{BA778BCF-7285-5BD6-BA15-149BFE8F0E89}"/>
              </a:ext>
            </a:extLst>
          </p:cNvPr>
          <p:cNvSpPr/>
          <p:nvPr/>
        </p:nvSpPr>
        <p:spPr>
          <a:xfrm>
            <a:off x="6738929" y="1393648"/>
            <a:ext cx="1767399"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Distribution</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aux consommateurs</a:t>
            </a:r>
          </a:p>
        </p:txBody>
      </p:sp>
      <p:sp>
        <p:nvSpPr>
          <p:cNvPr id="7" name="Rectangle 6">
            <a:extLst>
              <a:ext uri="{FF2B5EF4-FFF2-40B4-BE49-F238E27FC236}">
                <a16:creationId xmlns:a16="http://schemas.microsoft.com/office/drawing/2014/main" id="{E5F65E50-151C-FF18-0021-509251F928BA}"/>
              </a:ext>
            </a:extLst>
          </p:cNvPr>
          <p:cNvSpPr/>
          <p:nvPr/>
        </p:nvSpPr>
        <p:spPr>
          <a:xfrm>
            <a:off x="4872524" y="5655298"/>
            <a:ext cx="1767399" cy="951543"/>
          </a:xfrm>
          <a:prstGeom prst="rect">
            <a:avLst/>
          </a:prstGeom>
          <a:solidFill>
            <a:srgbClr val="E53515"/>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Canalisations</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de</a:t>
            </a:r>
          </a:p>
          <a:p>
            <a:pPr algn="ctr">
              <a:lnSpc>
                <a:spcPct val="120000"/>
              </a:lnSpc>
            </a:pPr>
            <a:r>
              <a:rPr lang="fr-FR" sz="1600">
                <a:solidFill>
                  <a:schemeClr val="bg1"/>
                </a:solidFill>
                <a:latin typeface="Arial" panose="020B0604020202020204" pitchFamily="34" charset="0"/>
                <a:ea typeface="+mj-ea"/>
                <a:cs typeface="Arial" panose="020B0604020202020204" pitchFamily="34" charset="0"/>
                <a:sym typeface="Wingdings" pitchFamily="2" charset="2"/>
              </a:rPr>
              <a:t>distributions</a:t>
            </a:r>
          </a:p>
        </p:txBody>
      </p:sp>
      <p:sp>
        <p:nvSpPr>
          <p:cNvPr id="8" name="ZoneTexte 7">
            <a:extLst>
              <a:ext uri="{FF2B5EF4-FFF2-40B4-BE49-F238E27FC236}">
                <a16:creationId xmlns:a16="http://schemas.microsoft.com/office/drawing/2014/main" id="{DEDA77C2-D675-0D48-B860-4DE5ACEA0E03}"/>
              </a:ext>
            </a:extLst>
          </p:cNvPr>
          <p:cNvSpPr txBox="1"/>
          <p:nvPr/>
        </p:nvSpPr>
        <p:spPr>
          <a:xfrm>
            <a:off x="8787807" y="1769405"/>
            <a:ext cx="3172287" cy="4524315"/>
          </a:xfrm>
          <a:prstGeom prst="rect">
            <a:avLst/>
          </a:prstGeom>
          <a:noFill/>
        </p:spPr>
        <p:txBody>
          <a:bodyPr wrap="square">
            <a:spAutoFit/>
          </a:bodyPr>
          <a:lstStyle/>
          <a:p>
            <a:pPr marL="285750" indent="-285750">
              <a:buFont typeface="Arial" panose="020B0604020202020204" pitchFamily="34" charset="0"/>
              <a:buChar char="•"/>
              <a:defRPr/>
            </a:pPr>
            <a:r>
              <a:rPr lang="fr-FR" dirty="0">
                <a:solidFill>
                  <a:srgbClr val="6E6E6E"/>
                </a:solidFill>
                <a:latin typeface="Arial" panose="020B0604020202020204" pitchFamily="34" charset="0"/>
                <a:cs typeface="Arial" panose="020B0604020202020204" pitchFamily="34" charset="0"/>
                <a:sym typeface="Wingdings" pitchFamily="2" charset="2"/>
              </a:rPr>
              <a:t>Chaufferie collective de quartier ou de ville </a:t>
            </a:r>
          </a:p>
          <a:p>
            <a:pPr marL="285750" indent="-285750">
              <a:buFont typeface="Arial" panose="020B0604020202020204" pitchFamily="34" charset="0"/>
              <a:buChar char="•"/>
              <a:defRPr/>
            </a:pPr>
            <a:endParaRPr lang="fr-FR" dirty="0">
              <a:solidFill>
                <a:srgbClr val="6E6E6E"/>
              </a:solidFill>
              <a:latin typeface="Arial" panose="020B0604020202020204" pitchFamily="34" charset="0"/>
              <a:cs typeface="Arial" panose="020B0604020202020204" pitchFamily="34" charset="0"/>
              <a:sym typeface="Wingdings" pitchFamily="2" charset="2"/>
            </a:endParaRPr>
          </a:p>
          <a:p>
            <a:pPr marL="285750" indent="-285750">
              <a:buFont typeface="Arial" panose="020B0604020202020204" pitchFamily="34" charset="0"/>
              <a:buChar char="•"/>
              <a:defRPr/>
            </a:pPr>
            <a:r>
              <a:rPr lang="fr-FR" dirty="0">
                <a:solidFill>
                  <a:srgbClr val="6E6E6E"/>
                </a:solidFill>
                <a:latin typeface="Arial" panose="020B0604020202020204" pitchFamily="34" charset="0"/>
                <a:cs typeface="Arial" panose="020B0604020202020204" pitchFamily="34" charset="0"/>
                <a:sym typeface="Wingdings" pitchFamily="2" charset="2"/>
              </a:rPr>
              <a:t>Distribution de chaleur pour les consommations de chauffage et d’eau chaude sanitaire</a:t>
            </a:r>
          </a:p>
          <a:p>
            <a:pPr marL="285750" indent="-285750">
              <a:buFont typeface="Arial" panose="020B0604020202020204" pitchFamily="34" charset="0"/>
              <a:buChar char="•"/>
              <a:defRPr/>
            </a:pPr>
            <a:endParaRPr lang="fr-FR" dirty="0">
              <a:solidFill>
                <a:srgbClr val="6E6E6E"/>
              </a:solidFill>
              <a:latin typeface="Arial" panose="020B0604020202020204" pitchFamily="34" charset="0"/>
              <a:cs typeface="Arial" panose="020B0604020202020204" pitchFamily="34" charset="0"/>
              <a:sym typeface="Wingdings" pitchFamily="2" charset="2"/>
            </a:endParaRPr>
          </a:p>
          <a:p>
            <a:pPr marL="285750" indent="-285750">
              <a:buFont typeface="Arial" panose="020B0604020202020204" pitchFamily="34" charset="0"/>
              <a:buChar char="•"/>
              <a:defRPr/>
            </a:pPr>
            <a:r>
              <a:rPr lang="fr-FR" dirty="0">
                <a:solidFill>
                  <a:srgbClr val="6E6E6E"/>
                </a:solidFill>
                <a:latin typeface="Arial" panose="020B0604020202020204" pitchFamily="34" charset="0"/>
                <a:cs typeface="Arial" panose="020B0604020202020204" pitchFamily="34" charset="0"/>
                <a:sym typeface="Wingdings" pitchFamily="2" charset="2"/>
              </a:rPr>
              <a:t>La chaleur peut être produite à partir de plusieurs sources d’énergie</a:t>
            </a:r>
            <a:endParaRPr kumimoji="0" lang="fr-FR" sz="1800" b="0" i="0" u="none" strike="noStrike" kern="1200" cap="none" spc="0" normalizeH="0" baseline="0" noProof="0" dirty="0">
              <a:ln>
                <a:noFill/>
              </a:ln>
              <a:solidFill>
                <a:srgbClr val="6E6E6E"/>
              </a:solidFill>
              <a:effectLst/>
              <a:uLnTx/>
              <a:uFillTx/>
              <a:latin typeface="Arial" panose="020B0604020202020204" pitchFamily="34" charset="0"/>
              <a:cs typeface="Arial" panose="020B0604020202020204" pitchFamily="34" charset="0"/>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dirty="0">
              <a:solidFill>
                <a:srgbClr val="6E6E6E"/>
              </a:solidFill>
              <a:latin typeface="Arial" panose="020B0604020202020204" pitchFamily="34" charset="0"/>
              <a:cs typeface="Arial" panose="020B0604020202020204" pitchFamily="34" charset="0"/>
              <a:sym typeface="Wingdings" pitchFamily="2" charset="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6E6E6E"/>
                </a:solidFill>
                <a:effectLst/>
                <a:uLnTx/>
                <a:uFillTx/>
                <a:latin typeface="Arial" panose="020B0604020202020204" pitchFamily="34" charset="0"/>
                <a:cs typeface="Arial" panose="020B0604020202020204" pitchFamily="34" charset="0"/>
                <a:sym typeface="Wingdings" pitchFamily="2" charset="2"/>
              </a:rPr>
              <a:t>Technologie ancienne et éprouvée : outil pour une transition énergétique</a:t>
            </a:r>
          </a:p>
        </p:txBody>
      </p:sp>
    </p:spTree>
    <p:extLst>
      <p:ext uri="{BB962C8B-B14F-4D97-AF65-F5344CB8AC3E}">
        <p14:creationId xmlns:p14="http://schemas.microsoft.com/office/powerpoint/2010/main" val="391597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en angle 4">
            <a:extLst>
              <a:ext uri="{FF2B5EF4-FFF2-40B4-BE49-F238E27FC236}">
                <a16:creationId xmlns:a16="http://schemas.microsoft.com/office/drawing/2014/main" id="{25A89D2E-105D-FD46-E0BF-BA1874438542}"/>
              </a:ext>
            </a:extLst>
          </p:cNvPr>
          <p:cNvCxnSpPr>
            <a:cxnSpLocks/>
            <a:stCxn id="8" idx="2"/>
          </p:cNvCxnSpPr>
          <p:nvPr/>
        </p:nvCxnSpPr>
        <p:spPr>
          <a:xfrm rot="5400000">
            <a:off x="7518905" y="-1548811"/>
            <a:ext cx="493556" cy="7582780"/>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Image 5" descr="Une image contenant noir, obscurité&#10;&#10;Description générée automatiquement">
            <a:extLst>
              <a:ext uri="{FF2B5EF4-FFF2-40B4-BE49-F238E27FC236}">
                <a16:creationId xmlns:a16="http://schemas.microsoft.com/office/drawing/2014/main" id="{7B87DFDC-4576-D2EC-A854-6FA0CEFC4BB6}"/>
              </a:ext>
            </a:extLst>
          </p:cNvPr>
          <p:cNvPicPr>
            <a:picLocks noChangeAspect="1"/>
          </p:cNvPicPr>
          <p:nvPr/>
        </p:nvPicPr>
        <p:blipFill>
          <a:blip r:embed="rId2"/>
          <a:stretch>
            <a:fillRect/>
          </a:stretch>
        </p:blipFill>
        <p:spPr>
          <a:xfrm>
            <a:off x="8698758" y="1345942"/>
            <a:ext cx="649860" cy="649860"/>
          </a:xfrm>
          <a:prstGeom prst="rect">
            <a:avLst/>
          </a:prstGeom>
        </p:spPr>
      </p:pic>
      <p:pic>
        <p:nvPicPr>
          <p:cNvPr id="7" name="Image 6" descr="Une image contenant noir, obscurité&#10;&#10;Description générée automatiquement">
            <a:extLst>
              <a:ext uri="{FF2B5EF4-FFF2-40B4-BE49-F238E27FC236}">
                <a16:creationId xmlns:a16="http://schemas.microsoft.com/office/drawing/2014/main" id="{CFAEEC84-5F84-6961-9A7B-A9CFF91AA876}"/>
              </a:ext>
            </a:extLst>
          </p:cNvPr>
          <p:cNvPicPr>
            <a:picLocks noChangeAspect="1"/>
          </p:cNvPicPr>
          <p:nvPr/>
        </p:nvPicPr>
        <p:blipFill>
          <a:blip r:embed="rId2"/>
          <a:stretch>
            <a:fillRect/>
          </a:stretch>
        </p:blipFill>
        <p:spPr>
          <a:xfrm>
            <a:off x="10044064" y="1345942"/>
            <a:ext cx="649860" cy="649860"/>
          </a:xfrm>
          <a:prstGeom prst="rect">
            <a:avLst/>
          </a:prstGeom>
        </p:spPr>
      </p:pic>
      <p:pic>
        <p:nvPicPr>
          <p:cNvPr id="8" name="Image 7" descr="Une image contenant noir, obscurité&#10;&#10;Description générée automatiquement">
            <a:extLst>
              <a:ext uri="{FF2B5EF4-FFF2-40B4-BE49-F238E27FC236}">
                <a16:creationId xmlns:a16="http://schemas.microsoft.com/office/drawing/2014/main" id="{E1CD0E0A-EE7F-F740-A398-64D082D9D7EE}"/>
              </a:ext>
            </a:extLst>
          </p:cNvPr>
          <p:cNvPicPr>
            <a:picLocks noChangeAspect="1"/>
          </p:cNvPicPr>
          <p:nvPr/>
        </p:nvPicPr>
        <p:blipFill>
          <a:blip r:embed="rId2"/>
          <a:stretch>
            <a:fillRect/>
          </a:stretch>
        </p:blipFill>
        <p:spPr>
          <a:xfrm>
            <a:off x="11232143" y="1345941"/>
            <a:ext cx="649860" cy="649860"/>
          </a:xfrm>
          <a:prstGeom prst="rect">
            <a:avLst/>
          </a:prstGeom>
        </p:spPr>
      </p:pic>
      <p:cxnSp>
        <p:nvCxnSpPr>
          <p:cNvPr id="9" name="Connecteur en angle 8">
            <a:extLst>
              <a:ext uri="{FF2B5EF4-FFF2-40B4-BE49-F238E27FC236}">
                <a16:creationId xmlns:a16="http://schemas.microsoft.com/office/drawing/2014/main" id="{2C36C548-2895-59FA-D482-CD95293B4759}"/>
              </a:ext>
            </a:extLst>
          </p:cNvPr>
          <p:cNvCxnSpPr>
            <a:cxnSpLocks/>
            <a:stCxn id="7" idx="2"/>
          </p:cNvCxnSpPr>
          <p:nvPr/>
        </p:nvCxnSpPr>
        <p:spPr>
          <a:xfrm rot="5400000">
            <a:off x="6924868" y="-954770"/>
            <a:ext cx="493554" cy="6394699"/>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en angle 9">
            <a:extLst>
              <a:ext uri="{FF2B5EF4-FFF2-40B4-BE49-F238E27FC236}">
                <a16:creationId xmlns:a16="http://schemas.microsoft.com/office/drawing/2014/main" id="{A057C40E-1788-FB37-A2FF-194FFDA37AD0}"/>
              </a:ext>
            </a:extLst>
          </p:cNvPr>
          <p:cNvCxnSpPr>
            <a:cxnSpLocks/>
            <a:stCxn id="6" idx="2"/>
          </p:cNvCxnSpPr>
          <p:nvPr/>
        </p:nvCxnSpPr>
        <p:spPr>
          <a:xfrm rot="5400000">
            <a:off x="6252215" y="-282117"/>
            <a:ext cx="493554" cy="5049393"/>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Connecteur en angle 10">
            <a:extLst>
              <a:ext uri="{FF2B5EF4-FFF2-40B4-BE49-F238E27FC236}">
                <a16:creationId xmlns:a16="http://schemas.microsoft.com/office/drawing/2014/main" id="{2DDC0D5E-21C7-8922-5754-E5F838C54480}"/>
              </a:ext>
            </a:extLst>
          </p:cNvPr>
          <p:cNvCxnSpPr>
            <a:cxnSpLocks/>
          </p:cNvCxnSpPr>
          <p:nvPr/>
        </p:nvCxnSpPr>
        <p:spPr>
          <a:xfrm rot="5400000">
            <a:off x="8561271" y="1034666"/>
            <a:ext cx="649859" cy="5341749"/>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en angle 11">
            <a:extLst>
              <a:ext uri="{FF2B5EF4-FFF2-40B4-BE49-F238E27FC236}">
                <a16:creationId xmlns:a16="http://schemas.microsoft.com/office/drawing/2014/main" id="{A225E75F-D8F9-2F6B-3478-B07D888C6B55}"/>
              </a:ext>
            </a:extLst>
          </p:cNvPr>
          <p:cNvCxnSpPr>
            <a:cxnSpLocks/>
          </p:cNvCxnSpPr>
          <p:nvPr/>
        </p:nvCxnSpPr>
        <p:spPr>
          <a:xfrm rot="5400000">
            <a:off x="7967231" y="1628706"/>
            <a:ext cx="649858" cy="4153670"/>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Connecteur en angle 12">
            <a:extLst>
              <a:ext uri="{FF2B5EF4-FFF2-40B4-BE49-F238E27FC236}">
                <a16:creationId xmlns:a16="http://schemas.microsoft.com/office/drawing/2014/main" id="{53609B2F-BA7F-88BC-8756-9BF3E5592D88}"/>
              </a:ext>
            </a:extLst>
          </p:cNvPr>
          <p:cNvCxnSpPr>
            <a:cxnSpLocks/>
          </p:cNvCxnSpPr>
          <p:nvPr/>
        </p:nvCxnSpPr>
        <p:spPr>
          <a:xfrm rot="5400000">
            <a:off x="7294578" y="2301359"/>
            <a:ext cx="649858" cy="2808364"/>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4B7B6D1-18F4-97D4-A3E3-9AC26473F62A}"/>
              </a:ext>
            </a:extLst>
          </p:cNvPr>
          <p:cNvSpPr txBox="1"/>
          <p:nvPr/>
        </p:nvSpPr>
        <p:spPr>
          <a:xfrm>
            <a:off x="6485748" y="1952693"/>
            <a:ext cx="2121093"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Réseau de chaleur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60°C à 90°C</a:t>
            </a:r>
          </a:p>
        </p:txBody>
      </p:sp>
      <p:sp>
        <p:nvSpPr>
          <p:cNvPr id="15" name="ZoneTexte 14">
            <a:extLst>
              <a:ext uri="{FF2B5EF4-FFF2-40B4-BE49-F238E27FC236}">
                <a16:creationId xmlns:a16="http://schemas.microsoft.com/office/drawing/2014/main" id="{C85C7673-5F34-5092-B40B-F754FEEC10C2}"/>
              </a:ext>
            </a:extLst>
          </p:cNvPr>
          <p:cNvSpPr txBox="1"/>
          <p:nvPr/>
        </p:nvSpPr>
        <p:spPr>
          <a:xfrm>
            <a:off x="6639636" y="3505773"/>
            <a:ext cx="18133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Réseau de froid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26B0F1"/>
                </a:solidFill>
                <a:effectLst/>
                <a:uLnTx/>
                <a:uFillTx/>
                <a:latin typeface="Arial" panose="020B0604020202020204" pitchFamily="34" charset="0"/>
                <a:ea typeface="+mn-ea"/>
                <a:cs typeface="Arial" panose="020B0604020202020204" pitchFamily="34" charset="0"/>
              </a:rPr>
              <a:t>6°C à 12°C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16" name="Forme libre 15">
            <a:extLst>
              <a:ext uri="{FF2B5EF4-FFF2-40B4-BE49-F238E27FC236}">
                <a16:creationId xmlns:a16="http://schemas.microsoft.com/office/drawing/2014/main" id="{42728883-7BC3-4154-846B-8E9D7AA0A9C4}"/>
              </a:ext>
            </a:extLst>
          </p:cNvPr>
          <p:cNvSpPr/>
          <p:nvPr/>
        </p:nvSpPr>
        <p:spPr>
          <a:xfrm>
            <a:off x="2432842" y="1313357"/>
            <a:ext cx="518898" cy="639336"/>
          </a:xfrm>
          <a:custGeom>
            <a:avLst/>
            <a:gdLst>
              <a:gd name="connsiteX0" fmla="*/ 185450 w 625284"/>
              <a:gd name="connsiteY0" fmla="*/ 848751 h 849855"/>
              <a:gd name="connsiteX1" fmla="*/ 198975 w 625284"/>
              <a:gd name="connsiteY1" fmla="*/ 833511 h 849855"/>
              <a:gd name="connsiteX2" fmla="*/ 203262 w 625284"/>
              <a:gd name="connsiteY2" fmla="*/ 608245 h 849855"/>
              <a:gd name="connsiteX3" fmla="*/ 268698 w 625284"/>
              <a:gd name="connsiteY3" fmla="*/ 438129 h 849855"/>
              <a:gd name="connsiteX4" fmla="*/ 286700 w 625284"/>
              <a:gd name="connsiteY4" fmla="*/ 432128 h 849855"/>
              <a:gd name="connsiteX5" fmla="*/ 387380 w 625284"/>
              <a:gd name="connsiteY5" fmla="*/ 832939 h 849855"/>
              <a:gd name="connsiteX6" fmla="*/ 399572 w 625284"/>
              <a:gd name="connsiteY6" fmla="*/ 849227 h 849855"/>
              <a:gd name="connsiteX7" fmla="*/ 591120 w 625284"/>
              <a:gd name="connsiteY7" fmla="*/ 296779 h 849855"/>
              <a:gd name="connsiteX8" fmla="*/ 570831 w 625284"/>
              <a:gd name="connsiteY8" fmla="*/ 296779 h 849855"/>
              <a:gd name="connsiteX9" fmla="*/ 524254 w 625284"/>
              <a:gd name="connsiteY9" fmla="*/ 387266 h 849855"/>
              <a:gd name="connsiteX10" fmla="*/ 505680 w 625284"/>
              <a:gd name="connsiteY10" fmla="*/ 382218 h 849855"/>
              <a:gd name="connsiteX11" fmla="*/ 253744 w 625284"/>
              <a:gd name="connsiteY11" fmla="*/ 3409 h 849855"/>
              <a:gd name="connsiteX12" fmla="*/ 235361 w 625284"/>
              <a:gd name="connsiteY12" fmla="*/ 9791 h 849855"/>
              <a:gd name="connsiteX13" fmla="*/ 20286 w 625284"/>
              <a:gd name="connsiteY13" fmla="*/ 470514 h 849855"/>
              <a:gd name="connsiteX14" fmla="*/ 185450 w 625284"/>
              <a:gd name="connsiteY14" fmla="*/ 848656 h 8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284" h="849855">
                <a:moveTo>
                  <a:pt x="185450" y="848751"/>
                </a:moveTo>
                <a:cubicBezTo>
                  <a:pt x="194975" y="852942"/>
                  <a:pt x="204119" y="842560"/>
                  <a:pt x="198975" y="833511"/>
                </a:cubicBezTo>
                <a:cubicBezTo>
                  <a:pt x="157827" y="760550"/>
                  <a:pt x="152874" y="682159"/>
                  <a:pt x="203262" y="608245"/>
                </a:cubicBezTo>
                <a:cubicBezTo>
                  <a:pt x="247934" y="542713"/>
                  <a:pt x="263555" y="472038"/>
                  <a:pt x="268698" y="438129"/>
                </a:cubicBezTo>
                <a:cubicBezTo>
                  <a:pt x="270032" y="429557"/>
                  <a:pt x="280414" y="426128"/>
                  <a:pt x="286700" y="432128"/>
                </a:cubicBezTo>
                <a:cubicBezTo>
                  <a:pt x="493107" y="628248"/>
                  <a:pt x="428814" y="775028"/>
                  <a:pt x="387380" y="832939"/>
                </a:cubicBezTo>
                <a:cubicBezTo>
                  <a:pt x="381379" y="841321"/>
                  <a:pt x="389856" y="852656"/>
                  <a:pt x="399572" y="849227"/>
                </a:cubicBezTo>
                <a:cubicBezTo>
                  <a:pt x="703134" y="742166"/>
                  <a:pt x="623886" y="401839"/>
                  <a:pt x="591120" y="296779"/>
                </a:cubicBezTo>
                <a:cubicBezTo>
                  <a:pt x="588072" y="286873"/>
                  <a:pt x="574165" y="286873"/>
                  <a:pt x="570831" y="296779"/>
                </a:cubicBezTo>
                <a:cubicBezTo>
                  <a:pt x="553782" y="346880"/>
                  <a:pt x="536446" y="373455"/>
                  <a:pt x="524254" y="387266"/>
                </a:cubicBezTo>
                <a:cubicBezTo>
                  <a:pt x="518348" y="394029"/>
                  <a:pt x="507204" y="391076"/>
                  <a:pt x="505680" y="382218"/>
                </a:cubicBezTo>
                <a:cubicBezTo>
                  <a:pt x="485583" y="261727"/>
                  <a:pt x="309180" y="63226"/>
                  <a:pt x="253744" y="3409"/>
                </a:cubicBezTo>
                <a:cubicBezTo>
                  <a:pt x="247457" y="-3353"/>
                  <a:pt x="236123" y="552"/>
                  <a:pt x="235361" y="9791"/>
                </a:cubicBezTo>
                <a:cubicBezTo>
                  <a:pt x="210977" y="279443"/>
                  <a:pt x="84485" y="272490"/>
                  <a:pt x="20286" y="470514"/>
                </a:cubicBezTo>
                <a:cubicBezTo>
                  <a:pt x="-58581" y="713972"/>
                  <a:pt x="112965" y="817033"/>
                  <a:pt x="185450" y="848656"/>
                </a:cubicBezTo>
                <a:close/>
              </a:path>
            </a:pathLst>
          </a:custGeom>
          <a:solidFill>
            <a:srgbClr val="FF0000"/>
          </a:solidFill>
          <a:ln w="9525" cap="flat">
            <a:solidFill>
              <a:srgbClr val="FF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96B1E"/>
              </a:solidFill>
              <a:effectLst/>
              <a:uLnTx/>
              <a:uFillTx/>
              <a:latin typeface="Arial"/>
              <a:ea typeface="+mn-ea"/>
              <a:cs typeface="+mn-cs"/>
            </a:endParaRPr>
          </a:p>
        </p:txBody>
      </p:sp>
      <p:sp>
        <p:nvSpPr>
          <p:cNvPr id="17" name="ZoneTexte 16">
            <a:extLst>
              <a:ext uri="{FF2B5EF4-FFF2-40B4-BE49-F238E27FC236}">
                <a16:creationId xmlns:a16="http://schemas.microsoft.com/office/drawing/2014/main" id="{E68BDBC7-E02E-0CF8-35D0-1F58A2C24BC8}"/>
              </a:ext>
            </a:extLst>
          </p:cNvPr>
          <p:cNvSpPr txBox="1"/>
          <p:nvPr/>
        </p:nvSpPr>
        <p:spPr>
          <a:xfrm>
            <a:off x="1484749" y="2000611"/>
            <a:ext cx="2415084" cy="1015663"/>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1" u="none" strike="noStrike" kern="0" cap="none" spc="0" normalizeH="0" baseline="0" noProof="0">
                <a:ln>
                  <a:noFill/>
                </a:ln>
                <a:solidFill>
                  <a:srgbClr val="FF0000"/>
                </a:solidFill>
                <a:effectLst/>
                <a:uLnTx/>
                <a:uFillTx/>
                <a:latin typeface="Arial"/>
                <a:ea typeface="+mn-ea"/>
                <a:cs typeface="Arial"/>
                <a:sym typeface="Wingdings" pitchFamily="2" charset="2"/>
              </a:rPr>
              <a:t>Unité de production de chaleur</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0" u="none" strike="noStrike" kern="0" cap="none" spc="0" normalizeH="0" baseline="0" noProof="0">
                <a:ln>
                  <a:noFill/>
                </a:ln>
                <a:solidFill>
                  <a:srgbClr val="FF0000"/>
                </a:solidFill>
                <a:effectLst/>
                <a:uLnTx/>
                <a:uFillTx/>
                <a:latin typeface="Arial"/>
                <a:ea typeface="+mn-ea"/>
                <a:cs typeface="Arial"/>
                <a:sym typeface="Wingdings" pitchFamily="2" charset="2"/>
              </a:rPr>
              <a:t>-</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0" u="none" strike="noStrike" kern="0" cap="none" spc="0" normalizeH="0" baseline="0" noProof="0">
                <a:ln>
                  <a:noFill/>
                </a:ln>
                <a:solidFill>
                  <a:srgbClr val="FF0000"/>
                </a:solidFill>
                <a:effectLst/>
                <a:uLnTx/>
                <a:uFillTx/>
                <a:latin typeface="Arial"/>
                <a:ea typeface="+mn-ea"/>
                <a:cs typeface="Arial"/>
                <a:sym typeface="Wingdings" pitchFamily="2" charset="2"/>
              </a:rPr>
              <a:t>Chaleur fatale ou de récupération, Géothermie</a:t>
            </a:r>
            <a:r>
              <a:rPr kumimoji="0" lang="fr-FR" sz="1000" b="0" i="0" u="none" strike="noStrike" kern="0" cap="none" spc="0" normalizeH="0" baseline="0" noProof="0">
                <a:ln>
                  <a:noFill/>
                </a:ln>
                <a:solidFill>
                  <a:srgbClr val="FF0000"/>
                </a:solidFill>
                <a:effectLst/>
                <a:uLnTx/>
                <a:uFillTx/>
                <a:latin typeface="Arial"/>
                <a:ea typeface="+mn-ea"/>
                <a:cs typeface="Arial"/>
                <a:sym typeface="Wingdings" pitchFamily="2" charset="2"/>
              </a:rPr>
              <a:t> (profonde ou de surface), </a:t>
            </a:r>
            <a:r>
              <a:rPr kumimoji="0" lang="fr-FR" sz="1000" b="1" i="0" u="none" strike="noStrike" kern="0" cap="none" spc="0" normalizeH="0" baseline="0" noProof="0">
                <a:ln>
                  <a:noFill/>
                </a:ln>
                <a:solidFill>
                  <a:srgbClr val="FF0000"/>
                </a:solidFill>
                <a:effectLst/>
                <a:uLnTx/>
                <a:uFillTx/>
                <a:latin typeface="Arial"/>
                <a:ea typeface="+mn-ea"/>
                <a:cs typeface="Arial"/>
                <a:sym typeface="Wingdings" pitchFamily="2" charset="2"/>
              </a:rPr>
              <a:t>Solaire thermique</a:t>
            </a:r>
            <a:r>
              <a:rPr kumimoji="0" lang="fr-FR" sz="1000" b="0" i="0" u="none" strike="noStrike" kern="0" cap="none" spc="0" normalizeH="0" baseline="0" noProof="0">
                <a:ln>
                  <a:noFill/>
                </a:ln>
                <a:solidFill>
                  <a:srgbClr val="FF0000"/>
                </a:solidFill>
                <a:effectLst/>
                <a:uLnTx/>
                <a:uFillTx/>
                <a:latin typeface="Arial"/>
                <a:ea typeface="+mn-ea"/>
                <a:cs typeface="Arial"/>
                <a:sym typeface="Wingdings" pitchFamily="2" charset="2"/>
              </a:rPr>
              <a:t>, </a:t>
            </a:r>
            <a:r>
              <a:rPr kumimoji="0" lang="fr-FR" sz="1000" b="1" i="0" u="none" strike="noStrike" kern="0" cap="none" spc="0" normalizeH="0" baseline="0" noProof="0">
                <a:ln>
                  <a:noFill/>
                </a:ln>
                <a:solidFill>
                  <a:srgbClr val="FF0000"/>
                </a:solidFill>
                <a:effectLst/>
                <a:uLnTx/>
                <a:uFillTx/>
                <a:latin typeface="Arial"/>
                <a:ea typeface="+mn-ea"/>
                <a:cs typeface="Arial"/>
                <a:sym typeface="Wingdings" pitchFamily="2" charset="2"/>
              </a:rPr>
              <a:t>Bois-énergie</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0" i="0" u="none" strike="noStrike" kern="0" cap="none" spc="0" normalizeH="0" baseline="0" noProof="0">
                <a:ln>
                  <a:noFill/>
                </a:ln>
                <a:solidFill>
                  <a:srgbClr val="FF0000"/>
                </a:solidFill>
                <a:effectLst/>
                <a:uLnTx/>
                <a:uFillTx/>
                <a:latin typeface="Arial"/>
                <a:ea typeface="+mn-ea"/>
                <a:cs typeface="Arial"/>
                <a:sym typeface="Wingdings" pitchFamily="2" charset="2"/>
              </a:rPr>
              <a:t>(chaufferie biomasse)</a:t>
            </a:r>
          </a:p>
        </p:txBody>
      </p:sp>
      <p:pic>
        <p:nvPicPr>
          <p:cNvPr id="18" name="Graphique 17" descr="Flocon de neige avec un remplissage uni">
            <a:extLst>
              <a:ext uri="{FF2B5EF4-FFF2-40B4-BE49-F238E27FC236}">
                <a16:creationId xmlns:a16="http://schemas.microsoft.com/office/drawing/2014/main" id="{3C210C17-7C3E-6691-532F-80E03A7826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0167" y="3490169"/>
            <a:ext cx="927467" cy="927467"/>
          </a:xfrm>
          <a:prstGeom prst="rect">
            <a:avLst/>
          </a:prstGeom>
        </p:spPr>
      </p:pic>
      <p:sp>
        <p:nvSpPr>
          <p:cNvPr id="19" name="ZoneTexte 18">
            <a:extLst>
              <a:ext uri="{FF2B5EF4-FFF2-40B4-BE49-F238E27FC236}">
                <a16:creationId xmlns:a16="http://schemas.microsoft.com/office/drawing/2014/main" id="{A10EB0D2-D444-71BD-8B84-4ECD715BF07B}"/>
              </a:ext>
            </a:extLst>
          </p:cNvPr>
          <p:cNvSpPr txBox="1"/>
          <p:nvPr/>
        </p:nvSpPr>
        <p:spPr>
          <a:xfrm>
            <a:off x="4491496" y="4370169"/>
            <a:ext cx="2629248" cy="861774"/>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1" u="none" strike="noStrike" kern="0" cap="none" spc="0" normalizeH="0" baseline="0" noProof="0">
                <a:ln>
                  <a:noFill/>
                </a:ln>
                <a:solidFill>
                  <a:srgbClr val="26B0F1"/>
                </a:solidFill>
                <a:effectLst/>
                <a:uLnTx/>
                <a:uFillTx/>
                <a:latin typeface="Arial"/>
                <a:ea typeface="+mn-ea"/>
                <a:cs typeface="Arial"/>
                <a:sym typeface="Wingdings" pitchFamily="2" charset="2"/>
              </a:rPr>
              <a:t>Unité de production de froid</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0" u="none" strike="noStrike" kern="0" cap="none" spc="0" normalizeH="0" baseline="0" noProof="0">
                <a:ln>
                  <a:noFill/>
                </a:ln>
                <a:solidFill>
                  <a:srgbClr val="26B0F1"/>
                </a:solidFill>
                <a:effectLst/>
                <a:uLnTx/>
                <a:uFillTx/>
                <a:latin typeface="Arial"/>
                <a:ea typeface="+mn-ea"/>
                <a:cs typeface="Arial"/>
                <a:sym typeface="Wingdings" pitchFamily="2" charset="2"/>
              </a:rPr>
              <a:t>-</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1000" b="1" i="0" u="none" strike="noStrike" kern="0" cap="none" spc="0" normalizeH="0" baseline="0" noProof="0">
                <a:ln>
                  <a:noFill/>
                </a:ln>
                <a:solidFill>
                  <a:srgbClr val="26B0F1"/>
                </a:solidFill>
                <a:effectLst/>
                <a:uLnTx/>
                <a:uFillTx/>
                <a:latin typeface="Arial"/>
                <a:ea typeface="+mn-ea"/>
                <a:cs typeface="Arial"/>
                <a:sym typeface="Wingdings" pitchFamily="2" charset="2"/>
              </a:rPr>
              <a:t>Groupes froids </a:t>
            </a:r>
            <a:r>
              <a:rPr kumimoji="0" lang="fr-FR" sz="1000" b="0" i="0" u="none" strike="noStrike" kern="0" cap="none" spc="0" normalizeH="0" baseline="0" noProof="0">
                <a:ln>
                  <a:noFill/>
                </a:ln>
                <a:solidFill>
                  <a:srgbClr val="26B0F1"/>
                </a:solidFill>
                <a:effectLst/>
                <a:uLnTx/>
                <a:uFillTx/>
                <a:latin typeface="Arial"/>
                <a:ea typeface="+mn-ea"/>
                <a:cs typeface="Arial"/>
                <a:sym typeface="Wingdings" pitchFamily="2" charset="2"/>
              </a:rPr>
              <a:t>ou </a:t>
            </a:r>
            <a:r>
              <a:rPr kumimoji="0" lang="fr-FR" sz="1000" b="1" i="0" u="none" strike="noStrike" kern="0" cap="none" spc="0" normalizeH="0" baseline="0" noProof="0">
                <a:ln>
                  <a:noFill/>
                </a:ln>
                <a:solidFill>
                  <a:srgbClr val="26B0F1"/>
                </a:solidFill>
                <a:effectLst/>
                <a:uLnTx/>
                <a:uFillTx/>
                <a:latin typeface="Arial"/>
                <a:ea typeface="+mn-ea"/>
                <a:cs typeface="Arial"/>
                <a:sym typeface="Wingdings" pitchFamily="2" charset="2"/>
              </a:rPr>
              <a:t>Géothermie</a:t>
            </a: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endParaRPr kumimoji="0" lang="fr-FR" sz="1000" b="1" i="0" u="none" strike="noStrike" kern="0" cap="none" spc="0" normalizeH="0" baseline="0" noProof="0">
              <a:ln>
                <a:noFill/>
              </a:ln>
              <a:solidFill>
                <a:srgbClr val="E53515"/>
              </a:solidFill>
              <a:effectLst/>
              <a:uLnTx/>
              <a:uFillTx/>
              <a:latin typeface="Arial"/>
              <a:ea typeface="+mn-ea"/>
              <a:cs typeface="Arial"/>
              <a:sym typeface="Wingdings" pitchFamily="2" charset="2"/>
            </a:endParaRPr>
          </a:p>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endParaRPr kumimoji="0" lang="fr-FR" sz="1000" b="1" i="0" u="none" strike="noStrike" kern="0" cap="none" spc="0" normalizeH="0" baseline="0" noProof="0">
              <a:ln>
                <a:noFill/>
              </a:ln>
              <a:solidFill>
                <a:srgbClr val="E53515"/>
              </a:solidFill>
              <a:effectLst/>
              <a:uLnTx/>
              <a:uFillTx/>
              <a:latin typeface="Arial"/>
              <a:ea typeface="+mn-ea"/>
              <a:cs typeface="Arial"/>
              <a:sym typeface="Wingdings" pitchFamily="2" charset="2"/>
            </a:endParaRPr>
          </a:p>
        </p:txBody>
      </p:sp>
      <p:pic>
        <p:nvPicPr>
          <p:cNvPr id="20" name="Image 19" descr="Une image contenant noir, obscurité&#10;&#10;Description générée automatiquement">
            <a:extLst>
              <a:ext uri="{FF2B5EF4-FFF2-40B4-BE49-F238E27FC236}">
                <a16:creationId xmlns:a16="http://schemas.microsoft.com/office/drawing/2014/main" id="{03B73B5B-4721-A387-A73E-261C88D15CCA}"/>
              </a:ext>
            </a:extLst>
          </p:cNvPr>
          <p:cNvPicPr>
            <a:picLocks noChangeAspect="1"/>
          </p:cNvPicPr>
          <p:nvPr/>
        </p:nvPicPr>
        <p:blipFill>
          <a:blip r:embed="rId2"/>
          <a:stretch>
            <a:fillRect/>
          </a:stretch>
        </p:blipFill>
        <p:spPr>
          <a:xfrm>
            <a:off x="8743364" y="2730750"/>
            <a:ext cx="649860" cy="649860"/>
          </a:xfrm>
          <a:prstGeom prst="rect">
            <a:avLst/>
          </a:prstGeom>
        </p:spPr>
      </p:pic>
      <p:pic>
        <p:nvPicPr>
          <p:cNvPr id="21" name="Image 20" descr="Une image contenant noir, obscurité&#10;&#10;Description générée automatiquement">
            <a:extLst>
              <a:ext uri="{FF2B5EF4-FFF2-40B4-BE49-F238E27FC236}">
                <a16:creationId xmlns:a16="http://schemas.microsoft.com/office/drawing/2014/main" id="{A3D273A8-2F9D-DF5C-0336-C2B477B77AE5}"/>
              </a:ext>
            </a:extLst>
          </p:cNvPr>
          <p:cNvPicPr>
            <a:picLocks noChangeAspect="1"/>
          </p:cNvPicPr>
          <p:nvPr/>
        </p:nvPicPr>
        <p:blipFill>
          <a:blip r:embed="rId2"/>
          <a:stretch>
            <a:fillRect/>
          </a:stretch>
        </p:blipFill>
        <p:spPr>
          <a:xfrm>
            <a:off x="10088670" y="2730750"/>
            <a:ext cx="649860" cy="649860"/>
          </a:xfrm>
          <a:prstGeom prst="rect">
            <a:avLst/>
          </a:prstGeom>
        </p:spPr>
      </p:pic>
      <p:pic>
        <p:nvPicPr>
          <p:cNvPr id="22" name="Image 21" descr="Une image contenant noir, obscurité&#10;&#10;Description générée automatiquement">
            <a:extLst>
              <a:ext uri="{FF2B5EF4-FFF2-40B4-BE49-F238E27FC236}">
                <a16:creationId xmlns:a16="http://schemas.microsoft.com/office/drawing/2014/main" id="{C2B03B70-4273-DDB9-4FFA-4DC21B92B5E4}"/>
              </a:ext>
            </a:extLst>
          </p:cNvPr>
          <p:cNvPicPr>
            <a:picLocks noChangeAspect="1"/>
          </p:cNvPicPr>
          <p:nvPr/>
        </p:nvPicPr>
        <p:blipFill>
          <a:blip r:embed="rId2"/>
          <a:stretch>
            <a:fillRect/>
          </a:stretch>
        </p:blipFill>
        <p:spPr>
          <a:xfrm>
            <a:off x="11276749" y="2730749"/>
            <a:ext cx="649860" cy="649860"/>
          </a:xfrm>
          <a:prstGeom prst="rect">
            <a:avLst/>
          </a:prstGeom>
        </p:spPr>
      </p:pic>
      <p:grpSp>
        <p:nvGrpSpPr>
          <p:cNvPr id="23" name="Groupe 22">
            <a:extLst>
              <a:ext uri="{FF2B5EF4-FFF2-40B4-BE49-F238E27FC236}">
                <a16:creationId xmlns:a16="http://schemas.microsoft.com/office/drawing/2014/main" id="{81BEA4D5-ABE5-93B6-95F0-64A99E7D833C}"/>
              </a:ext>
            </a:extLst>
          </p:cNvPr>
          <p:cNvGrpSpPr/>
          <p:nvPr/>
        </p:nvGrpSpPr>
        <p:grpSpPr>
          <a:xfrm>
            <a:off x="1109068" y="4592063"/>
            <a:ext cx="6001566" cy="1598250"/>
            <a:chOff x="655166" y="4459662"/>
            <a:chExt cx="7900628" cy="2138502"/>
          </a:xfrm>
        </p:grpSpPr>
        <p:grpSp>
          <p:nvGrpSpPr>
            <p:cNvPr id="24" name="Groupe 23">
              <a:extLst>
                <a:ext uri="{FF2B5EF4-FFF2-40B4-BE49-F238E27FC236}">
                  <a16:creationId xmlns:a16="http://schemas.microsoft.com/office/drawing/2014/main" id="{B6E75AC7-E89F-D7A7-89D6-B7BEAF9AE38E}"/>
                </a:ext>
              </a:extLst>
            </p:cNvPr>
            <p:cNvGrpSpPr/>
            <p:nvPr/>
          </p:nvGrpSpPr>
          <p:grpSpPr>
            <a:xfrm>
              <a:off x="937645" y="4459662"/>
              <a:ext cx="7618149" cy="2138502"/>
              <a:chOff x="7554133" y="1042075"/>
              <a:chExt cx="7618149" cy="2138502"/>
            </a:xfrm>
          </p:grpSpPr>
          <p:pic>
            <p:nvPicPr>
              <p:cNvPr id="28" name="Image 27" descr="Une image contenant noir, obscurité&#10;&#10;Description générée automatiquement">
                <a:extLst>
                  <a:ext uri="{FF2B5EF4-FFF2-40B4-BE49-F238E27FC236}">
                    <a16:creationId xmlns:a16="http://schemas.microsoft.com/office/drawing/2014/main" id="{D9B7ED79-96F3-16FA-AC43-5C8513678579}"/>
                  </a:ext>
                </a:extLst>
              </p:cNvPr>
              <p:cNvPicPr>
                <a:picLocks noChangeAspect="1"/>
              </p:cNvPicPr>
              <p:nvPr/>
            </p:nvPicPr>
            <p:blipFill>
              <a:blip r:embed="rId2"/>
              <a:stretch>
                <a:fillRect/>
              </a:stretch>
            </p:blipFill>
            <p:spPr>
              <a:xfrm>
                <a:off x="7920415" y="1042076"/>
                <a:ext cx="900000" cy="900000"/>
              </a:xfrm>
              <a:prstGeom prst="rect">
                <a:avLst/>
              </a:prstGeom>
            </p:spPr>
          </p:pic>
          <p:pic>
            <p:nvPicPr>
              <p:cNvPr id="29" name="Image 28" descr="Une image contenant noir, obscurité&#10;&#10;Description générée automatiquement">
                <a:extLst>
                  <a:ext uri="{FF2B5EF4-FFF2-40B4-BE49-F238E27FC236}">
                    <a16:creationId xmlns:a16="http://schemas.microsoft.com/office/drawing/2014/main" id="{B1797130-712E-CF61-B0E2-403E5227CAFE}"/>
                  </a:ext>
                </a:extLst>
              </p:cNvPr>
              <p:cNvPicPr>
                <a:picLocks noChangeAspect="1"/>
              </p:cNvPicPr>
              <p:nvPr/>
            </p:nvPicPr>
            <p:blipFill>
              <a:blip r:embed="rId5"/>
              <a:stretch>
                <a:fillRect/>
              </a:stretch>
            </p:blipFill>
            <p:spPr>
              <a:xfrm>
                <a:off x="7554133" y="2480031"/>
                <a:ext cx="576000" cy="576000"/>
              </a:xfrm>
              <a:prstGeom prst="rect">
                <a:avLst/>
              </a:prstGeom>
            </p:spPr>
          </p:pic>
          <p:cxnSp>
            <p:nvCxnSpPr>
              <p:cNvPr id="30" name="Connecteur en angle 29">
                <a:extLst>
                  <a:ext uri="{FF2B5EF4-FFF2-40B4-BE49-F238E27FC236}">
                    <a16:creationId xmlns:a16="http://schemas.microsoft.com/office/drawing/2014/main" id="{B7605516-F201-ADF6-6701-378953BB78E7}"/>
                  </a:ext>
                </a:extLst>
              </p:cNvPr>
              <p:cNvCxnSpPr>
                <a:cxnSpLocks/>
                <a:stCxn id="29" idx="2"/>
              </p:cNvCxnSpPr>
              <p:nvPr/>
            </p:nvCxnSpPr>
            <p:spPr>
              <a:xfrm rot="16200000" flipH="1">
                <a:off x="10651219" y="246944"/>
                <a:ext cx="124546" cy="5742719"/>
              </a:xfrm>
              <a:prstGeom prst="bentConnector2">
                <a:avLst/>
              </a:prstGeom>
              <a:ln w="28575">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en angle 30">
                <a:extLst>
                  <a:ext uri="{FF2B5EF4-FFF2-40B4-BE49-F238E27FC236}">
                    <a16:creationId xmlns:a16="http://schemas.microsoft.com/office/drawing/2014/main" id="{961D4A3E-67BB-D0F0-3C81-F699E4EE9C27}"/>
                  </a:ext>
                </a:extLst>
              </p:cNvPr>
              <p:cNvCxnSpPr>
                <a:cxnSpLocks/>
                <a:stCxn id="28" idx="2"/>
                <a:endCxn id="29" idx="3"/>
              </p:cNvCxnSpPr>
              <p:nvPr/>
            </p:nvCxnSpPr>
            <p:spPr>
              <a:xfrm rot="5400000">
                <a:off x="7837297" y="2234912"/>
                <a:ext cx="825955" cy="240282"/>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2" name="Image 31" descr="Une image contenant noir, obscurité&#10;&#10;Description générée automatiquement">
                <a:extLst>
                  <a:ext uri="{FF2B5EF4-FFF2-40B4-BE49-F238E27FC236}">
                    <a16:creationId xmlns:a16="http://schemas.microsoft.com/office/drawing/2014/main" id="{AD921510-D26E-4D2F-00B1-E8556DD5013B}"/>
                  </a:ext>
                </a:extLst>
              </p:cNvPr>
              <p:cNvPicPr>
                <a:picLocks noChangeAspect="1"/>
              </p:cNvPicPr>
              <p:nvPr/>
            </p:nvPicPr>
            <p:blipFill>
              <a:blip r:embed="rId5"/>
              <a:stretch>
                <a:fillRect/>
              </a:stretch>
            </p:blipFill>
            <p:spPr>
              <a:xfrm>
                <a:off x="8934698" y="2433219"/>
                <a:ext cx="576000" cy="576000"/>
              </a:xfrm>
              <a:prstGeom prst="rect">
                <a:avLst/>
              </a:prstGeom>
            </p:spPr>
          </p:pic>
          <p:pic>
            <p:nvPicPr>
              <p:cNvPr id="33" name="Image 32" descr="Une image contenant noir, obscurité&#10;&#10;Description générée automatiquement">
                <a:extLst>
                  <a:ext uri="{FF2B5EF4-FFF2-40B4-BE49-F238E27FC236}">
                    <a16:creationId xmlns:a16="http://schemas.microsoft.com/office/drawing/2014/main" id="{8B875911-51B1-D2AC-8C4C-56720BF5D0FD}"/>
                  </a:ext>
                </a:extLst>
              </p:cNvPr>
              <p:cNvPicPr>
                <a:picLocks noChangeAspect="1"/>
              </p:cNvPicPr>
              <p:nvPr/>
            </p:nvPicPr>
            <p:blipFill>
              <a:blip r:embed="rId5"/>
              <a:stretch>
                <a:fillRect/>
              </a:stretch>
            </p:blipFill>
            <p:spPr>
              <a:xfrm>
                <a:off x="10144249" y="2433219"/>
                <a:ext cx="576000" cy="576000"/>
              </a:xfrm>
              <a:prstGeom prst="rect">
                <a:avLst/>
              </a:prstGeom>
            </p:spPr>
          </p:pic>
          <p:cxnSp>
            <p:nvCxnSpPr>
              <p:cNvPr id="34" name="Connecteur en angle 33">
                <a:extLst>
                  <a:ext uri="{FF2B5EF4-FFF2-40B4-BE49-F238E27FC236}">
                    <a16:creationId xmlns:a16="http://schemas.microsoft.com/office/drawing/2014/main" id="{65CFBBEE-03FA-0C12-6BD8-24CAB2C868E9}"/>
                  </a:ext>
                </a:extLst>
              </p:cNvPr>
              <p:cNvCxnSpPr>
                <a:cxnSpLocks/>
                <a:endCxn id="32" idx="2"/>
              </p:cNvCxnSpPr>
              <p:nvPr/>
            </p:nvCxnSpPr>
            <p:spPr>
              <a:xfrm rot="10800000">
                <a:off x="9222700" y="3009219"/>
                <a:ext cx="5949580" cy="165986"/>
              </a:xfrm>
              <a:prstGeom prst="bentConnector2">
                <a:avLst/>
              </a:prstGeom>
              <a:ln w="28575">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eur en angle 34">
                <a:extLst>
                  <a:ext uri="{FF2B5EF4-FFF2-40B4-BE49-F238E27FC236}">
                    <a16:creationId xmlns:a16="http://schemas.microsoft.com/office/drawing/2014/main" id="{92947806-AC62-2DD9-532A-F2116D097943}"/>
                  </a:ext>
                </a:extLst>
              </p:cNvPr>
              <p:cNvCxnSpPr>
                <a:cxnSpLocks/>
                <a:stCxn id="33" idx="2"/>
              </p:cNvCxnSpPr>
              <p:nvPr/>
            </p:nvCxnSpPr>
            <p:spPr>
              <a:xfrm rot="16200000" flipH="1">
                <a:off x="12720377" y="721091"/>
                <a:ext cx="163777" cy="4740032"/>
              </a:xfrm>
              <a:prstGeom prst="bentConnector2">
                <a:avLst/>
              </a:prstGeom>
              <a:ln w="28575">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Connecteur en angle 35">
                <a:extLst>
                  <a:ext uri="{FF2B5EF4-FFF2-40B4-BE49-F238E27FC236}">
                    <a16:creationId xmlns:a16="http://schemas.microsoft.com/office/drawing/2014/main" id="{64ACA146-6E44-6180-E067-CC00E213E8CA}"/>
                  </a:ext>
                </a:extLst>
              </p:cNvPr>
              <p:cNvCxnSpPr>
                <a:cxnSpLocks/>
              </p:cNvCxnSpPr>
              <p:nvPr/>
            </p:nvCxnSpPr>
            <p:spPr>
              <a:xfrm rot="5400000">
                <a:off x="7856477" y="2215732"/>
                <a:ext cx="997312" cy="450000"/>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Image 36" descr="Une image contenant noir, obscurité&#10;&#10;Description générée automatiquement">
                <a:extLst>
                  <a:ext uri="{FF2B5EF4-FFF2-40B4-BE49-F238E27FC236}">
                    <a16:creationId xmlns:a16="http://schemas.microsoft.com/office/drawing/2014/main" id="{0CC26D41-99F0-06A0-55A1-6DC29E0D7E58}"/>
                  </a:ext>
                </a:extLst>
              </p:cNvPr>
              <p:cNvPicPr>
                <a:picLocks noChangeAspect="1"/>
              </p:cNvPicPr>
              <p:nvPr/>
            </p:nvPicPr>
            <p:blipFill>
              <a:blip r:embed="rId2"/>
              <a:stretch>
                <a:fillRect/>
              </a:stretch>
            </p:blipFill>
            <p:spPr>
              <a:xfrm>
                <a:off x="9265721" y="1042076"/>
                <a:ext cx="900000" cy="900000"/>
              </a:xfrm>
              <a:prstGeom prst="rect">
                <a:avLst/>
              </a:prstGeom>
            </p:spPr>
          </p:pic>
          <p:cxnSp>
            <p:nvCxnSpPr>
              <p:cNvPr id="38" name="Connecteur en angle 37">
                <a:extLst>
                  <a:ext uri="{FF2B5EF4-FFF2-40B4-BE49-F238E27FC236}">
                    <a16:creationId xmlns:a16="http://schemas.microsoft.com/office/drawing/2014/main" id="{DDF5E89F-4A38-3CDD-D3E6-88AE9020A4D5}"/>
                  </a:ext>
                </a:extLst>
              </p:cNvPr>
              <p:cNvCxnSpPr>
                <a:cxnSpLocks/>
                <a:stCxn id="37" idx="2"/>
              </p:cNvCxnSpPr>
              <p:nvPr/>
            </p:nvCxnSpPr>
            <p:spPr>
              <a:xfrm rot="5400000">
                <a:off x="9182603" y="2234912"/>
                <a:ext cx="825955" cy="240282"/>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Connecteur en angle 38">
                <a:extLst>
                  <a:ext uri="{FF2B5EF4-FFF2-40B4-BE49-F238E27FC236}">
                    <a16:creationId xmlns:a16="http://schemas.microsoft.com/office/drawing/2014/main" id="{95622175-70F9-117C-DE1A-57123D1A81A5}"/>
                  </a:ext>
                </a:extLst>
              </p:cNvPr>
              <p:cNvCxnSpPr>
                <a:cxnSpLocks/>
              </p:cNvCxnSpPr>
              <p:nvPr/>
            </p:nvCxnSpPr>
            <p:spPr>
              <a:xfrm rot="5400000">
                <a:off x="9201783" y="2215732"/>
                <a:ext cx="997312" cy="450000"/>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0" name="Image 39" descr="Une image contenant noir, obscurité&#10;&#10;Description générée automatiquement">
                <a:extLst>
                  <a:ext uri="{FF2B5EF4-FFF2-40B4-BE49-F238E27FC236}">
                    <a16:creationId xmlns:a16="http://schemas.microsoft.com/office/drawing/2014/main" id="{8016B9D5-6EE6-DE8B-8452-1611E03CFFC8}"/>
                  </a:ext>
                </a:extLst>
              </p:cNvPr>
              <p:cNvPicPr>
                <a:picLocks noChangeAspect="1"/>
              </p:cNvPicPr>
              <p:nvPr/>
            </p:nvPicPr>
            <p:blipFill>
              <a:blip r:embed="rId2"/>
              <a:stretch>
                <a:fillRect/>
              </a:stretch>
            </p:blipFill>
            <p:spPr>
              <a:xfrm>
                <a:off x="10453800" y="1042075"/>
                <a:ext cx="900000" cy="900000"/>
              </a:xfrm>
              <a:prstGeom prst="rect">
                <a:avLst/>
              </a:prstGeom>
            </p:spPr>
          </p:pic>
          <p:cxnSp>
            <p:nvCxnSpPr>
              <p:cNvPr id="41" name="Connecteur en angle 40">
                <a:extLst>
                  <a:ext uri="{FF2B5EF4-FFF2-40B4-BE49-F238E27FC236}">
                    <a16:creationId xmlns:a16="http://schemas.microsoft.com/office/drawing/2014/main" id="{09671737-4834-FF10-D08A-D0D68170EED2}"/>
                  </a:ext>
                </a:extLst>
              </p:cNvPr>
              <p:cNvCxnSpPr>
                <a:cxnSpLocks/>
                <a:stCxn id="40" idx="2"/>
              </p:cNvCxnSpPr>
              <p:nvPr/>
            </p:nvCxnSpPr>
            <p:spPr>
              <a:xfrm rot="5400000">
                <a:off x="10370682" y="2234911"/>
                <a:ext cx="825955" cy="240282"/>
              </a:xfrm>
              <a:prstGeom prst="bentConnector2">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en angle 41">
                <a:extLst>
                  <a:ext uri="{FF2B5EF4-FFF2-40B4-BE49-F238E27FC236}">
                    <a16:creationId xmlns:a16="http://schemas.microsoft.com/office/drawing/2014/main" id="{09340A50-385B-0937-2B2B-B7C84239365E}"/>
                  </a:ext>
                </a:extLst>
              </p:cNvPr>
              <p:cNvCxnSpPr>
                <a:cxnSpLocks/>
              </p:cNvCxnSpPr>
              <p:nvPr/>
            </p:nvCxnSpPr>
            <p:spPr>
              <a:xfrm rot="5400000">
                <a:off x="10389862" y="2215731"/>
                <a:ext cx="997312" cy="450000"/>
              </a:xfrm>
              <a:prstGeom prst="bentConnector2">
                <a:avLst/>
              </a:prstGeom>
              <a:ln w="28575">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00C63C97-00C1-99EA-04A0-005780CA3B26}"/>
                  </a:ext>
                </a:extLst>
              </p:cNvPr>
              <p:cNvSpPr txBox="1"/>
              <p:nvPr/>
            </p:nvSpPr>
            <p:spPr>
              <a:xfrm>
                <a:off x="11912312" y="2311220"/>
                <a:ext cx="2604303"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rPr>
                  <a:t>Boucle d’eau Tempérée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srgbClr val="92D050"/>
                    </a:solidFill>
                    <a:effectLst/>
                    <a:uLnTx/>
                    <a:uFillTx/>
                    <a:latin typeface="Arial" panose="020B0604020202020204" pitchFamily="34" charset="0"/>
                    <a:ea typeface="+mn-ea"/>
                    <a:cs typeface="Arial" panose="020B0604020202020204" pitchFamily="34" charset="0"/>
                  </a:rPr>
                  <a:t>5°C à 30°C</a:t>
                </a:r>
              </a:p>
            </p:txBody>
          </p:sp>
        </p:grpSp>
        <p:sp>
          <p:nvSpPr>
            <p:cNvPr id="25" name="ZoneTexte 24">
              <a:extLst>
                <a:ext uri="{FF2B5EF4-FFF2-40B4-BE49-F238E27FC236}">
                  <a16:creationId xmlns:a16="http://schemas.microsoft.com/office/drawing/2014/main" id="{6B59EF0E-FFF0-7BEB-CFA4-202CB5B7F01C}"/>
                </a:ext>
              </a:extLst>
            </p:cNvPr>
            <p:cNvSpPr txBox="1"/>
            <p:nvPr/>
          </p:nvSpPr>
          <p:spPr>
            <a:xfrm>
              <a:off x="655166" y="5600851"/>
              <a:ext cx="1140958" cy="267679"/>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700" b="0" i="0" u="none" strike="noStrike" kern="0" cap="none" spc="0" normalizeH="0" baseline="0" noProof="0">
                  <a:ln>
                    <a:noFill/>
                  </a:ln>
                  <a:solidFill>
                    <a:srgbClr val="0B313E"/>
                  </a:solidFill>
                  <a:effectLst/>
                  <a:uLnTx/>
                  <a:uFillTx/>
                  <a:latin typeface="Arial"/>
                  <a:ea typeface="+mn-ea"/>
                  <a:cs typeface="Arial"/>
                  <a:sym typeface="Wingdings" pitchFamily="2" charset="2"/>
                </a:rPr>
                <a:t>Pompe à chaleur</a:t>
              </a:r>
            </a:p>
          </p:txBody>
        </p:sp>
        <p:sp>
          <p:nvSpPr>
            <p:cNvPr id="26" name="ZoneTexte 25">
              <a:extLst>
                <a:ext uri="{FF2B5EF4-FFF2-40B4-BE49-F238E27FC236}">
                  <a16:creationId xmlns:a16="http://schemas.microsoft.com/office/drawing/2014/main" id="{7E6F4137-8F40-3FFB-5786-5C2A30554CC2}"/>
                </a:ext>
              </a:extLst>
            </p:cNvPr>
            <p:cNvSpPr txBox="1"/>
            <p:nvPr/>
          </p:nvSpPr>
          <p:spPr>
            <a:xfrm>
              <a:off x="2028837" y="5550542"/>
              <a:ext cx="1140958" cy="267679"/>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700" b="0" i="0" u="none" strike="noStrike" kern="0" cap="none" spc="0" normalizeH="0" baseline="0" noProof="0">
                  <a:ln>
                    <a:noFill/>
                  </a:ln>
                  <a:solidFill>
                    <a:srgbClr val="0B313E"/>
                  </a:solidFill>
                  <a:effectLst/>
                  <a:uLnTx/>
                  <a:uFillTx/>
                  <a:latin typeface="Arial"/>
                  <a:ea typeface="+mn-ea"/>
                  <a:cs typeface="Arial"/>
                  <a:sym typeface="Wingdings" pitchFamily="2" charset="2"/>
                </a:rPr>
                <a:t>Pompe à chaleur</a:t>
              </a:r>
            </a:p>
          </p:txBody>
        </p:sp>
        <p:sp>
          <p:nvSpPr>
            <p:cNvPr id="27" name="ZoneTexte 26">
              <a:extLst>
                <a:ext uri="{FF2B5EF4-FFF2-40B4-BE49-F238E27FC236}">
                  <a16:creationId xmlns:a16="http://schemas.microsoft.com/office/drawing/2014/main" id="{948CAD7E-182A-009E-7473-C97A7BA9ECFD}"/>
                </a:ext>
              </a:extLst>
            </p:cNvPr>
            <p:cNvSpPr txBox="1"/>
            <p:nvPr/>
          </p:nvSpPr>
          <p:spPr>
            <a:xfrm>
              <a:off x="3234987" y="5543029"/>
              <a:ext cx="1140958" cy="267679"/>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700" b="0" i="0" u="none" strike="noStrike" kern="0" cap="none" spc="0" normalizeH="0" baseline="0" noProof="0">
                  <a:ln>
                    <a:noFill/>
                  </a:ln>
                  <a:solidFill>
                    <a:srgbClr val="0B313E"/>
                  </a:solidFill>
                  <a:effectLst/>
                  <a:uLnTx/>
                  <a:uFillTx/>
                  <a:latin typeface="Arial"/>
                  <a:ea typeface="+mn-ea"/>
                  <a:cs typeface="Arial"/>
                  <a:sym typeface="Wingdings" pitchFamily="2" charset="2"/>
                </a:rPr>
                <a:t>Pompe à chaleur</a:t>
              </a:r>
            </a:p>
          </p:txBody>
        </p:sp>
      </p:grpSp>
      <p:pic>
        <p:nvPicPr>
          <p:cNvPr id="44" name="Image 43" descr="Une image contenant noir, obscurité&#10;&#10;Description générée automatiquement">
            <a:extLst>
              <a:ext uri="{FF2B5EF4-FFF2-40B4-BE49-F238E27FC236}">
                <a16:creationId xmlns:a16="http://schemas.microsoft.com/office/drawing/2014/main" id="{C0CD2117-81E5-2E1D-5721-5169DE11C6C1}"/>
              </a:ext>
            </a:extLst>
          </p:cNvPr>
          <p:cNvPicPr>
            <a:picLocks noChangeAspect="1"/>
          </p:cNvPicPr>
          <p:nvPr/>
        </p:nvPicPr>
        <p:blipFill>
          <a:blip r:embed="rId6">
            <a:duotone>
              <a:prstClr val="black"/>
              <a:srgbClr val="00B0F0">
                <a:tint val="45000"/>
                <a:satMod val="400000"/>
              </a:srgbClr>
            </a:duotone>
          </a:blip>
          <a:stretch>
            <a:fillRect/>
          </a:stretch>
        </p:blipFill>
        <p:spPr>
          <a:xfrm>
            <a:off x="11326659" y="5343866"/>
            <a:ext cx="447824" cy="447824"/>
          </a:xfrm>
          <a:prstGeom prst="rect">
            <a:avLst/>
          </a:prstGeom>
          <a:ln w="28575">
            <a:noFill/>
          </a:ln>
        </p:spPr>
      </p:pic>
      <p:pic>
        <p:nvPicPr>
          <p:cNvPr id="45" name="Image 44" descr="Une image contenant noir, obscurité&#10;&#10;Description générée automatiquement">
            <a:extLst>
              <a:ext uri="{FF2B5EF4-FFF2-40B4-BE49-F238E27FC236}">
                <a16:creationId xmlns:a16="http://schemas.microsoft.com/office/drawing/2014/main" id="{8737C600-684C-CF01-05D7-E253CB1B4CD4}"/>
              </a:ext>
            </a:extLst>
          </p:cNvPr>
          <p:cNvPicPr>
            <a:picLocks noChangeAspect="1"/>
          </p:cNvPicPr>
          <p:nvPr/>
        </p:nvPicPr>
        <p:blipFill>
          <a:blip r:embed="rId7"/>
          <a:stretch>
            <a:fillRect/>
          </a:stretch>
        </p:blipFill>
        <p:spPr>
          <a:xfrm>
            <a:off x="7316155" y="5624603"/>
            <a:ext cx="706065" cy="706065"/>
          </a:xfrm>
          <a:prstGeom prst="rect">
            <a:avLst/>
          </a:prstGeom>
          <a:ln w="28575">
            <a:solidFill>
              <a:schemeClr val="tx1"/>
            </a:solidFill>
          </a:ln>
        </p:spPr>
      </p:pic>
      <p:sp>
        <p:nvSpPr>
          <p:cNvPr id="46" name="ZoneTexte 45">
            <a:extLst>
              <a:ext uri="{FF2B5EF4-FFF2-40B4-BE49-F238E27FC236}">
                <a16:creationId xmlns:a16="http://schemas.microsoft.com/office/drawing/2014/main" id="{FAFE4384-D64E-70A1-D99A-4F05A3D56883}"/>
              </a:ext>
            </a:extLst>
          </p:cNvPr>
          <p:cNvSpPr txBox="1"/>
          <p:nvPr/>
        </p:nvSpPr>
        <p:spPr>
          <a:xfrm>
            <a:off x="7236042" y="5192387"/>
            <a:ext cx="888658" cy="369332"/>
          </a:xfrm>
          <a:prstGeom prst="rect">
            <a:avLst/>
          </a:prstGeom>
          <a:noFill/>
        </p:spPr>
        <p:txBody>
          <a:bodyPr wrap="square">
            <a:spAutoFit/>
          </a:bodyPr>
          <a:lstStyle/>
          <a:p>
            <a:pPr marL="0" marR="0" lvl="0" indent="0" algn="ctr" defTabSz="916137" rtl="0" eaLnBrk="1" fontAlgn="auto" latinLnBrk="0" hangingPunct="1">
              <a:lnSpc>
                <a:spcPct val="100000"/>
              </a:lnSpc>
              <a:spcBef>
                <a:spcPts val="0"/>
              </a:spcBef>
              <a:spcAft>
                <a:spcPts val="0"/>
              </a:spcAft>
              <a:buClr>
                <a:srgbClr val="000000"/>
              </a:buClr>
              <a:buSzTx/>
              <a:buFontTx/>
              <a:buNone/>
              <a:tabLst/>
              <a:defRPr/>
            </a:pPr>
            <a:r>
              <a:rPr kumimoji="0" lang="fr-FR" sz="900" b="0" i="0" u="none" strike="noStrike" kern="0" cap="none" spc="0" normalizeH="0" baseline="0" noProof="0">
                <a:ln>
                  <a:noFill/>
                </a:ln>
                <a:solidFill>
                  <a:srgbClr val="0B313E"/>
                </a:solidFill>
                <a:effectLst/>
                <a:uLnTx/>
                <a:uFillTx/>
                <a:latin typeface="Arial"/>
                <a:ea typeface="+mn-ea"/>
                <a:cs typeface="Arial"/>
                <a:sym typeface="Wingdings" pitchFamily="2" charset="2"/>
              </a:rPr>
              <a:t>Échangeur de chaleur</a:t>
            </a:r>
          </a:p>
        </p:txBody>
      </p:sp>
      <p:cxnSp>
        <p:nvCxnSpPr>
          <p:cNvPr id="47" name="Connecteur droit avec flèche 46">
            <a:extLst>
              <a:ext uri="{FF2B5EF4-FFF2-40B4-BE49-F238E27FC236}">
                <a16:creationId xmlns:a16="http://schemas.microsoft.com/office/drawing/2014/main" id="{9CF2FB44-A5F6-E0E4-C306-5DF4A4A498A2}"/>
              </a:ext>
            </a:extLst>
          </p:cNvPr>
          <p:cNvCxnSpPr>
            <a:cxnSpLocks/>
          </p:cNvCxnSpPr>
          <p:nvPr/>
        </p:nvCxnSpPr>
        <p:spPr>
          <a:xfrm flipV="1">
            <a:off x="8134858" y="5631332"/>
            <a:ext cx="2917711" cy="13918"/>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D1E1B8D4-D8AE-60AE-B993-A433C4F7F17B}"/>
              </a:ext>
            </a:extLst>
          </p:cNvPr>
          <p:cNvSpPr txBox="1"/>
          <p:nvPr/>
        </p:nvSpPr>
        <p:spPr>
          <a:xfrm>
            <a:off x="8398790" y="5017016"/>
            <a:ext cx="23898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Eaux de surface, de mer ou usées</a:t>
            </a:r>
          </a:p>
        </p:txBody>
      </p:sp>
      <p:cxnSp>
        <p:nvCxnSpPr>
          <p:cNvPr id="51" name="Connecteur droit avec flèche 50">
            <a:extLst>
              <a:ext uri="{FF2B5EF4-FFF2-40B4-BE49-F238E27FC236}">
                <a16:creationId xmlns:a16="http://schemas.microsoft.com/office/drawing/2014/main" id="{A0E521CB-A3D4-A2E7-EF92-D0D28193E0FF}"/>
              </a:ext>
            </a:extLst>
          </p:cNvPr>
          <p:cNvCxnSpPr>
            <a:cxnSpLocks/>
          </p:cNvCxnSpPr>
          <p:nvPr/>
        </p:nvCxnSpPr>
        <p:spPr>
          <a:xfrm flipV="1">
            <a:off x="8159355" y="6323709"/>
            <a:ext cx="2917711" cy="13918"/>
          </a:xfrm>
          <a:prstGeom prst="straightConnector1">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ZoneTexte 51">
            <a:extLst>
              <a:ext uri="{FF2B5EF4-FFF2-40B4-BE49-F238E27FC236}">
                <a16:creationId xmlns:a16="http://schemas.microsoft.com/office/drawing/2014/main" id="{EF2E74D6-E86E-3530-D49D-A5FE03C45DC4}"/>
              </a:ext>
            </a:extLst>
          </p:cNvPr>
          <p:cNvSpPr txBox="1"/>
          <p:nvPr/>
        </p:nvSpPr>
        <p:spPr>
          <a:xfrm>
            <a:off x="8313367" y="5741435"/>
            <a:ext cx="25606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rPr>
              <a:t>Géothermie sur nappes, sondes, </a:t>
            </a:r>
            <a:r>
              <a:rPr kumimoji="0" lang="fr-FR" sz="1600" b="0" i="0" u="none" strike="noStrike" kern="1200" cap="none" spc="0" normalizeH="0" baseline="0" noProof="0" err="1">
                <a:ln>
                  <a:noFill/>
                </a:ln>
                <a:solidFill>
                  <a:srgbClr val="7030A0"/>
                </a:solidFill>
                <a:effectLst/>
                <a:uLnTx/>
                <a:uFillTx/>
                <a:latin typeface="Arial" panose="020B0604020202020204" pitchFamily="34" charset="0"/>
                <a:ea typeface="+mn-ea"/>
                <a:cs typeface="Arial" panose="020B0604020202020204" pitchFamily="34" charset="0"/>
              </a:rPr>
              <a:t>géostructures</a:t>
            </a:r>
            <a:endParaRPr kumimoji="0" lang="fr-FR" sz="1600" b="0" i="0" u="none" strike="noStrike" kern="1200" cap="none" spc="0" normalizeH="0" baseline="0" noProof="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54" name="Graphique 53">
            <a:extLst>
              <a:ext uri="{FF2B5EF4-FFF2-40B4-BE49-F238E27FC236}">
                <a16:creationId xmlns:a16="http://schemas.microsoft.com/office/drawing/2014/main" id="{7538290B-A3D3-D43D-002B-CBB5B4CBFC8C}"/>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29462"/>
          <a:stretch/>
        </p:blipFill>
        <p:spPr>
          <a:xfrm>
            <a:off x="11264301" y="5888416"/>
            <a:ext cx="586159" cy="510706"/>
          </a:xfrm>
          <a:prstGeom prst="rect">
            <a:avLst/>
          </a:prstGeom>
        </p:spPr>
      </p:pic>
      <p:sp>
        <p:nvSpPr>
          <p:cNvPr id="59" name="Titre 1">
            <a:extLst>
              <a:ext uri="{FF2B5EF4-FFF2-40B4-BE49-F238E27FC236}">
                <a16:creationId xmlns:a16="http://schemas.microsoft.com/office/drawing/2014/main" id="{157D56D2-D80C-DA4B-A691-B8ED95EF1EB4}"/>
              </a:ext>
            </a:extLst>
          </p:cNvPr>
          <p:cNvSpPr txBox="1">
            <a:spLocks/>
          </p:cNvSpPr>
          <p:nvPr/>
        </p:nvSpPr>
        <p:spPr>
          <a:xfrm>
            <a:off x="730620" y="365126"/>
            <a:ext cx="10515600" cy="421952"/>
          </a:xfrm>
          <a:prstGeom prst="rect">
            <a:avLst/>
          </a:prstGeom>
          <a:solidFill>
            <a:srgbClr val="E53515"/>
          </a:solidFill>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a:ln>
                  <a:noFill/>
                </a:ln>
                <a:solidFill>
                  <a:sysClr val="window" lastClr="FFFFFF"/>
                </a:solidFill>
                <a:effectLst/>
                <a:uLnTx/>
                <a:uFillTx/>
                <a:latin typeface="Arial" panose="020B0604020202020204" pitchFamily="34" charset="0"/>
                <a:ea typeface="+mj-ea"/>
                <a:cs typeface="Arial" panose="020B0604020202020204" pitchFamily="34" charset="0"/>
              </a:rPr>
              <a:t>Réseau de chaleur, de froid ou boucle d’eau tempérée ?</a:t>
            </a:r>
          </a:p>
        </p:txBody>
      </p:sp>
    </p:spTree>
    <p:extLst>
      <p:ext uri="{BB962C8B-B14F-4D97-AF65-F5344CB8AC3E}">
        <p14:creationId xmlns:p14="http://schemas.microsoft.com/office/powerpoint/2010/main" val="317845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5ADFB-AE8B-29F5-C5AC-BD1D892A28D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B06F42A-8354-156D-402A-9A8BE235471A}"/>
              </a:ext>
            </a:extLst>
          </p:cNvPr>
          <p:cNvSpPr>
            <a:spLocks noGrp="1"/>
          </p:cNvSpPr>
          <p:nvPr>
            <p:ph type="title"/>
          </p:nvPr>
        </p:nvSpPr>
        <p:spPr>
          <a:xfrm>
            <a:off x="730621" y="365126"/>
            <a:ext cx="10515600" cy="421952"/>
          </a:xfrm>
        </p:spPr>
        <p:txBody>
          <a:bodyPr/>
          <a:lstStyle/>
          <a:p>
            <a:r>
              <a:rPr lang="fr-FR"/>
              <a:t>Les réseaux de chaleur en trois étapes</a:t>
            </a:r>
          </a:p>
        </p:txBody>
      </p:sp>
      <p:pic>
        <p:nvPicPr>
          <p:cNvPr id="22" name="Google Shape;499;g2af48a6cd98_0_2">
            <a:extLst>
              <a:ext uri="{FF2B5EF4-FFF2-40B4-BE49-F238E27FC236}">
                <a16:creationId xmlns:a16="http://schemas.microsoft.com/office/drawing/2014/main" id="{4997931B-5FC6-18E7-F0B9-22AA6476DDCA}"/>
              </a:ext>
            </a:extLst>
          </p:cNvPr>
          <p:cNvPicPr preferRelativeResize="0"/>
          <p:nvPr/>
        </p:nvPicPr>
        <p:blipFill rotWithShape="1">
          <a:blip r:embed="rId3">
            <a:alphaModFix/>
          </a:blip>
          <a:srcRect/>
          <a:stretch/>
        </p:blipFill>
        <p:spPr>
          <a:xfrm>
            <a:off x="767027" y="1460090"/>
            <a:ext cx="5738122" cy="4245153"/>
          </a:xfrm>
          <a:prstGeom prst="rect">
            <a:avLst/>
          </a:prstGeom>
          <a:noFill/>
          <a:ln>
            <a:noFill/>
          </a:ln>
        </p:spPr>
      </p:pic>
      <p:sp>
        <p:nvSpPr>
          <p:cNvPr id="23" name="Google Shape;498;g2af48a6cd98_0_2">
            <a:extLst>
              <a:ext uri="{FF2B5EF4-FFF2-40B4-BE49-F238E27FC236}">
                <a16:creationId xmlns:a16="http://schemas.microsoft.com/office/drawing/2014/main" id="{CC85889E-9452-6496-62AA-4A6385A79BC6}"/>
              </a:ext>
            </a:extLst>
          </p:cNvPr>
          <p:cNvSpPr/>
          <p:nvPr/>
        </p:nvSpPr>
        <p:spPr>
          <a:xfrm>
            <a:off x="3743559" y="5705243"/>
            <a:ext cx="6334500" cy="344700"/>
          </a:xfrm>
          <a:prstGeom prst="rect">
            <a:avLst/>
          </a:prstGeom>
          <a:noFill/>
          <a:ln>
            <a:noFill/>
          </a:ln>
        </p:spPr>
        <p:txBody>
          <a:bodyPr spcFirstLastPara="1" wrap="square" lIns="128000" tIns="63975" rIns="128000" bIns="63975" anchor="t" anchorCtr="0">
            <a:noAutofit/>
          </a:bodyPr>
          <a:lstStyle/>
          <a:p>
            <a:pPr algn="just">
              <a:buClr>
                <a:srgbClr val="000000"/>
              </a:buClr>
              <a:buSzPts val="1400"/>
              <a:buFont typeface="Arial"/>
              <a:buNone/>
            </a:pPr>
            <a:r>
              <a:rPr lang="fr-FR" sz="1400" i="1">
                <a:solidFill>
                  <a:srgbClr val="7F7F7F"/>
                </a:solidFill>
                <a:ea typeface="Calibri"/>
                <a:cs typeface="Calibri"/>
                <a:sym typeface="Calibri"/>
              </a:rPr>
              <a:t>Source : Laval Energie Nouvelle</a:t>
            </a:r>
            <a:endParaRPr sz="2000">
              <a:solidFill>
                <a:srgbClr val="000000"/>
              </a:solidFill>
              <a:latin typeface="Arial"/>
              <a:ea typeface="Arial"/>
              <a:cs typeface="Arial"/>
              <a:sym typeface="Arial"/>
            </a:endParaRPr>
          </a:p>
        </p:txBody>
      </p:sp>
      <p:grpSp>
        <p:nvGrpSpPr>
          <p:cNvPr id="24" name="Google Shape;338;g2af48a6cd98_0_265">
            <a:extLst>
              <a:ext uri="{FF2B5EF4-FFF2-40B4-BE49-F238E27FC236}">
                <a16:creationId xmlns:a16="http://schemas.microsoft.com/office/drawing/2014/main" id="{B1D22F09-A525-C0C4-94AC-0D07BE0672FD}"/>
              </a:ext>
            </a:extLst>
          </p:cNvPr>
          <p:cNvGrpSpPr/>
          <p:nvPr/>
        </p:nvGrpSpPr>
        <p:grpSpPr>
          <a:xfrm>
            <a:off x="6537857" y="3272325"/>
            <a:ext cx="1135328" cy="863801"/>
            <a:chOff x="2532886" y="1872638"/>
            <a:chExt cx="1165892" cy="765799"/>
          </a:xfrm>
          <a:noFill/>
        </p:grpSpPr>
        <p:pic>
          <p:nvPicPr>
            <p:cNvPr id="25" name="Google Shape;339;g2af48a6cd98_0_265">
              <a:extLst>
                <a:ext uri="{FF2B5EF4-FFF2-40B4-BE49-F238E27FC236}">
                  <a16:creationId xmlns:a16="http://schemas.microsoft.com/office/drawing/2014/main" id="{4D9C8293-FA59-1A54-29C9-C0FC262B0B5E}"/>
                </a:ext>
              </a:extLst>
            </p:cNvPr>
            <p:cNvPicPr preferRelativeResize="0"/>
            <p:nvPr/>
          </p:nvPicPr>
          <p:blipFill rotWithShape="1">
            <a:blip r:embed="rId4">
              <a:alphaModFix/>
              <a:duotone>
                <a:prstClr val="black"/>
                <a:schemeClr val="tx2">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Lst>
            </a:blip>
            <a:srcRect b="17498"/>
            <a:stretch/>
          </p:blipFill>
          <p:spPr>
            <a:xfrm rot="-5400000">
              <a:off x="3079653" y="1863113"/>
              <a:ext cx="609600" cy="628650"/>
            </a:xfrm>
            <a:prstGeom prst="rect">
              <a:avLst/>
            </a:prstGeom>
            <a:grpFill/>
            <a:ln>
              <a:noFill/>
            </a:ln>
          </p:spPr>
        </p:pic>
        <p:pic>
          <p:nvPicPr>
            <p:cNvPr id="26" name="Google Shape;340;g2af48a6cd98_0_265">
              <a:extLst>
                <a:ext uri="{FF2B5EF4-FFF2-40B4-BE49-F238E27FC236}">
                  <a16:creationId xmlns:a16="http://schemas.microsoft.com/office/drawing/2014/main" id="{97E069CF-1961-29BB-2BB8-0E90055BAF12}"/>
                </a:ext>
              </a:extLst>
            </p:cNvPr>
            <p:cNvPicPr preferRelativeResize="0"/>
            <p:nvPr/>
          </p:nvPicPr>
          <p:blipFill rotWithShape="1">
            <a:blip r:embed="rId6">
              <a:alphaModFix/>
              <a:duotone>
                <a:prstClr val="black"/>
                <a:schemeClr val="tx2">
                  <a:tint val="45000"/>
                  <a:satMod val="400000"/>
                </a:schemeClr>
              </a:duotone>
              <a:extLst>
                <a:ext uri="{BEBA8EAE-BF5A-486C-A8C5-ECC9F3942E4B}">
                  <a14:imgProps xmlns:a14="http://schemas.microsoft.com/office/drawing/2010/main">
                    <a14:imgLayer r:embed="rId7">
                      <a14:imgEffect>
                        <a14:colorTemperature colorTemp="11200"/>
                      </a14:imgEffect>
                      <a14:imgEffect>
                        <a14:brightnessContrast bright="-20000" contrast="-40000"/>
                      </a14:imgEffect>
                    </a14:imgLayer>
                  </a14:imgProps>
                </a:ext>
              </a:extLst>
            </a:blip>
            <a:srcRect b="14133"/>
            <a:stretch/>
          </p:blipFill>
          <p:spPr>
            <a:xfrm>
              <a:off x="2532886" y="1984119"/>
              <a:ext cx="609600" cy="654318"/>
            </a:xfrm>
            <a:prstGeom prst="rect">
              <a:avLst/>
            </a:prstGeom>
            <a:grpFill/>
            <a:ln>
              <a:noFill/>
            </a:ln>
          </p:spPr>
        </p:pic>
      </p:grpSp>
      <p:sp>
        <p:nvSpPr>
          <p:cNvPr id="27" name="Forme libre 26">
            <a:extLst>
              <a:ext uri="{FF2B5EF4-FFF2-40B4-BE49-F238E27FC236}">
                <a16:creationId xmlns:a16="http://schemas.microsoft.com/office/drawing/2014/main" id="{C8395319-7C4D-7438-4AEB-67440674E054}"/>
              </a:ext>
            </a:extLst>
          </p:cNvPr>
          <p:cNvSpPr/>
          <p:nvPr/>
        </p:nvSpPr>
        <p:spPr>
          <a:xfrm>
            <a:off x="6537859" y="1896880"/>
            <a:ext cx="496161" cy="639336"/>
          </a:xfrm>
          <a:custGeom>
            <a:avLst/>
            <a:gdLst>
              <a:gd name="connsiteX0" fmla="*/ 185450 w 625284"/>
              <a:gd name="connsiteY0" fmla="*/ 848751 h 849855"/>
              <a:gd name="connsiteX1" fmla="*/ 198975 w 625284"/>
              <a:gd name="connsiteY1" fmla="*/ 833511 h 849855"/>
              <a:gd name="connsiteX2" fmla="*/ 203262 w 625284"/>
              <a:gd name="connsiteY2" fmla="*/ 608245 h 849855"/>
              <a:gd name="connsiteX3" fmla="*/ 268698 w 625284"/>
              <a:gd name="connsiteY3" fmla="*/ 438129 h 849855"/>
              <a:gd name="connsiteX4" fmla="*/ 286700 w 625284"/>
              <a:gd name="connsiteY4" fmla="*/ 432128 h 849855"/>
              <a:gd name="connsiteX5" fmla="*/ 387380 w 625284"/>
              <a:gd name="connsiteY5" fmla="*/ 832939 h 849855"/>
              <a:gd name="connsiteX6" fmla="*/ 399572 w 625284"/>
              <a:gd name="connsiteY6" fmla="*/ 849227 h 849855"/>
              <a:gd name="connsiteX7" fmla="*/ 591120 w 625284"/>
              <a:gd name="connsiteY7" fmla="*/ 296779 h 849855"/>
              <a:gd name="connsiteX8" fmla="*/ 570831 w 625284"/>
              <a:gd name="connsiteY8" fmla="*/ 296779 h 849855"/>
              <a:gd name="connsiteX9" fmla="*/ 524254 w 625284"/>
              <a:gd name="connsiteY9" fmla="*/ 387266 h 849855"/>
              <a:gd name="connsiteX10" fmla="*/ 505680 w 625284"/>
              <a:gd name="connsiteY10" fmla="*/ 382218 h 849855"/>
              <a:gd name="connsiteX11" fmla="*/ 253744 w 625284"/>
              <a:gd name="connsiteY11" fmla="*/ 3409 h 849855"/>
              <a:gd name="connsiteX12" fmla="*/ 235361 w 625284"/>
              <a:gd name="connsiteY12" fmla="*/ 9791 h 849855"/>
              <a:gd name="connsiteX13" fmla="*/ 20286 w 625284"/>
              <a:gd name="connsiteY13" fmla="*/ 470514 h 849855"/>
              <a:gd name="connsiteX14" fmla="*/ 185450 w 625284"/>
              <a:gd name="connsiteY14" fmla="*/ 848656 h 84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284" h="849855">
                <a:moveTo>
                  <a:pt x="185450" y="848751"/>
                </a:moveTo>
                <a:cubicBezTo>
                  <a:pt x="194975" y="852942"/>
                  <a:pt x="204119" y="842560"/>
                  <a:pt x="198975" y="833511"/>
                </a:cubicBezTo>
                <a:cubicBezTo>
                  <a:pt x="157827" y="760550"/>
                  <a:pt x="152874" y="682159"/>
                  <a:pt x="203262" y="608245"/>
                </a:cubicBezTo>
                <a:cubicBezTo>
                  <a:pt x="247934" y="542713"/>
                  <a:pt x="263555" y="472038"/>
                  <a:pt x="268698" y="438129"/>
                </a:cubicBezTo>
                <a:cubicBezTo>
                  <a:pt x="270032" y="429557"/>
                  <a:pt x="280414" y="426128"/>
                  <a:pt x="286700" y="432128"/>
                </a:cubicBezTo>
                <a:cubicBezTo>
                  <a:pt x="493107" y="628248"/>
                  <a:pt x="428814" y="775028"/>
                  <a:pt x="387380" y="832939"/>
                </a:cubicBezTo>
                <a:cubicBezTo>
                  <a:pt x="381379" y="841321"/>
                  <a:pt x="389856" y="852656"/>
                  <a:pt x="399572" y="849227"/>
                </a:cubicBezTo>
                <a:cubicBezTo>
                  <a:pt x="703134" y="742166"/>
                  <a:pt x="623886" y="401839"/>
                  <a:pt x="591120" y="296779"/>
                </a:cubicBezTo>
                <a:cubicBezTo>
                  <a:pt x="588072" y="286873"/>
                  <a:pt x="574165" y="286873"/>
                  <a:pt x="570831" y="296779"/>
                </a:cubicBezTo>
                <a:cubicBezTo>
                  <a:pt x="553782" y="346880"/>
                  <a:pt x="536446" y="373455"/>
                  <a:pt x="524254" y="387266"/>
                </a:cubicBezTo>
                <a:cubicBezTo>
                  <a:pt x="518348" y="394029"/>
                  <a:pt x="507204" y="391076"/>
                  <a:pt x="505680" y="382218"/>
                </a:cubicBezTo>
                <a:cubicBezTo>
                  <a:pt x="485583" y="261727"/>
                  <a:pt x="309180" y="63226"/>
                  <a:pt x="253744" y="3409"/>
                </a:cubicBezTo>
                <a:cubicBezTo>
                  <a:pt x="247457" y="-3353"/>
                  <a:pt x="236123" y="552"/>
                  <a:pt x="235361" y="9791"/>
                </a:cubicBezTo>
                <a:cubicBezTo>
                  <a:pt x="210977" y="279443"/>
                  <a:pt x="84485" y="272490"/>
                  <a:pt x="20286" y="470514"/>
                </a:cubicBezTo>
                <a:cubicBezTo>
                  <a:pt x="-58581" y="713972"/>
                  <a:pt x="112965" y="817033"/>
                  <a:pt x="185450" y="848656"/>
                </a:cubicBezTo>
                <a:close/>
              </a:path>
            </a:pathLst>
          </a:custGeom>
          <a:solidFill>
            <a:srgbClr val="6E6E6E"/>
          </a:solidFill>
          <a:ln w="9525" cap="flat">
            <a:noFill/>
            <a:prstDash val="solid"/>
            <a:miter/>
          </a:ln>
        </p:spPr>
        <p:txBody>
          <a:bodyPr rtlCol="0" anchor="ctr"/>
          <a:lstStyle/>
          <a:p>
            <a:endParaRPr lang="fr-FR">
              <a:solidFill>
                <a:srgbClr val="E96B1E"/>
              </a:solidFill>
              <a:latin typeface="Arial"/>
            </a:endParaRPr>
          </a:p>
        </p:txBody>
      </p:sp>
      <p:pic>
        <p:nvPicPr>
          <p:cNvPr id="28" name="Graphique 27" descr="Flocon de neige avec un remplissage uni">
            <a:extLst>
              <a:ext uri="{FF2B5EF4-FFF2-40B4-BE49-F238E27FC236}">
                <a16:creationId xmlns:a16="http://schemas.microsoft.com/office/drawing/2014/main" id="{DA01AA90-84EC-3E3D-F247-EC608EDC24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5332" y="2164331"/>
            <a:ext cx="927467" cy="927467"/>
          </a:xfrm>
          <a:prstGeom prst="rect">
            <a:avLst/>
          </a:prstGeom>
        </p:spPr>
      </p:pic>
      <p:sp>
        <p:nvSpPr>
          <p:cNvPr id="29" name="ZoneTexte 28">
            <a:extLst>
              <a:ext uri="{FF2B5EF4-FFF2-40B4-BE49-F238E27FC236}">
                <a16:creationId xmlns:a16="http://schemas.microsoft.com/office/drawing/2014/main" id="{C1E66B86-A77A-DB8F-59F3-53DCB7E20683}"/>
              </a:ext>
            </a:extLst>
          </p:cNvPr>
          <p:cNvSpPr txBox="1"/>
          <p:nvPr/>
        </p:nvSpPr>
        <p:spPr>
          <a:xfrm>
            <a:off x="7572294" y="1971856"/>
            <a:ext cx="4619707" cy="1015663"/>
          </a:xfrm>
          <a:prstGeom prst="rect">
            <a:avLst/>
          </a:prstGeom>
          <a:noFill/>
        </p:spPr>
        <p:txBody>
          <a:bodyPr wrap="square">
            <a:spAutoFit/>
          </a:bodyPr>
          <a:lstStyle/>
          <a:p>
            <a:pPr algn="ctr"/>
            <a:r>
              <a:rPr lang="fr-FR" b="1" dirty="0">
                <a:solidFill>
                  <a:srgbClr val="6E6E6E"/>
                </a:solidFill>
                <a:latin typeface="Arial"/>
                <a:cs typeface="Arial"/>
                <a:sym typeface="Arial"/>
              </a:rPr>
              <a:t>Unité de production de chaud ou froid</a:t>
            </a:r>
          </a:p>
          <a:p>
            <a:pPr algn="ctr"/>
            <a:r>
              <a:rPr lang="fr-FR" sz="1400" i="1" dirty="0">
                <a:solidFill>
                  <a:srgbClr val="6E6E6E"/>
                </a:solidFill>
                <a:latin typeface="Arial"/>
              </a:rPr>
              <a:t>Centrale géothermique, chaufferie bois, industrie (chaleur fatale), UVE, centrale solaire thermique, chaufferie CSR, STEP…</a:t>
            </a:r>
          </a:p>
        </p:txBody>
      </p:sp>
      <p:sp>
        <p:nvSpPr>
          <p:cNvPr id="30" name="ZoneTexte 29">
            <a:extLst>
              <a:ext uri="{FF2B5EF4-FFF2-40B4-BE49-F238E27FC236}">
                <a16:creationId xmlns:a16="http://schemas.microsoft.com/office/drawing/2014/main" id="{AD309B52-F1F5-20E3-ED3F-85117377D251}"/>
              </a:ext>
            </a:extLst>
          </p:cNvPr>
          <p:cNvSpPr txBox="1"/>
          <p:nvPr/>
        </p:nvSpPr>
        <p:spPr>
          <a:xfrm>
            <a:off x="7546902" y="3240029"/>
            <a:ext cx="4599789" cy="800219"/>
          </a:xfrm>
          <a:prstGeom prst="rect">
            <a:avLst/>
          </a:prstGeom>
          <a:noFill/>
        </p:spPr>
        <p:txBody>
          <a:bodyPr wrap="square">
            <a:spAutoFit/>
          </a:bodyPr>
          <a:lstStyle/>
          <a:p>
            <a:pPr algn="ctr"/>
            <a:r>
              <a:rPr lang="fr-FR" b="1">
                <a:solidFill>
                  <a:srgbClr val="6E6E6E"/>
                </a:solidFill>
                <a:latin typeface="Arial"/>
                <a:cs typeface="Arial"/>
                <a:sym typeface="Arial"/>
              </a:rPr>
              <a:t>Réseau distribution (réseau primaire)</a:t>
            </a:r>
          </a:p>
          <a:p>
            <a:pPr algn="ctr"/>
            <a:r>
              <a:rPr lang="fr-FR" sz="1400" i="1">
                <a:solidFill>
                  <a:srgbClr val="6E6E6E"/>
                </a:solidFill>
                <a:latin typeface="Arial"/>
                <a:sym typeface="Arial"/>
              </a:rPr>
              <a:t>Deux tubes de canalisation en acier pré-isolé de transport d’eau chaude/froide (aller-retour) </a:t>
            </a:r>
          </a:p>
        </p:txBody>
      </p:sp>
      <p:grpSp>
        <p:nvGrpSpPr>
          <p:cNvPr id="31" name="Google Shape;355;g2af48a6cd98_0_347">
            <a:extLst>
              <a:ext uri="{FF2B5EF4-FFF2-40B4-BE49-F238E27FC236}">
                <a16:creationId xmlns:a16="http://schemas.microsoft.com/office/drawing/2014/main" id="{857FB34E-2C0F-0050-FB01-47CB29FAB8C8}"/>
              </a:ext>
            </a:extLst>
          </p:cNvPr>
          <p:cNvGrpSpPr/>
          <p:nvPr/>
        </p:nvGrpSpPr>
        <p:grpSpPr>
          <a:xfrm>
            <a:off x="6656254" y="4303036"/>
            <a:ext cx="664916" cy="726600"/>
            <a:chOff x="2748988" y="4317153"/>
            <a:chExt cx="952500" cy="980838"/>
          </a:xfrm>
        </p:grpSpPr>
        <p:pic>
          <p:nvPicPr>
            <p:cNvPr id="32" name="Google Shape;356;g2af48a6cd98_0_347">
              <a:extLst>
                <a:ext uri="{FF2B5EF4-FFF2-40B4-BE49-F238E27FC236}">
                  <a16:creationId xmlns:a16="http://schemas.microsoft.com/office/drawing/2014/main" id="{746CDFE7-40D5-87D4-352C-BEB9A40CC685}"/>
                </a:ext>
              </a:extLst>
            </p:cNvPr>
            <p:cNvPicPr preferRelativeResize="0"/>
            <p:nvPr/>
          </p:nvPicPr>
          <p:blipFill rotWithShape="1">
            <a:blip r:embed="rId10">
              <a:alphaModFix/>
              <a:duotone>
                <a:prstClr val="black"/>
                <a:schemeClr val="tx2">
                  <a:tint val="45000"/>
                  <a:satMod val="400000"/>
                </a:schemeClr>
              </a:duotone>
              <a:extLst>
                <a:ext uri="{BEBA8EAE-BF5A-486C-A8C5-ECC9F3942E4B}">
                  <a14:imgProps xmlns:a14="http://schemas.microsoft.com/office/drawing/2010/main">
                    <a14:imgLayer r:embed="rId11">
                      <a14:imgEffect>
                        <a14:brightnessContrast bright="-20000" contrast="-40000"/>
                      </a14:imgEffect>
                    </a14:imgLayer>
                  </a14:imgProps>
                </a:ext>
              </a:extLst>
            </a:blip>
            <a:srcRect b="17619"/>
            <a:stretch/>
          </p:blipFill>
          <p:spPr>
            <a:xfrm>
              <a:off x="2748988" y="4317153"/>
              <a:ext cx="952500" cy="980838"/>
            </a:xfrm>
            <a:prstGeom prst="rect">
              <a:avLst/>
            </a:prstGeom>
            <a:noFill/>
            <a:ln>
              <a:noFill/>
            </a:ln>
          </p:spPr>
        </p:pic>
        <p:pic>
          <p:nvPicPr>
            <p:cNvPr id="33" name="Google Shape;357;g2af48a6cd98_0_347">
              <a:extLst>
                <a:ext uri="{FF2B5EF4-FFF2-40B4-BE49-F238E27FC236}">
                  <a16:creationId xmlns:a16="http://schemas.microsoft.com/office/drawing/2014/main" id="{2178F683-A8F4-46B8-4D0D-7E5FD742316B}"/>
                </a:ext>
              </a:extLst>
            </p:cNvPr>
            <p:cNvPicPr preferRelativeResize="0"/>
            <p:nvPr/>
          </p:nvPicPr>
          <p:blipFill rotWithShape="1">
            <a:blip r:embed="rId12">
              <a:alphaModFix/>
            </a:blip>
            <a:srcRect b="17498"/>
            <a:stretch/>
          </p:blipFill>
          <p:spPr>
            <a:xfrm>
              <a:off x="3006475" y="4726833"/>
              <a:ext cx="420969" cy="434124"/>
            </a:xfrm>
            <a:prstGeom prst="rect">
              <a:avLst/>
            </a:prstGeom>
            <a:noFill/>
            <a:ln>
              <a:noFill/>
            </a:ln>
          </p:spPr>
        </p:pic>
      </p:grpSp>
      <p:sp>
        <p:nvSpPr>
          <p:cNvPr id="35" name="ZoneTexte 34">
            <a:extLst>
              <a:ext uri="{FF2B5EF4-FFF2-40B4-BE49-F238E27FC236}">
                <a16:creationId xmlns:a16="http://schemas.microsoft.com/office/drawing/2014/main" id="{A648D899-680F-01C3-F926-AE8E0B00E6F7}"/>
              </a:ext>
            </a:extLst>
          </p:cNvPr>
          <p:cNvSpPr txBox="1"/>
          <p:nvPr/>
        </p:nvSpPr>
        <p:spPr>
          <a:xfrm>
            <a:off x="7673186" y="4294258"/>
            <a:ext cx="4473505" cy="800219"/>
          </a:xfrm>
          <a:prstGeom prst="rect">
            <a:avLst/>
          </a:prstGeom>
          <a:noFill/>
        </p:spPr>
        <p:txBody>
          <a:bodyPr wrap="square">
            <a:spAutoFit/>
          </a:bodyPr>
          <a:lstStyle/>
          <a:p>
            <a:pPr algn="ctr"/>
            <a:r>
              <a:rPr lang="fr-FR" b="1" dirty="0">
                <a:solidFill>
                  <a:srgbClr val="6E6E6E"/>
                </a:solidFill>
                <a:latin typeface="Arial"/>
                <a:cs typeface="Arial"/>
                <a:sym typeface="Arial"/>
              </a:rPr>
              <a:t>Sous-station thermique (SST)</a:t>
            </a:r>
          </a:p>
          <a:p>
            <a:pPr algn="ctr"/>
            <a:r>
              <a:rPr lang="fr-FR" sz="1400" i="1" dirty="0">
                <a:solidFill>
                  <a:srgbClr val="6E6E6E"/>
                </a:solidFill>
                <a:latin typeface="Arial"/>
                <a:sym typeface="Arial"/>
              </a:rPr>
              <a:t>Local technique comprenant l’échangeur de chaleur entre le réseau primaire et secondaire</a:t>
            </a:r>
          </a:p>
        </p:txBody>
      </p:sp>
    </p:spTree>
    <p:extLst>
      <p:ext uri="{BB962C8B-B14F-4D97-AF65-F5344CB8AC3E}">
        <p14:creationId xmlns:p14="http://schemas.microsoft.com/office/powerpoint/2010/main" val="1322663724"/>
      </p:ext>
    </p:extLst>
  </p:cSld>
  <p:clrMapOvr>
    <a:masterClrMapping/>
  </p:clrMapOvr>
</p:sld>
</file>

<file path=ppt/theme/theme1.xml><?xml version="1.0" encoding="utf-8"?>
<a:theme xmlns:a="http://schemas.openxmlformats.org/drawingml/2006/main" name="Thème Office">
  <a:themeElements>
    <a:clrScheme name="Jaune">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5ADECD6853AE445A1B19B674072F56B" ma:contentTypeVersion="23" ma:contentTypeDescription="Crée un document." ma:contentTypeScope="" ma:versionID="7909733b45cb95c99364c25f04504b73">
  <xsd:schema xmlns:xsd="http://www.w3.org/2001/XMLSchema" xmlns:xs="http://www.w3.org/2001/XMLSchema" xmlns:p="http://schemas.microsoft.com/office/2006/metadata/properties" xmlns:ns2="285bbf09-b827-45d5-9664-c47071658d99" xmlns:ns3="4e1d3436-df59-47fe-8aab-d4a3eb39464e" targetNamespace="http://schemas.microsoft.com/office/2006/metadata/properties" ma:root="true" ma:fieldsID="e3517afd5ded054734463d81fa44dd2f" ns2:_="" ns3:_="">
    <xsd:import namespace="285bbf09-b827-45d5-9664-c47071658d99"/>
    <xsd:import namespace="4e1d3436-df59-47fe-8aab-d4a3eb39464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Emplacement" minOccurs="0"/>
                <xsd:element ref="ns2:b5c41099-32af-46db-9aa6-30d847757c82CountryOrRegion" minOccurs="0"/>
                <xsd:element ref="ns2:b5c41099-32af-46db-9aa6-30d847757c82State" minOccurs="0"/>
                <xsd:element ref="ns2:b5c41099-32af-46db-9aa6-30d847757c82City" minOccurs="0"/>
                <xsd:element ref="ns2:b5c41099-32af-46db-9aa6-30d847757c82PostalCode" minOccurs="0"/>
                <xsd:element ref="ns2:b5c41099-32af-46db-9aa6-30d847757c82Street" minOccurs="0"/>
                <xsd:element ref="ns2:b5c41099-32af-46db-9aa6-30d847757c82GeoLoc" minOccurs="0"/>
                <xsd:element ref="ns2:b5c41099-32af-46db-9aa6-30d847757c82DispNam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5bbf09-b827-45d5-9664-c47071658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a3bec61d-4ac6-4c5f-a4f7-0605dd239fa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Emplacement" ma:index="21" nillable="true" ma:displayName="Emplacement" ma:format="Dropdown" ma:internalName="Emplacement">
      <xsd:simpleType>
        <xsd:restriction base="dms:Unknown"/>
      </xsd:simpleType>
    </xsd:element>
    <xsd:element name="b5c41099-32af-46db-9aa6-30d847757c82CountryOrRegion" ma:index="22" nillable="true" ma:displayName="Emplacement : Pays/région" ma:internalName="CountryOrRegion" ma:readOnly="true">
      <xsd:simpleType>
        <xsd:restriction base="dms:Text"/>
      </xsd:simpleType>
    </xsd:element>
    <xsd:element name="b5c41099-32af-46db-9aa6-30d847757c82State" ma:index="23" nillable="true" ma:displayName="Emplacement : État" ma:internalName="State" ma:readOnly="true">
      <xsd:simpleType>
        <xsd:restriction base="dms:Text"/>
      </xsd:simpleType>
    </xsd:element>
    <xsd:element name="b5c41099-32af-46db-9aa6-30d847757c82City" ma:index="24" nillable="true" ma:displayName="Emplacement : Ville" ma:internalName="City" ma:readOnly="true">
      <xsd:simpleType>
        <xsd:restriction base="dms:Text"/>
      </xsd:simpleType>
    </xsd:element>
    <xsd:element name="b5c41099-32af-46db-9aa6-30d847757c82PostalCode" ma:index="25" nillable="true" ma:displayName="Emplacement : Code postal" ma:internalName="PostalCode" ma:readOnly="true">
      <xsd:simpleType>
        <xsd:restriction base="dms:Text"/>
      </xsd:simpleType>
    </xsd:element>
    <xsd:element name="b5c41099-32af-46db-9aa6-30d847757c82Street" ma:index="26" nillable="true" ma:displayName="Emplacement : Rue" ma:internalName="Street" ma:readOnly="true">
      <xsd:simpleType>
        <xsd:restriction base="dms:Text"/>
      </xsd:simpleType>
    </xsd:element>
    <xsd:element name="b5c41099-32af-46db-9aa6-30d847757c82GeoLoc" ma:index="27" nillable="true" ma:displayName="Emplacement : Coordonnées" ma:internalName="GeoLoc" ma:readOnly="true">
      <xsd:simpleType>
        <xsd:restriction base="dms:Unknown"/>
      </xsd:simpleType>
    </xsd:element>
    <xsd:element name="b5c41099-32af-46db-9aa6-30d847757c82DispName" ma:index="28" nillable="true" ma:displayName="Emplacement : nom" ma:internalName="DispName"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1d3436-df59-47fe-8aab-d4a3eb39464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0da0a04-d9f8-4e31-9207-9818b86cdb54}" ma:internalName="TaxCatchAll" ma:showField="CatchAllData" ma:web="4e1d3436-df59-47fe-8aab-d4a3eb39464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90E94A-5D3E-4344-B5CA-CAE9C14D9CBE}">
  <ds:schemaRefs>
    <ds:schemaRef ds:uri="http://schemas.microsoft.com/sharepoint/v3/contenttype/forms"/>
  </ds:schemaRefs>
</ds:datastoreItem>
</file>

<file path=customXml/itemProps2.xml><?xml version="1.0" encoding="utf-8"?>
<ds:datastoreItem xmlns:ds="http://schemas.openxmlformats.org/officeDocument/2006/customXml" ds:itemID="{35436320-C6D4-4CC7-907D-1B18B8099C66}">
  <ds:schemaRefs>
    <ds:schemaRef ds:uri="285bbf09-b827-45d5-9664-c47071658d99"/>
    <ds:schemaRef ds:uri="4e1d3436-df59-47fe-8aab-d4a3eb3946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1003</TotalTime>
  <Words>2507</Words>
  <Application>Microsoft Macintosh PowerPoint</Application>
  <PresentationFormat>Grand écran</PresentationFormat>
  <Paragraphs>589</Paragraphs>
  <Slides>45</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45</vt:i4>
      </vt:variant>
    </vt:vector>
  </HeadingPairs>
  <TitlesOfParts>
    <vt:vector size="53" baseType="lpstr">
      <vt:lpstr>Aptos</vt:lpstr>
      <vt:lpstr>Arial</vt:lpstr>
      <vt:lpstr>Calibri</vt:lpstr>
      <vt:lpstr>Calibri Light</vt:lpstr>
      <vt:lpstr>Marianne</vt:lpstr>
      <vt:lpstr>Police système Courant</vt:lpstr>
      <vt:lpstr>Wingdings</vt:lpstr>
      <vt:lpstr>Thème Office</vt:lpstr>
      <vt:lpstr>Présentation PowerPoint</vt:lpstr>
      <vt:lpstr>Présentation de votre structure</vt:lpstr>
      <vt:lpstr>Sommaire</vt:lpstr>
      <vt:lpstr>L’énergie en France</vt:lpstr>
      <vt:lpstr>Réduire, mutualiser et prioriser les consommations de chaleur</vt:lpstr>
      <vt:lpstr>Réduire, mutualiser et prioriser les consommations de chaleur</vt:lpstr>
      <vt:lpstr>Les réseaux de chaleur en trois étapes</vt:lpstr>
      <vt:lpstr>Présentation PowerPoint</vt:lpstr>
      <vt:lpstr>Les réseaux de chaleur en trois étapes</vt:lpstr>
      <vt:lpstr>Les réseaux de chaleur – Production</vt:lpstr>
      <vt:lpstr>Les réseaux de chaleur – Production</vt:lpstr>
      <vt:lpstr>Présentation PowerPoint</vt:lpstr>
      <vt:lpstr>Présentation PowerPoint</vt:lpstr>
      <vt:lpstr>Présentation PowerPoint</vt:lpstr>
      <vt:lpstr>Les réseaux de chaleur – Distribution</vt:lpstr>
      <vt:lpstr>Les réseaux de chaleur – Livraison</vt:lpstr>
      <vt:lpstr>Les réseaux de chaleur – Livraison</vt:lpstr>
      <vt:lpstr>La mutualisation des besoins sur un réseau</vt:lpstr>
      <vt:lpstr>Les réseaux de chaleur en chiffres</vt:lpstr>
      <vt:lpstr>Les réseaux de chaleur en chiffres</vt:lpstr>
      <vt:lpstr>La chaleur la moins chère</vt:lpstr>
      <vt:lpstr>Quelques exemples de réseaux de chaleur</vt:lpstr>
      <vt:lpstr>Pertinence d’un réseau : la densité thermique</vt:lpstr>
      <vt:lpstr>Pertinence d’un réseau : la densité thermique</vt:lpstr>
      <vt:lpstr>Présentation PowerPoint</vt:lpstr>
      <vt:lpstr>Présentation PowerPoint</vt:lpstr>
      <vt:lpstr>Présentation PowerPoint</vt:lpstr>
      <vt:lpstr>Présentation PowerPoint</vt:lpstr>
      <vt:lpstr>Présentation PowerPoint</vt:lpstr>
      <vt:lpstr>Des exemples de réseaux de chaleur : Pons (17)</vt:lpstr>
      <vt:lpstr>Présentation PowerPoint</vt:lpstr>
      <vt:lpstr>Créer un réseau de chaleur : feuille de route</vt:lpstr>
      <vt:lpstr>Créer un réseau de chaleur : feuille de route</vt:lpstr>
      <vt:lpstr>Créer un réseau de chaleur : feuille de route</vt:lpstr>
      <vt:lpstr>Présentation PowerPoint</vt:lpstr>
      <vt:lpstr>Créer un réseau de chaleur : feuille de route</vt:lpstr>
      <vt:lpstr>Créer un réseau de chaleur : feuille de route</vt:lpstr>
      <vt:lpstr>Créer un réseau de chaleur : feuille de route</vt:lpstr>
      <vt:lpstr>Créer un réseau de chaleur : feuille de route</vt:lpstr>
      <vt:lpstr>Qui porte la compétence ?</vt:lpstr>
      <vt:lpstr>Répartition des compétences</vt:lpstr>
      <vt:lpstr>Trois types de réseaux</vt:lpstr>
      <vt:lpstr>Réseau public : quatre modes de gestion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Rémi CAILLATE</dc:creator>
  <cp:lastModifiedBy>Etienne BABEAU</cp:lastModifiedBy>
  <cp:revision>4</cp:revision>
  <dcterms:created xsi:type="dcterms:W3CDTF">2024-01-26T13:47:00Z</dcterms:created>
  <dcterms:modified xsi:type="dcterms:W3CDTF">2025-07-01T12:55:53Z</dcterms:modified>
</cp:coreProperties>
</file>