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sldIdLst>
    <p:sldId id="256" r:id="rId4"/>
    <p:sldId id="259" r:id="rId5"/>
    <p:sldId id="260" r:id="rId6"/>
    <p:sldId id="261" r:id="rId7"/>
    <p:sldId id="262" r:id="rId8"/>
    <p:sldId id="263" r:id="rId9"/>
    <p:sldId id="292" r:id="rId10"/>
    <p:sldId id="293" r:id="rId11"/>
    <p:sldId id="264" r:id="rId12"/>
    <p:sldId id="265" r:id="rId13"/>
    <p:sldId id="271" r:id="rId14"/>
    <p:sldId id="266" r:id="rId15"/>
    <p:sldId id="267" r:id="rId16"/>
    <p:sldId id="268" r:id="rId17"/>
    <p:sldId id="269" r:id="rId18"/>
    <p:sldId id="278" r:id="rId19"/>
    <p:sldId id="272" r:id="rId20"/>
    <p:sldId id="273" r:id="rId21"/>
    <p:sldId id="274" r:id="rId22"/>
    <p:sldId id="275" r:id="rId23"/>
    <p:sldId id="276" r:id="rId24"/>
    <p:sldId id="277" r:id="rId25"/>
    <p:sldId id="270" r:id="rId26"/>
    <p:sldId id="279" r:id="rId27"/>
    <p:sldId id="280" r:id="rId28"/>
    <p:sldId id="284" r:id="rId29"/>
    <p:sldId id="285" r:id="rId30"/>
    <p:sldId id="286" r:id="rId31"/>
    <p:sldId id="287" r:id="rId32"/>
    <p:sldId id="288" r:id="rId33"/>
    <p:sldId id="289" r:id="rId34"/>
    <p:sldId id="290" r:id="rId35"/>
    <p:sldId id="281" r:id="rId36"/>
    <p:sldId id="282" r:id="rId37"/>
    <p:sldId id="283" r:id="rId38"/>
    <p:sldId id="291" r:id="rId3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D268C50-6ED5-4CEA-49D8-DC0063494EFD}" name="Rémi CAILLATE" initials="RC" userId="S::rcaillate@amorce.asso.fr::8c4d5407-bb18-4233-b250-fc1612452b2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53515"/>
    <a:srgbClr val="6E6E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602C38-B375-1842-B9F6-B738EC8D920F}" v="1" dt="2024-02-15T11:34:56.757"/>
  </p1510:revLst>
</p1510:revInfo>
</file>

<file path=ppt/tableStyles.xml><?xml version="1.0" encoding="utf-8"?>
<a:tblStyleLst xmlns:a="http://schemas.openxmlformats.org/drawingml/2006/main" def="{5C22544A-7EE6-4342-B048-85BDC9FD1C3A}">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720"/>
  </p:normalViewPr>
  <p:slideViewPr>
    <p:cSldViewPr snapToGrid="0">
      <p:cViewPr varScale="1">
        <p:scale>
          <a:sx n="102" d="100"/>
          <a:sy n="102" d="100"/>
        </p:scale>
        <p:origin x="85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https://amorcelyon.sharepoint.com/sites/test/Documents%20partages/12%20-%20Energie%20RCF/40_RCF_G&#233;n&#233;ral/4.%20Chaleur%20en%20France/Bilan%20Energie%20Chaleur%2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amorcelyon.sharepoint.com/sites/test/Documents%20partages/12%20-%20Energie%20RCF/41_RCF_EARCF/01%20-%20Production%20AMORCE/Cout%20annuel%20global%20Chauffage%20-%20Logement%20RT%202005%20-%2070%20m2.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27674039278021"/>
          <c:y val="0.15145883001308613"/>
          <c:w val="0.77041804117463697"/>
          <c:h val="0.80603635333216561"/>
        </c:manualLayout>
      </c:layout>
      <c:pieChart>
        <c:varyColors val="1"/>
        <c:ser>
          <c:idx val="0"/>
          <c:order val="0"/>
          <c:dPt>
            <c:idx val="0"/>
            <c:bubble3D val="0"/>
            <c:spPr>
              <a:solidFill>
                <a:srgbClr val="FFC000"/>
              </a:solidFill>
              <a:ln w="19050">
                <a:solidFill>
                  <a:schemeClr val="lt1"/>
                </a:solidFill>
              </a:ln>
              <a:effectLst/>
            </c:spPr>
            <c:extLst>
              <c:ext xmlns:c16="http://schemas.microsoft.com/office/drawing/2014/chart" uri="{C3380CC4-5D6E-409C-BE32-E72D297353CC}">
                <c16:uniqueId val="{00000001-2AC7-C146-A628-BEFEA9806B1B}"/>
              </c:ext>
            </c:extLst>
          </c:dPt>
          <c:dPt>
            <c:idx val="1"/>
            <c:bubble3D val="0"/>
            <c:spPr>
              <a:solidFill>
                <a:srgbClr val="E07A7A"/>
              </a:solidFill>
              <a:ln w="19050">
                <a:solidFill>
                  <a:schemeClr val="lt1"/>
                </a:solidFill>
              </a:ln>
              <a:effectLst/>
            </c:spPr>
            <c:extLst>
              <c:ext xmlns:c16="http://schemas.microsoft.com/office/drawing/2014/chart" uri="{C3380CC4-5D6E-409C-BE32-E72D297353CC}">
                <c16:uniqueId val="{00000003-2AC7-C146-A628-BEFEA9806B1B}"/>
              </c:ext>
            </c:extLst>
          </c:dPt>
          <c:dPt>
            <c:idx val="2"/>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5-2AC7-C146-A628-BEFEA9806B1B}"/>
              </c:ext>
            </c:extLst>
          </c:dPt>
          <c:dLbls>
            <c:delete val="1"/>
          </c:dLbls>
          <c:cat>
            <c:strRef>
              <c:f>'Part Chaleur'!$A$188:$A$190</c:f>
              <c:strCache>
                <c:ptCount val="3"/>
                <c:pt idx="0">
                  <c:v>Chaleur</c:v>
                </c:pt>
                <c:pt idx="1">
                  <c:v>Mobilité</c:v>
                </c:pt>
                <c:pt idx="2">
                  <c:v>Usages spécifiques électricité</c:v>
                </c:pt>
              </c:strCache>
            </c:strRef>
          </c:cat>
          <c:val>
            <c:numRef>
              <c:f>'Part Chaleur'!$D$188:$D$190</c:f>
              <c:numCache>
                <c:formatCode>0%</c:formatCode>
                <c:ptCount val="3"/>
                <c:pt idx="0">
                  <c:v>0.46428052797846331</c:v>
                </c:pt>
                <c:pt idx="1">
                  <c:v>0.30807449949953614</c:v>
                </c:pt>
                <c:pt idx="2">
                  <c:v>0.22333118400826965</c:v>
                </c:pt>
              </c:numCache>
            </c:numRef>
          </c:val>
          <c:extLst>
            <c:ext xmlns:c16="http://schemas.microsoft.com/office/drawing/2014/chart" uri="{C3380CC4-5D6E-409C-BE32-E72D297353CC}">
              <c16:uniqueId val="{00000006-2AC7-C146-A628-BEFEA9806B1B}"/>
            </c:ext>
          </c:extLst>
        </c:ser>
        <c:dLbls>
          <c:dLblPos val="inEnd"/>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2"/>
          </a:solidFill>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fr-FR" sz="1800" b="1"/>
              <a:t>Cout annuel global Chauffage - Logement RT 2005 - 70 m2</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8.5246384643096085E-2"/>
          <c:y val="9.2986184447380507E-2"/>
          <c:w val="0.69638644434151609"/>
          <c:h val="0.82732464478572409"/>
        </c:manualLayout>
      </c:layout>
      <c:scatterChart>
        <c:scatterStyle val="smoothMarker"/>
        <c:varyColors val="0"/>
        <c:ser>
          <c:idx val="5"/>
          <c:order val="0"/>
          <c:tx>
            <c:strRef>
              <c:f>Feuil1!$B$9</c:f>
              <c:strCache>
                <c:ptCount val="1"/>
                <c:pt idx="0">
                  <c:v>Chaudière Fioul collective (+71%)</c:v>
                </c:pt>
              </c:strCache>
            </c:strRef>
          </c:tx>
          <c:spPr>
            <a:ln w="19050"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xVal>
            <c:numRef>
              <c:f>Feuil1!$C$4:$I$4</c:f>
              <c:numCache>
                <c:formatCode>General</c:formatCode>
                <c:ptCount val="7"/>
                <c:pt idx="0">
                  <c:v>2015</c:v>
                </c:pt>
                <c:pt idx="1">
                  <c:v>2016</c:v>
                </c:pt>
                <c:pt idx="2">
                  <c:v>2017</c:v>
                </c:pt>
                <c:pt idx="3">
                  <c:v>2018</c:v>
                </c:pt>
                <c:pt idx="4">
                  <c:v>2019</c:v>
                </c:pt>
                <c:pt idx="5">
                  <c:v>2020</c:v>
                </c:pt>
                <c:pt idx="6">
                  <c:v>2021</c:v>
                </c:pt>
              </c:numCache>
            </c:numRef>
          </c:xVal>
          <c:yVal>
            <c:numRef>
              <c:f>Feuil1!$C$9:$I$9</c:f>
              <c:numCache>
                <c:formatCode>_ * #,##0_)\ "€"_ ;_ * \(#,##0\)\ "€"_ ;_ * "-"??_)\ "€"_ ;_ @_ </c:formatCode>
                <c:ptCount val="7"/>
                <c:pt idx="0">
                  <c:v>1076</c:v>
                </c:pt>
                <c:pt idx="1">
                  <c:v>1108</c:v>
                </c:pt>
                <c:pt idx="2">
                  <c:v>1206</c:v>
                </c:pt>
                <c:pt idx="3">
                  <c:v>1365</c:v>
                </c:pt>
                <c:pt idx="4">
                  <c:v>1412</c:v>
                </c:pt>
                <c:pt idx="5">
                  <c:v>1483</c:v>
                </c:pt>
                <c:pt idx="6">
                  <c:v>1843</c:v>
                </c:pt>
              </c:numCache>
            </c:numRef>
          </c:yVal>
          <c:smooth val="1"/>
          <c:extLst>
            <c:ext xmlns:c16="http://schemas.microsoft.com/office/drawing/2014/chart" uri="{C3380CC4-5D6E-409C-BE32-E72D297353CC}">
              <c16:uniqueId val="{00000000-0E14-5C43-B262-5EBB70F9CB3D}"/>
            </c:ext>
          </c:extLst>
        </c:ser>
        <c:ser>
          <c:idx val="1"/>
          <c:order val="1"/>
          <c:tx>
            <c:strRef>
              <c:f>Feuil1!$B$8</c:f>
              <c:strCache>
                <c:ptCount val="1"/>
                <c:pt idx="0">
                  <c:v>Chaudière Gaz individuelle (+38%)</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Feuil1!$C$4:$I$4</c:f>
              <c:numCache>
                <c:formatCode>General</c:formatCode>
                <c:ptCount val="7"/>
                <c:pt idx="0">
                  <c:v>2015</c:v>
                </c:pt>
                <c:pt idx="1">
                  <c:v>2016</c:v>
                </c:pt>
                <c:pt idx="2">
                  <c:v>2017</c:v>
                </c:pt>
                <c:pt idx="3">
                  <c:v>2018</c:v>
                </c:pt>
                <c:pt idx="4">
                  <c:v>2019</c:v>
                </c:pt>
                <c:pt idx="5">
                  <c:v>2020</c:v>
                </c:pt>
                <c:pt idx="6">
                  <c:v>2021</c:v>
                </c:pt>
              </c:numCache>
            </c:numRef>
          </c:xVal>
          <c:yVal>
            <c:numRef>
              <c:f>Feuil1!$C$8:$I$8</c:f>
              <c:numCache>
                <c:formatCode>_ * #,##0_)\ "€"_ ;_ * \(#,##0\)\ "€"_ ;_ * "-"??_)\ "€"_ ;_ @_ </c:formatCode>
                <c:ptCount val="7"/>
                <c:pt idx="0">
                  <c:v>1328</c:v>
                </c:pt>
                <c:pt idx="1">
                  <c:v>1327</c:v>
                </c:pt>
                <c:pt idx="2">
                  <c:v>1355</c:v>
                </c:pt>
                <c:pt idx="3">
                  <c:v>1431</c:v>
                </c:pt>
                <c:pt idx="4">
                  <c:v>1398</c:v>
                </c:pt>
                <c:pt idx="5">
                  <c:v>1502</c:v>
                </c:pt>
                <c:pt idx="6">
                  <c:v>1835</c:v>
                </c:pt>
              </c:numCache>
            </c:numRef>
          </c:yVal>
          <c:smooth val="1"/>
          <c:extLst>
            <c:ext xmlns:c16="http://schemas.microsoft.com/office/drawing/2014/chart" uri="{C3380CC4-5D6E-409C-BE32-E72D297353CC}">
              <c16:uniqueId val="{00000001-0E14-5C43-B262-5EBB70F9CB3D}"/>
            </c:ext>
          </c:extLst>
        </c:ser>
        <c:ser>
          <c:idx val="3"/>
          <c:order val="2"/>
          <c:tx>
            <c:strRef>
              <c:f>Feuil1!$B$7</c:f>
              <c:strCache>
                <c:ptCount val="1"/>
                <c:pt idx="0">
                  <c:v>Radiateur Electrique individuel (+26%)</c:v>
                </c:pt>
              </c:strCache>
            </c:strRef>
          </c:tx>
          <c:spPr>
            <a:ln w="19050"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xVal>
            <c:numRef>
              <c:f>Feuil1!$C$4:$I$4</c:f>
              <c:numCache>
                <c:formatCode>General</c:formatCode>
                <c:ptCount val="7"/>
                <c:pt idx="0">
                  <c:v>2015</c:v>
                </c:pt>
                <c:pt idx="1">
                  <c:v>2016</c:v>
                </c:pt>
                <c:pt idx="2">
                  <c:v>2017</c:v>
                </c:pt>
                <c:pt idx="3">
                  <c:v>2018</c:v>
                </c:pt>
                <c:pt idx="4">
                  <c:v>2019</c:v>
                </c:pt>
                <c:pt idx="5">
                  <c:v>2020</c:v>
                </c:pt>
                <c:pt idx="6">
                  <c:v>2021</c:v>
                </c:pt>
              </c:numCache>
            </c:numRef>
          </c:xVal>
          <c:yVal>
            <c:numRef>
              <c:f>Feuil1!$C$7:$I$7</c:f>
              <c:numCache>
                <c:formatCode>_ * #,##0_)\ "€"_ ;_ * \(#,##0\)\ "€"_ ;_ * "-"??_)\ "€"_ ;_ @_ </c:formatCode>
                <c:ptCount val="7"/>
                <c:pt idx="0">
                  <c:v>1362</c:v>
                </c:pt>
                <c:pt idx="1">
                  <c:v>1415</c:v>
                </c:pt>
                <c:pt idx="2">
                  <c:v>1395</c:v>
                </c:pt>
                <c:pt idx="3">
                  <c:v>1384</c:v>
                </c:pt>
                <c:pt idx="4">
                  <c:v>1464</c:v>
                </c:pt>
                <c:pt idx="5">
                  <c:v>1587</c:v>
                </c:pt>
                <c:pt idx="6">
                  <c:v>1710</c:v>
                </c:pt>
              </c:numCache>
            </c:numRef>
          </c:yVal>
          <c:smooth val="1"/>
          <c:extLst>
            <c:ext xmlns:c16="http://schemas.microsoft.com/office/drawing/2014/chart" uri="{C3380CC4-5D6E-409C-BE32-E72D297353CC}">
              <c16:uniqueId val="{00000002-0E14-5C43-B262-5EBB70F9CB3D}"/>
            </c:ext>
          </c:extLst>
        </c:ser>
        <c:ser>
          <c:idx val="2"/>
          <c:order val="3"/>
          <c:tx>
            <c:strRef>
              <c:f>Feuil1!$B$6</c:f>
              <c:strCache>
                <c:ptCount val="1"/>
                <c:pt idx="0">
                  <c:v>Chaudière Gaz collective (+29%)</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Feuil1!$C$4:$I$4</c:f>
              <c:numCache>
                <c:formatCode>General</c:formatCode>
                <c:ptCount val="7"/>
                <c:pt idx="0">
                  <c:v>2015</c:v>
                </c:pt>
                <c:pt idx="1">
                  <c:v>2016</c:v>
                </c:pt>
                <c:pt idx="2">
                  <c:v>2017</c:v>
                </c:pt>
                <c:pt idx="3">
                  <c:v>2018</c:v>
                </c:pt>
                <c:pt idx="4">
                  <c:v>2019</c:v>
                </c:pt>
                <c:pt idx="5">
                  <c:v>2020</c:v>
                </c:pt>
                <c:pt idx="6">
                  <c:v>2021</c:v>
                </c:pt>
              </c:numCache>
            </c:numRef>
          </c:xVal>
          <c:yVal>
            <c:numRef>
              <c:f>Feuil1!$C$6:$I$6</c:f>
              <c:numCache>
                <c:formatCode>_ * #,##0_)\ "€"_ ;_ * \(#,##0\)\ "€"_ ;_ * "-"??_)\ "€"_ ;_ @_ </c:formatCode>
                <c:ptCount val="7"/>
                <c:pt idx="0">
                  <c:v>1074</c:v>
                </c:pt>
                <c:pt idx="1">
                  <c:v>1018</c:v>
                </c:pt>
                <c:pt idx="2">
                  <c:v>1036</c:v>
                </c:pt>
                <c:pt idx="3">
                  <c:v>1111</c:v>
                </c:pt>
                <c:pt idx="4">
                  <c:v>1144</c:v>
                </c:pt>
                <c:pt idx="5">
                  <c:v>1068</c:v>
                </c:pt>
                <c:pt idx="6">
                  <c:v>1384</c:v>
                </c:pt>
              </c:numCache>
            </c:numRef>
          </c:yVal>
          <c:smooth val="1"/>
          <c:extLst>
            <c:ext xmlns:c16="http://schemas.microsoft.com/office/drawing/2014/chart" uri="{C3380CC4-5D6E-409C-BE32-E72D297353CC}">
              <c16:uniqueId val="{00000003-0E14-5C43-B262-5EBB70F9CB3D}"/>
            </c:ext>
          </c:extLst>
        </c:ser>
        <c:ser>
          <c:idx val="0"/>
          <c:order val="4"/>
          <c:tx>
            <c:strRef>
              <c:f>Feuil1!$B$5</c:f>
              <c:strCache>
                <c:ptCount val="1"/>
                <c:pt idx="0">
                  <c:v>Réseau Chaleur (+5%)</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Feuil1!$C$4:$I$4</c:f>
              <c:numCache>
                <c:formatCode>General</c:formatCode>
                <c:ptCount val="7"/>
                <c:pt idx="0">
                  <c:v>2015</c:v>
                </c:pt>
                <c:pt idx="1">
                  <c:v>2016</c:v>
                </c:pt>
                <c:pt idx="2">
                  <c:v>2017</c:v>
                </c:pt>
                <c:pt idx="3">
                  <c:v>2018</c:v>
                </c:pt>
                <c:pt idx="4">
                  <c:v>2019</c:v>
                </c:pt>
                <c:pt idx="5">
                  <c:v>2020</c:v>
                </c:pt>
                <c:pt idx="6">
                  <c:v>2021</c:v>
                </c:pt>
              </c:numCache>
            </c:numRef>
          </c:xVal>
          <c:yVal>
            <c:numRef>
              <c:f>Feuil1!$C$5:$I$5</c:f>
              <c:numCache>
                <c:formatCode>_ * #,##0_)\ "€"_ ;_ * \(#,##0\)\ "€"_ ;_ * "-"??_)\ "€"_ ;_ @_ </c:formatCode>
                <c:ptCount val="7"/>
                <c:pt idx="0">
                  <c:v>987</c:v>
                </c:pt>
                <c:pt idx="1">
                  <c:v>945</c:v>
                </c:pt>
                <c:pt idx="2">
                  <c:v>960</c:v>
                </c:pt>
                <c:pt idx="3">
                  <c:v>987</c:v>
                </c:pt>
                <c:pt idx="4">
                  <c:v>1015</c:v>
                </c:pt>
                <c:pt idx="5">
                  <c:v>924</c:v>
                </c:pt>
                <c:pt idx="6">
                  <c:v>1036</c:v>
                </c:pt>
              </c:numCache>
            </c:numRef>
          </c:yVal>
          <c:smooth val="1"/>
          <c:extLst>
            <c:ext xmlns:c16="http://schemas.microsoft.com/office/drawing/2014/chart" uri="{C3380CC4-5D6E-409C-BE32-E72D297353CC}">
              <c16:uniqueId val="{00000004-0E14-5C43-B262-5EBB70F9CB3D}"/>
            </c:ext>
          </c:extLst>
        </c:ser>
        <c:dLbls>
          <c:showLegendKey val="0"/>
          <c:showVal val="0"/>
          <c:showCatName val="0"/>
          <c:showSerName val="0"/>
          <c:showPercent val="0"/>
          <c:showBubbleSize val="0"/>
        </c:dLbls>
        <c:axId val="707151647"/>
        <c:axId val="707152047"/>
      </c:scatterChart>
      <c:valAx>
        <c:axId val="707151647"/>
        <c:scaling>
          <c:orientation val="minMax"/>
          <c:max val="2021"/>
          <c:min val="2015"/>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707152047"/>
        <c:crosses val="autoZero"/>
        <c:crossBetween val="midCat"/>
      </c:valAx>
      <c:valAx>
        <c:axId val="707152047"/>
        <c:scaling>
          <c:orientation val="minMax"/>
        </c:scaling>
        <c:delete val="0"/>
        <c:axPos val="l"/>
        <c:majorGridlines>
          <c:spPr>
            <a:ln w="9525" cap="flat" cmpd="sng" algn="ctr">
              <a:solidFill>
                <a:schemeClr val="tx1">
                  <a:lumMod val="15000"/>
                  <a:lumOff val="85000"/>
                </a:schemeClr>
              </a:solidFill>
              <a:round/>
            </a:ln>
            <a:effectLst/>
          </c:spPr>
        </c:majorGridlines>
        <c:numFmt formatCode="_ * #,##0_)\ &quot;€&quot;_ ;_ * \(#,##0\)\ &quot;€&quot;_ ;_ * &quot;-&quot;??_)\ &quot;€&quot;_ ;_ @_ "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707151647"/>
        <c:crosses val="autoZero"/>
        <c:crossBetween val="midCat"/>
      </c:valAx>
      <c:spPr>
        <a:noFill/>
        <a:ln>
          <a:noFill/>
        </a:ln>
        <a:effectLst/>
      </c:spPr>
    </c:plotArea>
    <c:legend>
      <c:legendPos val="r"/>
      <c:layout>
        <c:manualLayout>
          <c:xMode val="edge"/>
          <c:yMode val="edge"/>
          <c:x val="0.81944328650095211"/>
          <c:y val="0.16014976549161672"/>
          <c:w val="0.17075279193042045"/>
          <c:h val="0.707238596474743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47DD77-064E-5B4A-9EEA-C47C742DE20F}" type="doc">
      <dgm:prSet loTypeId="urn:microsoft.com/office/officeart/2005/8/layout/radial5" loCatId="" qsTypeId="urn:microsoft.com/office/officeart/2005/8/quickstyle/simple1" qsCatId="simple" csTypeId="urn:microsoft.com/office/officeart/2005/8/colors/colorful1" csCatId="colorful" phldr="1"/>
      <dgm:spPr/>
      <dgm:t>
        <a:bodyPr/>
        <a:lstStyle/>
        <a:p>
          <a:endParaRPr lang="fr-FR"/>
        </a:p>
      </dgm:t>
    </dgm:pt>
    <dgm:pt modelId="{39C1B327-68DF-E247-BE6B-AD8AAEEDF07E}">
      <dgm:prSet phldrT="[Texte]"/>
      <dgm:spPr/>
      <dgm:t>
        <a:bodyPr/>
        <a:lstStyle/>
        <a:p>
          <a:r>
            <a:rPr lang="fr-FR"/>
            <a:t>Collectivités </a:t>
          </a:r>
        </a:p>
      </dgm:t>
    </dgm:pt>
    <dgm:pt modelId="{6BC922A8-BD1C-5E45-93CD-24B7D39A76A7}" type="parTrans" cxnId="{83F7EB93-BF19-4443-B3BA-64517F27D1C3}">
      <dgm:prSet/>
      <dgm:spPr/>
      <dgm:t>
        <a:bodyPr/>
        <a:lstStyle/>
        <a:p>
          <a:endParaRPr lang="fr-FR"/>
        </a:p>
      </dgm:t>
    </dgm:pt>
    <dgm:pt modelId="{EA4F611D-F456-8043-9A40-3EAB4E7E5A6F}" type="sibTrans" cxnId="{83F7EB93-BF19-4443-B3BA-64517F27D1C3}">
      <dgm:prSet/>
      <dgm:spPr/>
      <dgm:t>
        <a:bodyPr/>
        <a:lstStyle/>
        <a:p>
          <a:endParaRPr lang="fr-FR"/>
        </a:p>
      </dgm:t>
    </dgm:pt>
    <dgm:pt modelId="{9FB04564-1F66-BA4D-810D-D541DF3C75C9}">
      <dgm:prSet phldrT="[Texte]"/>
      <dgm:spPr/>
      <dgm:t>
        <a:bodyPr/>
        <a:lstStyle/>
        <a:p>
          <a:r>
            <a:rPr lang="fr-FR"/>
            <a:t>AMORCE</a:t>
          </a:r>
        </a:p>
        <a:p>
          <a:r>
            <a:rPr lang="fr-FR"/>
            <a:t>CEREMA</a:t>
          </a:r>
        </a:p>
      </dgm:t>
    </dgm:pt>
    <dgm:pt modelId="{6EE00E26-6E30-AB42-B537-6C8329B6B036}" type="parTrans" cxnId="{EEEAA001-5972-4840-B2F2-53AB3C983EDD}">
      <dgm:prSet/>
      <dgm:spPr/>
      <dgm:t>
        <a:bodyPr/>
        <a:lstStyle/>
        <a:p>
          <a:endParaRPr lang="fr-FR"/>
        </a:p>
      </dgm:t>
    </dgm:pt>
    <dgm:pt modelId="{6D42EEDE-2E19-0A4D-B898-A956F7146A32}" type="sibTrans" cxnId="{EEEAA001-5972-4840-B2F2-53AB3C983EDD}">
      <dgm:prSet/>
      <dgm:spPr/>
      <dgm:t>
        <a:bodyPr/>
        <a:lstStyle/>
        <a:p>
          <a:endParaRPr lang="fr-FR"/>
        </a:p>
      </dgm:t>
    </dgm:pt>
    <dgm:pt modelId="{3F5667FC-F68A-6746-9D85-261F6995463E}">
      <dgm:prSet phldrT="[Texte]"/>
      <dgm:spPr/>
      <dgm:t>
        <a:bodyPr/>
        <a:lstStyle/>
        <a:p>
          <a:r>
            <a:rPr lang="fr-FR"/>
            <a:t>Syndicats d’énergie</a:t>
          </a:r>
        </a:p>
        <a:p>
          <a:r>
            <a:rPr lang="fr-FR"/>
            <a:t>Futurs abonnés</a:t>
          </a:r>
        </a:p>
      </dgm:t>
    </dgm:pt>
    <dgm:pt modelId="{F59F2267-F5EC-3649-84F0-AE2AB06F93B9}" type="parTrans" cxnId="{2FFCA175-0687-0543-9385-4E252B1EC07E}">
      <dgm:prSet/>
      <dgm:spPr/>
      <dgm:t>
        <a:bodyPr/>
        <a:lstStyle/>
        <a:p>
          <a:endParaRPr lang="fr-FR"/>
        </a:p>
      </dgm:t>
    </dgm:pt>
    <dgm:pt modelId="{18A17248-98C3-E44E-AB6E-9FFAFE1BE153}" type="sibTrans" cxnId="{2FFCA175-0687-0543-9385-4E252B1EC07E}">
      <dgm:prSet/>
      <dgm:spPr/>
      <dgm:t>
        <a:bodyPr/>
        <a:lstStyle/>
        <a:p>
          <a:endParaRPr lang="fr-FR"/>
        </a:p>
      </dgm:t>
    </dgm:pt>
    <dgm:pt modelId="{28F19827-1E21-3146-9A10-7FEE31B4D787}">
      <dgm:prSet phldrT="[Texte]"/>
      <dgm:spPr/>
      <dgm:t>
        <a:bodyPr/>
        <a:lstStyle/>
        <a:p>
          <a:r>
            <a:rPr lang="fr-FR"/>
            <a:t>ADEME</a:t>
          </a:r>
        </a:p>
        <a:p>
          <a:r>
            <a:rPr lang="fr-FR"/>
            <a:t>Animateurs ENR</a:t>
          </a:r>
        </a:p>
      </dgm:t>
    </dgm:pt>
    <dgm:pt modelId="{49727B50-9087-1D47-9EB3-F4A3E82F983D}" type="parTrans" cxnId="{712ACC9A-70C5-8F4C-880A-37D68D9C8C78}">
      <dgm:prSet/>
      <dgm:spPr/>
      <dgm:t>
        <a:bodyPr/>
        <a:lstStyle/>
        <a:p>
          <a:endParaRPr lang="fr-FR"/>
        </a:p>
      </dgm:t>
    </dgm:pt>
    <dgm:pt modelId="{D929722B-BF1A-8141-88A3-7DF623B12E0F}" type="sibTrans" cxnId="{712ACC9A-70C5-8F4C-880A-37D68D9C8C78}">
      <dgm:prSet/>
      <dgm:spPr/>
      <dgm:t>
        <a:bodyPr/>
        <a:lstStyle/>
        <a:p>
          <a:endParaRPr lang="fr-FR"/>
        </a:p>
      </dgm:t>
    </dgm:pt>
    <dgm:pt modelId="{E052EF4A-2E95-8E4E-9D7E-287BF61B0597}">
      <dgm:prSet phldrT="[Texte]"/>
      <dgm:spPr/>
      <dgm:t>
        <a:bodyPr/>
        <a:lstStyle/>
        <a:p>
          <a:r>
            <a:rPr lang="fr-FR"/>
            <a:t>Opérateurs </a:t>
          </a:r>
        </a:p>
        <a:p>
          <a:r>
            <a:rPr lang="fr-FR"/>
            <a:t>AMO</a:t>
          </a:r>
        </a:p>
        <a:p>
          <a:r>
            <a:rPr lang="fr-FR"/>
            <a:t>Bureaux d’études</a:t>
          </a:r>
        </a:p>
      </dgm:t>
    </dgm:pt>
    <dgm:pt modelId="{9FD12081-785A-8341-8C91-449174D9EB49}" type="parTrans" cxnId="{5C31940B-9E1A-074B-85E0-0E05DE4DA471}">
      <dgm:prSet/>
      <dgm:spPr/>
      <dgm:t>
        <a:bodyPr/>
        <a:lstStyle/>
        <a:p>
          <a:endParaRPr lang="fr-FR"/>
        </a:p>
      </dgm:t>
    </dgm:pt>
    <dgm:pt modelId="{F4CCADCD-9E12-4544-9E31-858EDF9FA5D8}" type="sibTrans" cxnId="{5C31940B-9E1A-074B-85E0-0E05DE4DA471}">
      <dgm:prSet/>
      <dgm:spPr/>
      <dgm:t>
        <a:bodyPr/>
        <a:lstStyle/>
        <a:p>
          <a:endParaRPr lang="fr-FR"/>
        </a:p>
      </dgm:t>
    </dgm:pt>
    <dgm:pt modelId="{862F4199-1DF5-D14B-88F6-0B704E184D32}">
      <dgm:prSet phldrT="[Texte]"/>
      <dgm:spPr/>
      <dgm:t>
        <a:bodyPr/>
        <a:lstStyle/>
        <a:p>
          <a:r>
            <a:rPr lang="fr-FR" err="1"/>
            <a:t>Enerplan</a:t>
          </a:r>
          <a:br>
            <a:rPr lang="fr-FR"/>
          </a:br>
          <a:r>
            <a:rPr lang="fr-FR"/>
            <a:t>INES</a:t>
          </a:r>
          <a:br>
            <a:rPr lang="fr-FR"/>
          </a:br>
          <a:r>
            <a:rPr lang="fr-FR"/>
            <a:t>FEDENE</a:t>
          </a:r>
          <a:br>
            <a:rPr lang="fr-FR"/>
          </a:br>
          <a:r>
            <a:rPr lang="fr-FR"/>
            <a:t>Via </a:t>
          </a:r>
          <a:r>
            <a:rPr lang="fr-FR" err="1"/>
            <a:t>Seva</a:t>
          </a:r>
          <a:endParaRPr lang="fr-FR"/>
        </a:p>
      </dgm:t>
    </dgm:pt>
    <dgm:pt modelId="{D578EFF5-FCCB-BF4A-B882-31F9B925A535}" type="parTrans" cxnId="{AE7F9EA7-9212-3844-AF1F-A1055EA4DC20}">
      <dgm:prSet/>
      <dgm:spPr/>
      <dgm:t>
        <a:bodyPr/>
        <a:lstStyle/>
        <a:p>
          <a:endParaRPr lang="fr-FR"/>
        </a:p>
      </dgm:t>
    </dgm:pt>
    <dgm:pt modelId="{17BEB36B-D1D8-D74B-9532-1A9AF43A9C04}" type="sibTrans" cxnId="{AE7F9EA7-9212-3844-AF1F-A1055EA4DC20}">
      <dgm:prSet/>
      <dgm:spPr/>
      <dgm:t>
        <a:bodyPr/>
        <a:lstStyle/>
        <a:p>
          <a:endParaRPr lang="fr-FR"/>
        </a:p>
      </dgm:t>
    </dgm:pt>
    <dgm:pt modelId="{53A6521F-FC39-A14B-B314-B63BF809B86D}">
      <dgm:prSet phldrT="[Texte]"/>
      <dgm:spPr/>
      <dgm:t>
        <a:bodyPr/>
        <a:lstStyle/>
        <a:p>
          <a:r>
            <a:rPr lang="fr-FR"/>
            <a:t>AFPG</a:t>
          </a:r>
        </a:p>
        <a:p>
          <a:r>
            <a:rPr lang="fr-FR"/>
            <a:t>BRGM</a:t>
          </a:r>
        </a:p>
        <a:p>
          <a:r>
            <a:rPr lang="fr-FR"/>
            <a:t>CIBE</a:t>
          </a:r>
        </a:p>
      </dgm:t>
    </dgm:pt>
    <dgm:pt modelId="{02F733B7-F123-D145-BA09-0C4E035FB1FC}" type="parTrans" cxnId="{47858C38-F0F0-FD4C-B401-F0B1B4FCEFBC}">
      <dgm:prSet/>
      <dgm:spPr/>
      <dgm:t>
        <a:bodyPr/>
        <a:lstStyle/>
        <a:p>
          <a:endParaRPr lang="fr-FR"/>
        </a:p>
      </dgm:t>
    </dgm:pt>
    <dgm:pt modelId="{AABBB139-6D3F-0842-B337-95E6BB23CD85}" type="sibTrans" cxnId="{47858C38-F0F0-FD4C-B401-F0B1B4FCEFBC}">
      <dgm:prSet/>
      <dgm:spPr/>
      <dgm:t>
        <a:bodyPr/>
        <a:lstStyle/>
        <a:p>
          <a:endParaRPr lang="fr-FR"/>
        </a:p>
      </dgm:t>
    </dgm:pt>
    <dgm:pt modelId="{709966F2-2D57-6C45-9C56-B10487D23996}" type="pres">
      <dgm:prSet presAssocID="{5E47DD77-064E-5B4A-9EEA-C47C742DE20F}" presName="Name0" presStyleCnt="0">
        <dgm:presLayoutVars>
          <dgm:chMax val="1"/>
          <dgm:dir/>
          <dgm:animLvl val="ctr"/>
          <dgm:resizeHandles val="exact"/>
        </dgm:presLayoutVars>
      </dgm:prSet>
      <dgm:spPr/>
    </dgm:pt>
    <dgm:pt modelId="{8983E609-50F7-9D4A-99C9-DF20C58FF6CB}" type="pres">
      <dgm:prSet presAssocID="{39C1B327-68DF-E247-BE6B-AD8AAEEDF07E}" presName="centerShape" presStyleLbl="node0" presStyleIdx="0" presStyleCnt="1"/>
      <dgm:spPr/>
    </dgm:pt>
    <dgm:pt modelId="{B10FBF0E-03F3-8A41-B941-CC6E3897BD27}" type="pres">
      <dgm:prSet presAssocID="{6EE00E26-6E30-AB42-B537-6C8329B6B036}" presName="parTrans" presStyleLbl="sibTrans2D1" presStyleIdx="0" presStyleCnt="6"/>
      <dgm:spPr/>
    </dgm:pt>
    <dgm:pt modelId="{20D41F11-CD69-8F43-BED5-CCC7328350EA}" type="pres">
      <dgm:prSet presAssocID="{6EE00E26-6E30-AB42-B537-6C8329B6B036}" presName="connectorText" presStyleLbl="sibTrans2D1" presStyleIdx="0" presStyleCnt="6"/>
      <dgm:spPr/>
    </dgm:pt>
    <dgm:pt modelId="{4881B1AD-F7E5-BC45-92ED-E69A01F05076}" type="pres">
      <dgm:prSet presAssocID="{9FB04564-1F66-BA4D-810D-D541DF3C75C9}" presName="node" presStyleLbl="node1" presStyleIdx="0" presStyleCnt="6">
        <dgm:presLayoutVars>
          <dgm:bulletEnabled val="1"/>
        </dgm:presLayoutVars>
      </dgm:prSet>
      <dgm:spPr/>
    </dgm:pt>
    <dgm:pt modelId="{75BDF0F1-128D-A044-8AE1-B2617C7AF4EC}" type="pres">
      <dgm:prSet presAssocID="{02F733B7-F123-D145-BA09-0C4E035FB1FC}" presName="parTrans" presStyleLbl="sibTrans2D1" presStyleIdx="1" presStyleCnt="6"/>
      <dgm:spPr/>
    </dgm:pt>
    <dgm:pt modelId="{043333D2-3D0D-6547-8ABD-4BE15D9F242F}" type="pres">
      <dgm:prSet presAssocID="{02F733B7-F123-D145-BA09-0C4E035FB1FC}" presName="connectorText" presStyleLbl="sibTrans2D1" presStyleIdx="1" presStyleCnt="6"/>
      <dgm:spPr/>
    </dgm:pt>
    <dgm:pt modelId="{F2F7B552-C3B0-804F-97D5-8CD73F32A4CF}" type="pres">
      <dgm:prSet presAssocID="{53A6521F-FC39-A14B-B314-B63BF809B86D}" presName="node" presStyleLbl="node1" presStyleIdx="1" presStyleCnt="6">
        <dgm:presLayoutVars>
          <dgm:bulletEnabled val="1"/>
        </dgm:presLayoutVars>
      </dgm:prSet>
      <dgm:spPr/>
    </dgm:pt>
    <dgm:pt modelId="{B8EC0274-7480-1F4C-B73E-8ED7FE457AEF}" type="pres">
      <dgm:prSet presAssocID="{F59F2267-F5EC-3649-84F0-AE2AB06F93B9}" presName="parTrans" presStyleLbl="sibTrans2D1" presStyleIdx="2" presStyleCnt="6"/>
      <dgm:spPr/>
    </dgm:pt>
    <dgm:pt modelId="{E2C8A9F5-9419-6F4A-A2A4-5CA9C1A4E2FC}" type="pres">
      <dgm:prSet presAssocID="{F59F2267-F5EC-3649-84F0-AE2AB06F93B9}" presName="connectorText" presStyleLbl="sibTrans2D1" presStyleIdx="2" presStyleCnt="6"/>
      <dgm:spPr/>
    </dgm:pt>
    <dgm:pt modelId="{677B0290-BF84-E54B-B077-5E652E93EBF3}" type="pres">
      <dgm:prSet presAssocID="{3F5667FC-F68A-6746-9D85-261F6995463E}" presName="node" presStyleLbl="node1" presStyleIdx="2" presStyleCnt="6">
        <dgm:presLayoutVars>
          <dgm:bulletEnabled val="1"/>
        </dgm:presLayoutVars>
      </dgm:prSet>
      <dgm:spPr/>
    </dgm:pt>
    <dgm:pt modelId="{5FB199BB-805F-674E-AB65-DC7BDAEF7CC6}" type="pres">
      <dgm:prSet presAssocID="{49727B50-9087-1D47-9EB3-F4A3E82F983D}" presName="parTrans" presStyleLbl="sibTrans2D1" presStyleIdx="3" presStyleCnt="6"/>
      <dgm:spPr/>
    </dgm:pt>
    <dgm:pt modelId="{3B45099D-FAD1-E147-972A-2C5DD5E28054}" type="pres">
      <dgm:prSet presAssocID="{49727B50-9087-1D47-9EB3-F4A3E82F983D}" presName="connectorText" presStyleLbl="sibTrans2D1" presStyleIdx="3" presStyleCnt="6"/>
      <dgm:spPr/>
    </dgm:pt>
    <dgm:pt modelId="{20881008-00B0-314E-A579-7E2ED974A20F}" type="pres">
      <dgm:prSet presAssocID="{28F19827-1E21-3146-9A10-7FEE31B4D787}" presName="node" presStyleLbl="node1" presStyleIdx="3" presStyleCnt="6">
        <dgm:presLayoutVars>
          <dgm:bulletEnabled val="1"/>
        </dgm:presLayoutVars>
      </dgm:prSet>
      <dgm:spPr/>
    </dgm:pt>
    <dgm:pt modelId="{FC55DD69-B173-F04D-A8A6-D3CF8CE0F470}" type="pres">
      <dgm:prSet presAssocID="{9FD12081-785A-8341-8C91-449174D9EB49}" presName="parTrans" presStyleLbl="sibTrans2D1" presStyleIdx="4" presStyleCnt="6"/>
      <dgm:spPr/>
    </dgm:pt>
    <dgm:pt modelId="{07F533B3-2200-8143-BB27-AB92514376B7}" type="pres">
      <dgm:prSet presAssocID="{9FD12081-785A-8341-8C91-449174D9EB49}" presName="connectorText" presStyleLbl="sibTrans2D1" presStyleIdx="4" presStyleCnt="6"/>
      <dgm:spPr/>
    </dgm:pt>
    <dgm:pt modelId="{ADAA7B62-D6FD-4549-9391-598921EEE3E6}" type="pres">
      <dgm:prSet presAssocID="{E052EF4A-2E95-8E4E-9D7E-287BF61B0597}" presName="node" presStyleLbl="node1" presStyleIdx="4" presStyleCnt="6">
        <dgm:presLayoutVars>
          <dgm:bulletEnabled val="1"/>
        </dgm:presLayoutVars>
      </dgm:prSet>
      <dgm:spPr/>
    </dgm:pt>
    <dgm:pt modelId="{FA920EC0-D4BB-5347-82E7-C7514EE29235}" type="pres">
      <dgm:prSet presAssocID="{D578EFF5-FCCB-BF4A-B882-31F9B925A535}" presName="parTrans" presStyleLbl="sibTrans2D1" presStyleIdx="5" presStyleCnt="6"/>
      <dgm:spPr/>
    </dgm:pt>
    <dgm:pt modelId="{3C9E3C41-3CD9-694D-991D-45702A96A423}" type="pres">
      <dgm:prSet presAssocID="{D578EFF5-FCCB-BF4A-B882-31F9B925A535}" presName="connectorText" presStyleLbl="sibTrans2D1" presStyleIdx="5" presStyleCnt="6"/>
      <dgm:spPr/>
    </dgm:pt>
    <dgm:pt modelId="{2F8AA57F-DD43-2440-9CCA-AAAC992B26F8}" type="pres">
      <dgm:prSet presAssocID="{862F4199-1DF5-D14B-88F6-0B704E184D32}" presName="node" presStyleLbl="node1" presStyleIdx="5" presStyleCnt="6">
        <dgm:presLayoutVars>
          <dgm:bulletEnabled val="1"/>
        </dgm:presLayoutVars>
      </dgm:prSet>
      <dgm:spPr/>
    </dgm:pt>
  </dgm:ptLst>
  <dgm:cxnLst>
    <dgm:cxn modelId="{EEEAA001-5972-4840-B2F2-53AB3C983EDD}" srcId="{39C1B327-68DF-E247-BE6B-AD8AAEEDF07E}" destId="{9FB04564-1F66-BA4D-810D-D541DF3C75C9}" srcOrd="0" destOrd="0" parTransId="{6EE00E26-6E30-AB42-B537-6C8329B6B036}" sibTransId="{6D42EEDE-2E19-0A4D-B898-A956F7146A32}"/>
    <dgm:cxn modelId="{36A3E808-5C5C-AA4A-AF9A-D22AF145DE86}" type="presOf" srcId="{9FD12081-785A-8341-8C91-449174D9EB49}" destId="{FC55DD69-B173-F04D-A8A6-D3CF8CE0F470}" srcOrd="0" destOrd="0" presId="urn:microsoft.com/office/officeart/2005/8/layout/radial5"/>
    <dgm:cxn modelId="{5C31940B-9E1A-074B-85E0-0E05DE4DA471}" srcId="{39C1B327-68DF-E247-BE6B-AD8AAEEDF07E}" destId="{E052EF4A-2E95-8E4E-9D7E-287BF61B0597}" srcOrd="4" destOrd="0" parTransId="{9FD12081-785A-8341-8C91-449174D9EB49}" sibTransId="{F4CCADCD-9E12-4544-9E31-858EDF9FA5D8}"/>
    <dgm:cxn modelId="{B3E9370E-EA7E-E641-B399-809DF7148CB0}" type="presOf" srcId="{F59F2267-F5EC-3649-84F0-AE2AB06F93B9}" destId="{B8EC0274-7480-1F4C-B73E-8ED7FE457AEF}" srcOrd="0" destOrd="0" presId="urn:microsoft.com/office/officeart/2005/8/layout/radial5"/>
    <dgm:cxn modelId="{4BE46126-DD75-B24D-87F6-73EBE3E1BAF9}" type="presOf" srcId="{49727B50-9087-1D47-9EB3-F4A3E82F983D}" destId="{5FB199BB-805F-674E-AB65-DC7BDAEF7CC6}" srcOrd="0" destOrd="0" presId="urn:microsoft.com/office/officeart/2005/8/layout/radial5"/>
    <dgm:cxn modelId="{47858C38-F0F0-FD4C-B401-F0B1B4FCEFBC}" srcId="{39C1B327-68DF-E247-BE6B-AD8AAEEDF07E}" destId="{53A6521F-FC39-A14B-B314-B63BF809B86D}" srcOrd="1" destOrd="0" parTransId="{02F733B7-F123-D145-BA09-0C4E035FB1FC}" sibTransId="{AABBB139-6D3F-0842-B337-95E6BB23CD85}"/>
    <dgm:cxn modelId="{04FE664A-9E2D-194A-A1D7-8C84FC11D164}" type="presOf" srcId="{02F733B7-F123-D145-BA09-0C4E035FB1FC}" destId="{043333D2-3D0D-6547-8ABD-4BE15D9F242F}" srcOrd="1" destOrd="0" presId="urn:microsoft.com/office/officeart/2005/8/layout/radial5"/>
    <dgm:cxn modelId="{42C0F553-CFC3-CA40-8A85-E50F6425CC73}" type="presOf" srcId="{6EE00E26-6E30-AB42-B537-6C8329B6B036}" destId="{20D41F11-CD69-8F43-BED5-CCC7328350EA}" srcOrd="1" destOrd="0" presId="urn:microsoft.com/office/officeart/2005/8/layout/radial5"/>
    <dgm:cxn modelId="{83D0ED61-AFA2-D649-A06A-05849B6AFE64}" type="presOf" srcId="{3F5667FC-F68A-6746-9D85-261F6995463E}" destId="{677B0290-BF84-E54B-B077-5E652E93EBF3}" srcOrd="0" destOrd="0" presId="urn:microsoft.com/office/officeart/2005/8/layout/radial5"/>
    <dgm:cxn modelId="{9915A166-1385-6848-A4A9-93F97C984168}" type="presOf" srcId="{862F4199-1DF5-D14B-88F6-0B704E184D32}" destId="{2F8AA57F-DD43-2440-9CCA-AAAC992B26F8}" srcOrd="0" destOrd="0" presId="urn:microsoft.com/office/officeart/2005/8/layout/radial5"/>
    <dgm:cxn modelId="{DE51186C-9E01-3D47-8247-B0EF8911B243}" type="presOf" srcId="{5E47DD77-064E-5B4A-9EEA-C47C742DE20F}" destId="{709966F2-2D57-6C45-9C56-B10487D23996}" srcOrd="0" destOrd="0" presId="urn:microsoft.com/office/officeart/2005/8/layout/radial5"/>
    <dgm:cxn modelId="{E7199473-080C-1746-ACC6-A37F8B58E929}" type="presOf" srcId="{6EE00E26-6E30-AB42-B537-6C8329B6B036}" destId="{B10FBF0E-03F3-8A41-B941-CC6E3897BD27}" srcOrd="0" destOrd="0" presId="urn:microsoft.com/office/officeart/2005/8/layout/radial5"/>
    <dgm:cxn modelId="{2FFCA175-0687-0543-9385-4E252B1EC07E}" srcId="{39C1B327-68DF-E247-BE6B-AD8AAEEDF07E}" destId="{3F5667FC-F68A-6746-9D85-261F6995463E}" srcOrd="2" destOrd="0" parTransId="{F59F2267-F5EC-3649-84F0-AE2AB06F93B9}" sibTransId="{18A17248-98C3-E44E-AB6E-9FFAFE1BE153}"/>
    <dgm:cxn modelId="{A683A483-2E5C-154F-AEA1-8D236D3AD344}" type="presOf" srcId="{28F19827-1E21-3146-9A10-7FEE31B4D787}" destId="{20881008-00B0-314E-A579-7E2ED974A20F}" srcOrd="0" destOrd="0" presId="urn:microsoft.com/office/officeart/2005/8/layout/radial5"/>
    <dgm:cxn modelId="{1774A287-CA9F-7246-BFCD-FD9C603E54B7}" type="presOf" srcId="{53A6521F-FC39-A14B-B314-B63BF809B86D}" destId="{F2F7B552-C3B0-804F-97D5-8CD73F32A4CF}" srcOrd="0" destOrd="0" presId="urn:microsoft.com/office/officeart/2005/8/layout/radial5"/>
    <dgm:cxn modelId="{9D8C6F89-9C35-6143-8BFB-576FD1791758}" type="presOf" srcId="{02F733B7-F123-D145-BA09-0C4E035FB1FC}" destId="{75BDF0F1-128D-A044-8AE1-B2617C7AF4EC}" srcOrd="0" destOrd="0" presId="urn:microsoft.com/office/officeart/2005/8/layout/radial5"/>
    <dgm:cxn modelId="{83F7EB93-BF19-4443-B3BA-64517F27D1C3}" srcId="{5E47DD77-064E-5B4A-9EEA-C47C742DE20F}" destId="{39C1B327-68DF-E247-BE6B-AD8AAEEDF07E}" srcOrd="0" destOrd="0" parTransId="{6BC922A8-BD1C-5E45-93CD-24B7D39A76A7}" sibTransId="{EA4F611D-F456-8043-9A40-3EAB4E7E5A6F}"/>
    <dgm:cxn modelId="{2ED81D99-B66B-3A46-A69B-FA75777CC311}" type="presOf" srcId="{9FD12081-785A-8341-8C91-449174D9EB49}" destId="{07F533B3-2200-8143-BB27-AB92514376B7}" srcOrd="1" destOrd="0" presId="urn:microsoft.com/office/officeart/2005/8/layout/radial5"/>
    <dgm:cxn modelId="{712ACC9A-70C5-8F4C-880A-37D68D9C8C78}" srcId="{39C1B327-68DF-E247-BE6B-AD8AAEEDF07E}" destId="{28F19827-1E21-3146-9A10-7FEE31B4D787}" srcOrd="3" destOrd="0" parTransId="{49727B50-9087-1D47-9EB3-F4A3E82F983D}" sibTransId="{D929722B-BF1A-8141-88A3-7DF623B12E0F}"/>
    <dgm:cxn modelId="{AE7F9EA7-9212-3844-AF1F-A1055EA4DC20}" srcId="{39C1B327-68DF-E247-BE6B-AD8AAEEDF07E}" destId="{862F4199-1DF5-D14B-88F6-0B704E184D32}" srcOrd="5" destOrd="0" parTransId="{D578EFF5-FCCB-BF4A-B882-31F9B925A535}" sibTransId="{17BEB36B-D1D8-D74B-9532-1A9AF43A9C04}"/>
    <dgm:cxn modelId="{F5AC76C0-C1B7-994D-B204-64DA8D3DCD6B}" type="presOf" srcId="{39C1B327-68DF-E247-BE6B-AD8AAEEDF07E}" destId="{8983E609-50F7-9D4A-99C9-DF20C58FF6CB}" srcOrd="0" destOrd="0" presId="urn:microsoft.com/office/officeart/2005/8/layout/radial5"/>
    <dgm:cxn modelId="{8D9C7ECA-6EAE-D040-92F4-A0D6AE4E99EF}" type="presOf" srcId="{D578EFF5-FCCB-BF4A-B882-31F9B925A535}" destId="{3C9E3C41-3CD9-694D-991D-45702A96A423}" srcOrd="1" destOrd="0" presId="urn:microsoft.com/office/officeart/2005/8/layout/radial5"/>
    <dgm:cxn modelId="{AD9E9ACB-2ADC-8345-B10E-F790A83CC1F9}" type="presOf" srcId="{9FB04564-1F66-BA4D-810D-D541DF3C75C9}" destId="{4881B1AD-F7E5-BC45-92ED-E69A01F05076}" srcOrd="0" destOrd="0" presId="urn:microsoft.com/office/officeart/2005/8/layout/radial5"/>
    <dgm:cxn modelId="{0F2553CE-2D38-A646-94DA-090144F14B35}" type="presOf" srcId="{D578EFF5-FCCB-BF4A-B882-31F9B925A535}" destId="{FA920EC0-D4BB-5347-82E7-C7514EE29235}" srcOrd="0" destOrd="0" presId="urn:microsoft.com/office/officeart/2005/8/layout/radial5"/>
    <dgm:cxn modelId="{25F849D8-22B6-5441-8B4B-F2E2EBFCA5D0}" type="presOf" srcId="{49727B50-9087-1D47-9EB3-F4A3E82F983D}" destId="{3B45099D-FAD1-E147-972A-2C5DD5E28054}" srcOrd="1" destOrd="0" presId="urn:microsoft.com/office/officeart/2005/8/layout/radial5"/>
    <dgm:cxn modelId="{6787DDE4-D031-AC46-A961-BABA9B45D97F}" type="presOf" srcId="{F59F2267-F5EC-3649-84F0-AE2AB06F93B9}" destId="{E2C8A9F5-9419-6F4A-A2A4-5CA9C1A4E2FC}" srcOrd="1" destOrd="0" presId="urn:microsoft.com/office/officeart/2005/8/layout/radial5"/>
    <dgm:cxn modelId="{A8F2F9FD-D067-EF47-9CAB-EDAC26F4823B}" type="presOf" srcId="{E052EF4A-2E95-8E4E-9D7E-287BF61B0597}" destId="{ADAA7B62-D6FD-4549-9391-598921EEE3E6}" srcOrd="0" destOrd="0" presId="urn:microsoft.com/office/officeart/2005/8/layout/radial5"/>
    <dgm:cxn modelId="{6A59B7CB-A999-2749-8510-BB01C7EA6410}" type="presParOf" srcId="{709966F2-2D57-6C45-9C56-B10487D23996}" destId="{8983E609-50F7-9D4A-99C9-DF20C58FF6CB}" srcOrd="0" destOrd="0" presId="urn:microsoft.com/office/officeart/2005/8/layout/radial5"/>
    <dgm:cxn modelId="{30394BB4-017F-3247-9511-4AE2C2797755}" type="presParOf" srcId="{709966F2-2D57-6C45-9C56-B10487D23996}" destId="{B10FBF0E-03F3-8A41-B941-CC6E3897BD27}" srcOrd="1" destOrd="0" presId="urn:microsoft.com/office/officeart/2005/8/layout/radial5"/>
    <dgm:cxn modelId="{B4005E25-1AA4-1145-902B-BB0C52A0B06A}" type="presParOf" srcId="{B10FBF0E-03F3-8A41-B941-CC6E3897BD27}" destId="{20D41F11-CD69-8F43-BED5-CCC7328350EA}" srcOrd="0" destOrd="0" presId="urn:microsoft.com/office/officeart/2005/8/layout/radial5"/>
    <dgm:cxn modelId="{1038DD98-425F-F84F-BC94-63D4B322591D}" type="presParOf" srcId="{709966F2-2D57-6C45-9C56-B10487D23996}" destId="{4881B1AD-F7E5-BC45-92ED-E69A01F05076}" srcOrd="2" destOrd="0" presId="urn:microsoft.com/office/officeart/2005/8/layout/radial5"/>
    <dgm:cxn modelId="{9D4A1C8C-D7A4-A040-946A-7D40AC796E99}" type="presParOf" srcId="{709966F2-2D57-6C45-9C56-B10487D23996}" destId="{75BDF0F1-128D-A044-8AE1-B2617C7AF4EC}" srcOrd="3" destOrd="0" presId="urn:microsoft.com/office/officeart/2005/8/layout/radial5"/>
    <dgm:cxn modelId="{8D0042BC-DD59-6241-906A-F58BF0D5156A}" type="presParOf" srcId="{75BDF0F1-128D-A044-8AE1-B2617C7AF4EC}" destId="{043333D2-3D0D-6547-8ABD-4BE15D9F242F}" srcOrd="0" destOrd="0" presId="urn:microsoft.com/office/officeart/2005/8/layout/radial5"/>
    <dgm:cxn modelId="{54301977-FD68-F846-9457-F582ECC3DA78}" type="presParOf" srcId="{709966F2-2D57-6C45-9C56-B10487D23996}" destId="{F2F7B552-C3B0-804F-97D5-8CD73F32A4CF}" srcOrd="4" destOrd="0" presId="urn:microsoft.com/office/officeart/2005/8/layout/radial5"/>
    <dgm:cxn modelId="{615982A8-0C7D-6348-BF51-BF25CF6C744C}" type="presParOf" srcId="{709966F2-2D57-6C45-9C56-B10487D23996}" destId="{B8EC0274-7480-1F4C-B73E-8ED7FE457AEF}" srcOrd="5" destOrd="0" presId="urn:microsoft.com/office/officeart/2005/8/layout/radial5"/>
    <dgm:cxn modelId="{8C9AD85B-0E58-2D44-A7D1-903CCBA96FEC}" type="presParOf" srcId="{B8EC0274-7480-1F4C-B73E-8ED7FE457AEF}" destId="{E2C8A9F5-9419-6F4A-A2A4-5CA9C1A4E2FC}" srcOrd="0" destOrd="0" presId="urn:microsoft.com/office/officeart/2005/8/layout/radial5"/>
    <dgm:cxn modelId="{9A356D2F-9768-2145-9E8C-0591535779E9}" type="presParOf" srcId="{709966F2-2D57-6C45-9C56-B10487D23996}" destId="{677B0290-BF84-E54B-B077-5E652E93EBF3}" srcOrd="6" destOrd="0" presId="urn:microsoft.com/office/officeart/2005/8/layout/radial5"/>
    <dgm:cxn modelId="{0682B678-82BF-7545-A276-5AB67FEC711F}" type="presParOf" srcId="{709966F2-2D57-6C45-9C56-B10487D23996}" destId="{5FB199BB-805F-674E-AB65-DC7BDAEF7CC6}" srcOrd="7" destOrd="0" presId="urn:microsoft.com/office/officeart/2005/8/layout/radial5"/>
    <dgm:cxn modelId="{5E033829-C8D5-C948-8A09-3F2BAAEA33B0}" type="presParOf" srcId="{5FB199BB-805F-674E-AB65-DC7BDAEF7CC6}" destId="{3B45099D-FAD1-E147-972A-2C5DD5E28054}" srcOrd="0" destOrd="0" presId="urn:microsoft.com/office/officeart/2005/8/layout/radial5"/>
    <dgm:cxn modelId="{F9507E8A-FD68-F845-8873-19B0EB79FBBA}" type="presParOf" srcId="{709966F2-2D57-6C45-9C56-B10487D23996}" destId="{20881008-00B0-314E-A579-7E2ED974A20F}" srcOrd="8" destOrd="0" presId="urn:microsoft.com/office/officeart/2005/8/layout/radial5"/>
    <dgm:cxn modelId="{D8132057-6D33-954D-A0C4-C53CAD459C58}" type="presParOf" srcId="{709966F2-2D57-6C45-9C56-B10487D23996}" destId="{FC55DD69-B173-F04D-A8A6-D3CF8CE0F470}" srcOrd="9" destOrd="0" presId="urn:microsoft.com/office/officeart/2005/8/layout/radial5"/>
    <dgm:cxn modelId="{EB5C71E5-084C-8640-B1E9-5C39DC3F8F05}" type="presParOf" srcId="{FC55DD69-B173-F04D-A8A6-D3CF8CE0F470}" destId="{07F533B3-2200-8143-BB27-AB92514376B7}" srcOrd="0" destOrd="0" presId="urn:microsoft.com/office/officeart/2005/8/layout/radial5"/>
    <dgm:cxn modelId="{18DAAC77-BBF5-8A41-93ED-3F02AB5CED0A}" type="presParOf" srcId="{709966F2-2D57-6C45-9C56-B10487D23996}" destId="{ADAA7B62-D6FD-4549-9391-598921EEE3E6}" srcOrd="10" destOrd="0" presId="urn:microsoft.com/office/officeart/2005/8/layout/radial5"/>
    <dgm:cxn modelId="{C77EB801-9EBF-7E4B-998D-8FFD175CB580}" type="presParOf" srcId="{709966F2-2D57-6C45-9C56-B10487D23996}" destId="{FA920EC0-D4BB-5347-82E7-C7514EE29235}" srcOrd="11" destOrd="0" presId="urn:microsoft.com/office/officeart/2005/8/layout/radial5"/>
    <dgm:cxn modelId="{D050075B-B0E5-5344-96C5-3EA34FCEB5F1}" type="presParOf" srcId="{FA920EC0-D4BB-5347-82E7-C7514EE29235}" destId="{3C9E3C41-3CD9-694D-991D-45702A96A423}" srcOrd="0" destOrd="0" presId="urn:microsoft.com/office/officeart/2005/8/layout/radial5"/>
    <dgm:cxn modelId="{A4BD8662-1C3B-BA45-8100-D3E4EF560EF1}" type="presParOf" srcId="{709966F2-2D57-6C45-9C56-B10487D23996}" destId="{2F8AA57F-DD43-2440-9CCA-AAAC992B26F8}" srcOrd="12"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3E609-50F7-9D4A-99C9-DF20C58FF6CB}">
      <dsp:nvSpPr>
        <dsp:cNvPr id="0" name=""/>
        <dsp:cNvSpPr/>
      </dsp:nvSpPr>
      <dsp:spPr>
        <a:xfrm>
          <a:off x="3161456" y="1908471"/>
          <a:ext cx="1359867" cy="135986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FR" sz="1400" kern="1200"/>
            <a:t>Collectivités </a:t>
          </a:r>
        </a:p>
      </dsp:txBody>
      <dsp:txXfrm>
        <a:off x="3360604" y="2107619"/>
        <a:ext cx="961571" cy="961571"/>
      </dsp:txXfrm>
    </dsp:sp>
    <dsp:sp modelId="{B10FBF0E-03F3-8A41-B941-CC6E3897BD27}">
      <dsp:nvSpPr>
        <dsp:cNvPr id="0" name=""/>
        <dsp:cNvSpPr/>
      </dsp:nvSpPr>
      <dsp:spPr>
        <a:xfrm rot="16200000">
          <a:off x="3697190" y="1413380"/>
          <a:ext cx="288399" cy="462354"/>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fr-FR" sz="1200" kern="1200"/>
        </a:p>
      </dsp:txBody>
      <dsp:txXfrm>
        <a:off x="3740450" y="1549111"/>
        <a:ext cx="201879" cy="277412"/>
      </dsp:txXfrm>
    </dsp:sp>
    <dsp:sp modelId="{4881B1AD-F7E5-BC45-92ED-E69A01F05076}">
      <dsp:nvSpPr>
        <dsp:cNvPr id="0" name=""/>
        <dsp:cNvSpPr/>
      </dsp:nvSpPr>
      <dsp:spPr>
        <a:xfrm>
          <a:off x="3161456" y="4453"/>
          <a:ext cx="1359867" cy="135986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a:t>AMORCE</a:t>
          </a:r>
        </a:p>
        <a:p>
          <a:pPr marL="0" lvl="0" indent="0" algn="ctr" defTabSz="577850">
            <a:lnSpc>
              <a:spcPct val="90000"/>
            </a:lnSpc>
            <a:spcBef>
              <a:spcPct val="0"/>
            </a:spcBef>
            <a:spcAft>
              <a:spcPct val="35000"/>
            </a:spcAft>
            <a:buNone/>
          </a:pPr>
          <a:r>
            <a:rPr lang="fr-FR" sz="1300" kern="1200"/>
            <a:t>CEREMA</a:t>
          </a:r>
        </a:p>
      </dsp:txBody>
      <dsp:txXfrm>
        <a:off x="3360604" y="203601"/>
        <a:ext cx="961571" cy="961571"/>
      </dsp:txXfrm>
    </dsp:sp>
    <dsp:sp modelId="{75BDF0F1-128D-A044-8AE1-B2617C7AF4EC}">
      <dsp:nvSpPr>
        <dsp:cNvPr id="0" name=""/>
        <dsp:cNvSpPr/>
      </dsp:nvSpPr>
      <dsp:spPr>
        <a:xfrm rot="19800000">
          <a:off x="4514585" y="1885304"/>
          <a:ext cx="288399" cy="462354"/>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fr-FR" sz="1200" kern="1200"/>
        </a:p>
      </dsp:txBody>
      <dsp:txXfrm>
        <a:off x="4520381" y="1999405"/>
        <a:ext cx="201879" cy="277412"/>
      </dsp:txXfrm>
    </dsp:sp>
    <dsp:sp modelId="{F2F7B552-C3B0-804F-97D5-8CD73F32A4CF}">
      <dsp:nvSpPr>
        <dsp:cNvPr id="0" name=""/>
        <dsp:cNvSpPr/>
      </dsp:nvSpPr>
      <dsp:spPr>
        <a:xfrm>
          <a:off x="4810384" y="956462"/>
          <a:ext cx="1359867" cy="135986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a:t>AFPG</a:t>
          </a:r>
        </a:p>
        <a:p>
          <a:pPr marL="0" lvl="0" indent="0" algn="ctr" defTabSz="577850">
            <a:lnSpc>
              <a:spcPct val="90000"/>
            </a:lnSpc>
            <a:spcBef>
              <a:spcPct val="0"/>
            </a:spcBef>
            <a:spcAft>
              <a:spcPct val="35000"/>
            </a:spcAft>
            <a:buNone/>
          </a:pPr>
          <a:r>
            <a:rPr lang="fr-FR" sz="1300" kern="1200"/>
            <a:t>BRGM</a:t>
          </a:r>
        </a:p>
        <a:p>
          <a:pPr marL="0" lvl="0" indent="0" algn="ctr" defTabSz="577850">
            <a:lnSpc>
              <a:spcPct val="90000"/>
            </a:lnSpc>
            <a:spcBef>
              <a:spcPct val="0"/>
            </a:spcBef>
            <a:spcAft>
              <a:spcPct val="35000"/>
            </a:spcAft>
            <a:buNone/>
          </a:pPr>
          <a:r>
            <a:rPr lang="fr-FR" sz="1300" kern="1200"/>
            <a:t>CIBE</a:t>
          </a:r>
        </a:p>
      </dsp:txBody>
      <dsp:txXfrm>
        <a:off x="5009532" y="1155610"/>
        <a:ext cx="961571" cy="961571"/>
      </dsp:txXfrm>
    </dsp:sp>
    <dsp:sp modelId="{B8EC0274-7480-1F4C-B73E-8ED7FE457AEF}">
      <dsp:nvSpPr>
        <dsp:cNvPr id="0" name=""/>
        <dsp:cNvSpPr/>
      </dsp:nvSpPr>
      <dsp:spPr>
        <a:xfrm rot="1800000">
          <a:off x="4514585" y="2829150"/>
          <a:ext cx="288399" cy="462354"/>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fr-FR" sz="1200" kern="1200"/>
        </a:p>
      </dsp:txBody>
      <dsp:txXfrm>
        <a:off x="4520381" y="2899991"/>
        <a:ext cx="201879" cy="277412"/>
      </dsp:txXfrm>
    </dsp:sp>
    <dsp:sp modelId="{677B0290-BF84-E54B-B077-5E652E93EBF3}">
      <dsp:nvSpPr>
        <dsp:cNvPr id="0" name=""/>
        <dsp:cNvSpPr/>
      </dsp:nvSpPr>
      <dsp:spPr>
        <a:xfrm>
          <a:off x="4810384" y="2860480"/>
          <a:ext cx="1359867" cy="135986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a:t>Syndicats d’énergie</a:t>
          </a:r>
        </a:p>
        <a:p>
          <a:pPr marL="0" lvl="0" indent="0" algn="ctr" defTabSz="577850">
            <a:lnSpc>
              <a:spcPct val="90000"/>
            </a:lnSpc>
            <a:spcBef>
              <a:spcPct val="0"/>
            </a:spcBef>
            <a:spcAft>
              <a:spcPct val="35000"/>
            </a:spcAft>
            <a:buNone/>
          </a:pPr>
          <a:r>
            <a:rPr lang="fr-FR" sz="1300" kern="1200"/>
            <a:t>Futurs abonnés</a:t>
          </a:r>
        </a:p>
      </dsp:txBody>
      <dsp:txXfrm>
        <a:off x="5009532" y="3059628"/>
        <a:ext cx="961571" cy="961571"/>
      </dsp:txXfrm>
    </dsp:sp>
    <dsp:sp modelId="{5FB199BB-805F-674E-AB65-DC7BDAEF7CC6}">
      <dsp:nvSpPr>
        <dsp:cNvPr id="0" name=""/>
        <dsp:cNvSpPr/>
      </dsp:nvSpPr>
      <dsp:spPr>
        <a:xfrm rot="5400000">
          <a:off x="3697190" y="3301074"/>
          <a:ext cx="288399" cy="462354"/>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fr-FR" sz="1200" kern="1200"/>
        </a:p>
      </dsp:txBody>
      <dsp:txXfrm>
        <a:off x="3740450" y="3350285"/>
        <a:ext cx="201879" cy="277412"/>
      </dsp:txXfrm>
    </dsp:sp>
    <dsp:sp modelId="{20881008-00B0-314E-A579-7E2ED974A20F}">
      <dsp:nvSpPr>
        <dsp:cNvPr id="0" name=""/>
        <dsp:cNvSpPr/>
      </dsp:nvSpPr>
      <dsp:spPr>
        <a:xfrm>
          <a:off x="3161456" y="3812489"/>
          <a:ext cx="1359867" cy="1359867"/>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a:t>ADEME</a:t>
          </a:r>
        </a:p>
        <a:p>
          <a:pPr marL="0" lvl="0" indent="0" algn="ctr" defTabSz="577850">
            <a:lnSpc>
              <a:spcPct val="90000"/>
            </a:lnSpc>
            <a:spcBef>
              <a:spcPct val="0"/>
            </a:spcBef>
            <a:spcAft>
              <a:spcPct val="35000"/>
            </a:spcAft>
            <a:buNone/>
          </a:pPr>
          <a:r>
            <a:rPr lang="fr-FR" sz="1300" kern="1200"/>
            <a:t>Animateurs ENR</a:t>
          </a:r>
        </a:p>
      </dsp:txBody>
      <dsp:txXfrm>
        <a:off x="3360604" y="4011637"/>
        <a:ext cx="961571" cy="961571"/>
      </dsp:txXfrm>
    </dsp:sp>
    <dsp:sp modelId="{FC55DD69-B173-F04D-A8A6-D3CF8CE0F470}">
      <dsp:nvSpPr>
        <dsp:cNvPr id="0" name=""/>
        <dsp:cNvSpPr/>
      </dsp:nvSpPr>
      <dsp:spPr>
        <a:xfrm rot="9000000">
          <a:off x="2879794" y="2829150"/>
          <a:ext cx="288399" cy="462354"/>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fr-FR" sz="1200" kern="1200"/>
        </a:p>
      </dsp:txBody>
      <dsp:txXfrm rot="10800000">
        <a:off x="2960518" y="2899991"/>
        <a:ext cx="201879" cy="277412"/>
      </dsp:txXfrm>
    </dsp:sp>
    <dsp:sp modelId="{ADAA7B62-D6FD-4549-9391-598921EEE3E6}">
      <dsp:nvSpPr>
        <dsp:cNvPr id="0" name=""/>
        <dsp:cNvSpPr/>
      </dsp:nvSpPr>
      <dsp:spPr>
        <a:xfrm>
          <a:off x="1512528" y="2860480"/>
          <a:ext cx="1359867" cy="1359867"/>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a:t>Opérateurs </a:t>
          </a:r>
        </a:p>
        <a:p>
          <a:pPr marL="0" lvl="0" indent="0" algn="ctr" defTabSz="577850">
            <a:lnSpc>
              <a:spcPct val="90000"/>
            </a:lnSpc>
            <a:spcBef>
              <a:spcPct val="0"/>
            </a:spcBef>
            <a:spcAft>
              <a:spcPct val="35000"/>
            </a:spcAft>
            <a:buNone/>
          </a:pPr>
          <a:r>
            <a:rPr lang="fr-FR" sz="1300" kern="1200"/>
            <a:t>AMO</a:t>
          </a:r>
        </a:p>
        <a:p>
          <a:pPr marL="0" lvl="0" indent="0" algn="ctr" defTabSz="577850">
            <a:lnSpc>
              <a:spcPct val="90000"/>
            </a:lnSpc>
            <a:spcBef>
              <a:spcPct val="0"/>
            </a:spcBef>
            <a:spcAft>
              <a:spcPct val="35000"/>
            </a:spcAft>
            <a:buNone/>
          </a:pPr>
          <a:r>
            <a:rPr lang="fr-FR" sz="1300" kern="1200"/>
            <a:t>Bureaux d’études</a:t>
          </a:r>
        </a:p>
      </dsp:txBody>
      <dsp:txXfrm>
        <a:off x="1711676" y="3059628"/>
        <a:ext cx="961571" cy="961571"/>
      </dsp:txXfrm>
    </dsp:sp>
    <dsp:sp modelId="{FA920EC0-D4BB-5347-82E7-C7514EE29235}">
      <dsp:nvSpPr>
        <dsp:cNvPr id="0" name=""/>
        <dsp:cNvSpPr/>
      </dsp:nvSpPr>
      <dsp:spPr>
        <a:xfrm rot="12600000">
          <a:off x="2879794" y="1885304"/>
          <a:ext cx="288399" cy="462354"/>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fr-FR" sz="1200" kern="1200"/>
        </a:p>
      </dsp:txBody>
      <dsp:txXfrm rot="10800000">
        <a:off x="2960518" y="1999405"/>
        <a:ext cx="201879" cy="277412"/>
      </dsp:txXfrm>
    </dsp:sp>
    <dsp:sp modelId="{2F8AA57F-DD43-2440-9CCA-AAAC992B26F8}">
      <dsp:nvSpPr>
        <dsp:cNvPr id="0" name=""/>
        <dsp:cNvSpPr/>
      </dsp:nvSpPr>
      <dsp:spPr>
        <a:xfrm>
          <a:off x="1512528" y="956462"/>
          <a:ext cx="1359867" cy="135986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err="1"/>
            <a:t>Enerplan</a:t>
          </a:r>
          <a:br>
            <a:rPr lang="fr-FR" sz="1300" kern="1200"/>
          </a:br>
          <a:r>
            <a:rPr lang="fr-FR" sz="1300" kern="1200"/>
            <a:t>INES</a:t>
          </a:r>
          <a:br>
            <a:rPr lang="fr-FR" sz="1300" kern="1200"/>
          </a:br>
          <a:r>
            <a:rPr lang="fr-FR" sz="1300" kern="1200"/>
            <a:t>FEDENE</a:t>
          </a:r>
          <a:br>
            <a:rPr lang="fr-FR" sz="1300" kern="1200"/>
          </a:br>
          <a:r>
            <a:rPr lang="fr-FR" sz="1300" kern="1200"/>
            <a:t>Via </a:t>
          </a:r>
          <a:r>
            <a:rPr lang="fr-FR" sz="1300" kern="1200" err="1"/>
            <a:t>Seva</a:t>
          </a:r>
          <a:endParaRPr lang="fr-FR" sz="1300" kern="1200"/>
        </a:p>
      </dsp:txBody>
      <dsp:txXfrm>
        <a:off x="1711676" y="1155610"/>
        <a:ext cx="961571" cy="961571"/>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4956A4-8DC6-57DA-D4B0-2B8301749D8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8F76E82-57A0-4312-BCB7-DD259E52C1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4D26AE7A-644B-02CE-8A5B-3B7978C5D499}"/>
              </a:ext>
            </a:extLst>
          </p:cNvPr>
          <p:cNvSpPr>
            <a:spLocks noGrp="1"/>
          </p:cNvSpPr>
          <p:nvPr>
            <p:ph type="dt" sz="half" idx="10"/>
          </p:nvPr>
        </p:nvSpPr>
        <p:spPr/>
        <p:txBody>
          <a:bodyPr/>
          <a:lstStyle/>
          <a:p>
            <a:fld id="{FE9A21BC-AD00-D946-90A0-6D405DAEC400}" type="datetimeFigureOut">
              <a:rPr lang="fr-FR" smtClean="0"/>
              <a:t>15/02/2024</a:t>
            </a:fld>
            <a:endParaRPr lang="fr-FR"/>
          </a:p>
        </p:txBody>
      </p:sp>
      <p:sp>
        <p:nvSpPr>
          <p:cNvPr id="5" name="Espace réservé du pied de page 4">
            <a:extLst>
              <a:ext uri="{FF2B5EF4-FFF2-40B4-BE49-F238E27FC236}">
                <a16:creationId xmlns:a16="http://schemas.microsoft.com/office/drawing/2014/main" id="{A4D8524D-6F46-DB68-3180-3DE1752AA7E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C07A2A0-3E30-D106-BF70-62514B3FC716}"/>
              </a:ext>
            </a:extLst>
          </p:cNvPr>
          <p:cNvSpPr>
            <a:spLocks noGrp="1"/>
          </p:cNvSpPr>
          <p:nvPr>
            <p:ph type="sldNum" sz="quarter" idx="12"/>
          </p:nvPr>
        </p:nvSpPr>
        <p:spPr/>
        <p:txBody>
          <a:bodyPr/>
          <a:lstStyle/>
          <a:p>
            <a:fld id="{E64A9767-C2B0-E143-A8B7-7C5D2BA5DF19}" type="slidenum">
              <a:rPr lang="fr-FR" smtClean="0"/>
              <a:t>‹N°›</a:t>
            </a:fld>
            <a:endParaRPr lang="fr-FR"/>
          </a:p>
        </p:txBody>
      </p:sp>
    </p:spTree>
    <p:extLst>
      <p:ext uri="{BB962C8B-B14F-4D97-AF65-F5344CB8AC3E}">
        <p14:creationId xmlns:p14="http://schemas.microsoft.com/office/powerpoint/2010/main" val="1303750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2769EA-A64E-3ACD-B045-B239F5D2806B}"/>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2AD228DC-7FEC-1F85-2151-B6A92858DE3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C900620-CAF5-A6D4-E634-E133A03C1102}"/>
              </a:ext>
            </a:extLst>
          </p:cNvPr>
          <p:cNvSpPr>
            <a:spLocks noGrp="1"/>
          </p:cNvSpPr>
          <p:nvPr>
            <p:ph type="dt" sz="half" idx="10"/>
          </p:nvPr>
        </p:nvSpPr>
        <p:spPr/>
        <p:txBody>
          <a:bodyPr/>
          <a:lstStyle/>
          <a:p>
            <a:fld id="{FE9A21BC-AD00-D946-90A0-6D405DAEC400}" type="datetimeFigureOut">
              <a:rPr lang="fr-FR" smtClean="0"/>
              <a:t>15/02/2024</a:t>
            </a:fld>
            <a:endParaRPr lang="fr-FR"/>
          </a:p>
        </p:txBody>
      </p:sp>
      <p:sp>
        <p:nvSpPr>
          <p:cNvPr id="5" name="Espace réservé du pied de page 4">
            <a:extLst>
              <a:ext uri="{FF2B5EF4-FFF2-40B4-BE49-F238E27FC236}">
                <a16:creationId xmlns:a16="http://schemas.microsoft.com/office/drawing/2014/main" id="{8C826E57-314F-98BD-857D-79BD08A92FD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B2E7C31-C163-94D2-3C6E-023E1F154C84}"/>
              </a:ext>
            </a:extLst>
          </p:cNvPr>
          <p:cNvSpPr>
            <a:spLocks noGrp="1"/>
          </p:cNvSpPr>
          <p:nvPr>
            <p:ph type="sldNum" sz="quarter" idx="12"/>
          </p:nvPr>
        </p:nvSpPr>
        <p:spPr/>
        <p:txBody>
          <a:bodyPr/>
          <a:lstStyle/>
          <a:p>
            <a:fld id="{E64A9767-C2B0-E143-A8B7-7C5D2BA5DF19}" type="slidenum">
              <a:rPr lang="fr-FR" smtClean="0"/>
              <a:t>‹N°›</a:t>
            </a:fld>
            <a:endParaRPr lang="fr-FR"/>
          </a:p>
        </p:txBody>
      </p:sp>
    </p:spTree>
    <p:extLst>
      <p:ext uri="{BB962C8B-B14F-4D97-AF65-F5344CB8AC3E}">
        <p14:creationId xmlns:p14="http://schemas.microsoft.com/office/powerpoint/2010/main" val="4194833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12EF5C6-01F3-82B1-DCDB-D61B15F2C9DB}"/>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5F3A45A-BA64-FCE7-4A7B-84B26726F8B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0FC09FC-F5DB-280F-C1FB-584647DE20B4}"/>
              </a:ext>
            </a:extLst>
          </p:cNvPr>
          <p:cNvSpPr>
            <a:spLocks noGrp="1"/>
          </p:cNvSpPr>
          <p:nvPr>
            <p:ph type="dt" sz="half" idx="10"/>
          </p:nvPr>
        </p:nvSpPr>
        <p:spPr/>
        <p:txBody>
          <a:bodyPr/>
          <a:lstStyle/>
          <a:p>
            <a:fld id="{FE9A21BC-AD00-D946-90A0-6D405DAEC400}" type="datetimeFigureOut">
              <a:rPr lang="fr-FR" smtClean="0"/>
              <a:t>15/02/2024</a:t>
            </a:fld>
            <a:endParaRPr lang="fr-FR"/>
          </a:p>
        </p:txBody>
      </p:sp>
      <p:sp>
        <p:nvSpPr>
          <p:cNvPr id="5" name="Espace réservé du pied de page 4">
            <a:extLst>
              <a:ext uri="{FF2B5EF4-FFF2-40B4-BE49-F238E27FC236}">
                <a16:creationId xmlns:a16="http://schemas.microsoft.com/office/drawing/2014/main" id="{94B41151-AF94-8541-7385-331E8D2DABD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268D343-D3F3-09EC-6402-04F2029FC209}"/>
              </a:ext>
            </a:extLst>
          </p:cNvPr>
          <p:cNvSpPr>
            <a:spLocks noGrp="1"/>
          </p:cNvSpPr>
          <p:nvPr>
            <p:ph type="sldNum" sz="quarter" idx="12"/>
          </p:nvPr>
        </p:nvSpPr>
        <p:spPr/>
        <p:txBody>
          <a:bodyPr/>
          <a:lstStyle/>
          <a:p>
            <a:fld id="{E64A9767-C2B0-E143-A8B7-7C5D2BA5DF19}" type="slidenum">
              <a:rPr lang="fr-FR" smtClean="0"/>
              <a:t>‹N°›</a:t>
            </a:fld>
            <a:endParaRPr lang="fr-FR"/>
          </a:p>
        </p:txBody>
      </p:sp>
    </p:spTree>
    <p:extLst>
      <p:ext uri="{BB962C8B-B14F-4D97-AF65-F5344CB8AC3E}">
        <p14:creationId xmlns:p14="http://schemas.microsoft.com/office/powerpoint/2010/main" val="2914241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6A523E-6FE5-91E2-C2AC-FCE6EAF3BC04}"/>
              </a:ext>
            </a:extLst>
          </p:cNvPr>
          <p:cNvSpPr>
            <a:spLocks noGrp="1"/>
          </p:cNvSpPr>
          <p:nvPr>
            <p:ph type="title" hasCustomPrompt="1"/>
          </p:nvPr>
        </p:nvSpPr>
        <p:spPr>
          <a:xfrm>
            <a:off x="838200" y="365126"/>
            <a:ext cx="10515600" cy="421952"/>
          </a:xfrm>
          <a:solidFill>
            <a:srgbClr val="E53515"/>
          </a:solidFill>
        </p:spPr>
        <p:txBody>
          <a:bodyPr>
            <a:noAutofit/>
          </a:bodyPr>
          <a:lstStyle>
            <a:lvl1pPr>
              <a:defRPr sz="2800">
                <a:solidFill>
                  <a:schemeClr val="bg1"/>
                </a:solidFill>
                <a:latin typeface="Arial" panose="020B0604020202020204" pitchFamily="34" charset="0"/>
                <a:cs typeface="Arial" panose="020B0604020202020204" pitchFamily="34" charset="0"/>
              </a:defRPr>
            </a:lvl1pPr>
          </a:lstStyle>
          <a:p>
            <a:r>
              <a:rPr lang="fr-FR"/>
              <a:t>MODIFIEZ LE STYLE DU TITRE</a:t>
            </a:r>
          </a:p>
        </p:txBody>
      </p:sp>
      <p:sp>
        <p:nvSpPr>
          <p:cNvPr id="3" name="Espace réservé du contenu 2">
            <a:extLst>
              <a:ext uri="{FF2B5EF4-FFF2-40B4-BE49-F238E27FC236}">
                <a16:creationId xmlns:a16="http://schemas.microsoft.com/office/drawing/2014/main" id="{8B4F5C60-FE40-FFD5-9B03-54AACB7F1343}"/>
              </a:ext>
            </a:extLst>
          </p:cNvPr>
          <p:cNvSpPr>
            <a:spLocks noGrp="1"/>
          </p:cNvSpPr>
          <p:nvPr>
            <p:ph idx="1"/>
          </p:nvPr>
        </p:nvSpPr>
        <p:spPr>
          <a:xfrm>
            <a:off x="838200" y="1190402"/>
            <a:ext cx="10515600" cy="4986561"/>
          </a:xfrm>
        </p:spPr>
        <p:txBody>
          <a:bodyPr>
            <a:normAutofit/>
          </a:bodyPr>
          <a:lstStyle>
            <a:lvl1pPr>
              <a:defRPr sz="2400">
                <a:solidFill>
                  <a:srgbClr val="6E6E6E"/>
                </a:solidFill>
              </a:defRPr>
            </a:lvl1pPr>
            <a:lvl2pPr>
              <a:defRPr sz="2400">
                <a:solidFill>
                  <a:srgbClr val="6E6E6E"/>
                </a:solidFill>
              </a:defRPr>
            </a:lvl2pPr>
            <a:lvl3pPr>
              <a:defRPr sz="2400">
                <a:solidFill>
                  <a:srgbClr val="6E6E6E"/>
                </a:solidFill>
              </a:defRPr>
            </a:lvl3pPr>
            <a:lvl4pPr>
              <a:defRPr sz="2400">
                <a:solidFill>
                  <a:srgbClr val="6E6E6E"/>
                </a:solidFill>
              </a:defRPr>
            </a:lvl4pPr>
            <a:lvl5pPr>
              <a:defRPr sz="2400">
                <a:solidFill>
                  <a:srgbClr val="6E6E6E"/>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32F1694-FC43-C87D-EA51-5F7358B28ECB}"/>
              </a:ext>
            </a:extLst>
          </p:cNvPr>
          <p:cNvSpPr>
            <a:spLocks noGrp="1"/>
          </p:cNvSpPr>
          <p:nvPr>
            <p:ph type="dt" sz="half" idx="10"/>
          </p:nvPr>
        </p:nvSpPr>
        <p:spPr/>
        <p:txBody>
          <a:bodyPr/>
          <a:lstStyle/>
          <a:p>
            <a:fld id="{FE9A21BC-AD00-D946-90A0-6D405DAEC400}" type="datetimeFigureOut">
              <a:rPr lang="fr-FR" smtClean="0"/>
              <a:t>15/02/2024</a:t>
            </a:fld>
            <a:endParaRPr lang="fr-FR"/>
          </a:p>
        </p:txBody>
      </p:sp>
      <p:sp>
        <p:nvSpPr>
          <p:cNvPr id="5" name="Espace réservé du pied de page 4">
            <a:extLst>
              <a:ext uri="{FF2B5EF4-FFF2-40B4-BE49-F238E27FC236}">
                <a16:creationId xmlns:a16="http://schemas.microsoft.com/office/drawing/2014/main" id="{F3F2EF10-DE03-7477-F6AB-17BD64DCCD0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4E923AC-3826-AF93-81C0-499A5C98C129}"/>
              </a:ext>
            </a:extLst>
          </p:cNvPr>
          <p:cNvSpPr>
            <a:spLocks noGrp="1"/>
          </p:cNvSpPr>
          <p:nvPr>
            <p:ph type="sldNum" sz="quarter" idx="12"/>
          </p:nvPr>
        </p:nvSpPr>
        <p:spPr/>
        <p:txBody>
          <a:bodyPr/>
          <a:lstStyle/>
          <a:p>
            <a:fld id="{E64A9767-C2B0-E143-A8B7-7C5D2BA5DF19}" type="slidenum">
              <a:rPr lang="fr-FR" smtClean="0"/>
              <a:t>‹N°›</a:t>
            </a:fld>
            <a:endParaRPr lang="fr-FR"/>
          </a:p>
        </p:txBody>
      </p:sp>
      <p:sp>
        <p:nvSpPr>
          <p:cNvPr id="7" name="object 17">
            <a:extLst>
              <a:ext uri="{FF2B5EF4-FFF2-40B4-BE49-F238E27FC236}">
                <a16:creationId xmlns:a16="http://schemas.microsoft.com/office/drawing/2014/main" id="{B1785FE7-4D5E-B117-B7E8-19F10CD7DF00}"/>
              </a:ext>
            </a:extLst>
          </p:cNvPr>
          <p:cNvSpPr/>
          <p:nvPr userDrawn="1"/>
        </p:nvSpPr>
        <p:spPr>
          <a:xfrm flipH="1">
            <a:off x="675769" y="0"/>
            <a:ext cx="45719" cy="6858000"/>
          </a:xfrm>
          <a:custGeom>
            <a:avLst/>
            <a:gdLst/>
            <a:ahLst/>
            <a:cxnLst/>
            <a:rect l="l" t="t" r="r" b="b"/>
            <a:pathLst>
              <a:path h="6840220">
                <a:moveTo>
                  <a:pt x="0" y="0"/>
                </a:moveTo>
                <a:lnTo>
                  <a:pt x="0" y="6840004"/>
                </a:lnTo>
              </a:path>
            </a:pathLst>
          </a:custGeom>
          <a:ln w="6350">
            <a:solidFill>
              <a:srgbClr val="6D6E71"/>
            </a:solidFill>
          </a:ln>
        </p:spPr>
        <p:txBody>
          <a:bodyPr wrap="square" lIns="0" tIns="0" rIns="0" bIns="0" rtlCol="0"/>
          <a:lstStyle/>
          <a:p>
            <a:endParaRPr/>
          </a:p>
        </p:txBody>
      </p:sp>
      <p:sp>
        <p:nvSpPr>
          <p:cNvPr id="8" name="object 18">
            <a:extLst>
              <a:ext uri="{FF2B5EF4-FFF2-40B4-BE49-F238E27FC236}">
                <a16:creationId xmlns:a16="http://schemas.microsoft.com/office/drawing/2014/main" id="{17A19692-7B2F-BA93-8936-F16B761F28D8}"/>
              </a:ext>
            </a:extLst>
          </p:cNvPr>
          <p:cNvSpPr/>
          <p:nvPr userDrawn="1"/>
        </p:nvSpPr>
        <p:spPr>
          <a:xfrm>
            <a:off x="-1686" y="6137910"/>
            <a:ext cx="247650" cy="720090"/>
          </a:xfrm>
          <a:custGeom>
            <a:avLst/>
            <a:gdLst/>
            <a:ahLst/>
            <a:cxnLst/>
            <a:rect l="l" t="t" r="r" b="b"/>
            <a:pathLst>
              <a:path w="247650" h="720090">
                <a:moveTo>
                  <a:pt x="0" y="0"/>
                </a:moveTo>
                <a:lnTo>
                  <a:pt x="0" y="719999"/>
                </a:lnTo>
                <a:lnTo>
                  <a:pt x="247332" y="719999"/>
                </a:lnTo>
                <a:lnTo>
                  <a:pt x="0" y="0"/>
                </a:lnTo>
                <a:close/>
              </a:path>
            </a:pathLst>
          </a:custGeom>
          <a:solidFill>
            <a:srgbClr val="009EC2"/>
          </a:solidFill>
        </p:spPr>
        <p:txBody>
          <a:bodyPr wrap="square" lIns="0" tIns="0" rIns="0" bIns="0" rtlCol="0"/>
          <a:lstStyle/>
          <a:p>
            <a:endParaRPr/>
          </a:p>
        </p:txBody>
      </p:sp>
      <p:sp>
        <p:nvSpPr>
          <p:cNvPr id="9" name="ZoneTexte 8">
            <a:extLst>
              <a:ext uri="{FF2B5EF4-FFF2-40B4-BE49-F238E27FC236}">
                <a16:creationId xmlns:a16="http://schemas.microsoft.com/office/drawing/2014/main" id="{217C62E1-3B1F-4D0E-C2E8-CEAAC272BC8A}"/>
              </a:ext>
            </a:extLst>
          </p:cNvPr>
          <p:cNvSpPr txBox="1"/>
          <p:nvPr userDrawn="1"/>
        </p:nvSpPr>
        <p:spPr>
          <a:xfrm>
            <a:off x="-1686" y="267072"/>
            <a:ext cx="717962" cy="923330"/>
          </a:xfrm>
          <a:prstGeom prst="rect">
            <a:avLst/>
          </a:prstGeom>
          <a:noFill/>
        </p:spPr>
        <p:txBody>
          <a:bodyPr wrap="square" rtlCol="0">
            <a:spAutoFit/>
          </a:bodyPr>
          <a:lstStyle/>
          <a:p>
            <a:pPr algn="ctr"/>
            <a:r>
              <a:rPr lang="fr-FR"/>
              <a:t>Votre logo ici </a:t>
            </a:r>
          </a:p>
        </p:txBody>
      </p:sp>
    </p:spTree>
    <p:extLst>
      <p:ext uri="{BB962C8B-B14F-4D97-AF65-F5344CB8AC3E}">
        <p14:creationId xmlns:p14="http://schemas.microsoft.com/office/powerpoint/2010/main" val="2911146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BBD605-F068-FE7B-CC55-5F7DD5814301}"/>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6ACAB90A-DD19-0440-23F7-0EDD873F4E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97B7BB3B-124B-5BBB-8DE6-C995B4744939}"/>
              </a:ext>
            </a:extLst>
          </p:cNvPr>
          <p:cNvSpPr>
            <a:spLocks noGrp="1"/>
          </p:cNvSpPr>
          <p:nvPr>
            <p:ph type="dt" sz="half" idx="10"/>
          </p:nvPr>
        </p:nvSpPr>
        <p:spPr/>
        <p:txBody>
          <a:bodyPr/>
          <a:lstStyle/>
          <a:p>
            <a:fld id="{FE9A21BC-AD00-D946-90A0-6D405DAEC400}" type="datetimeFigureOut">
              <a:rPr lang="fr-FR" smtClean="0"/>
              <a:t>15/02/2024</a:t>
            </a:fld>
            <a:endParaRPr lang="fr-FR"/>
          </a:p>
        </p:txBody>
      </p:sp>
      <p:sp>
        <p:nvSpPr>
          <p:cNvPr id="5" name="Espace réservé du pied de page 4">
            <a:extLst>
              <a:ext uri="{FF2B5EF4-FFF2-40B4-BE49-F238E27FC236}">
                <a16:creationId xmlns:a16="http://schemas.microsoft.com/office/drawing/2014/main" id="{67F0CD8D-91B3-92A5-16CD-ADE6B6B1F98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F4C07FD-7F09-43C9-C2D0-1801952D1FEA}"/>
              </a:ext>
            </a:extLst>
          </p:cNvPr>
          <p:cNvSpPr>
            <a:spLocks noGrp="1"/>
          </p:cNvSpPr>
          <p:nvPr>
            <p:ph type="sldNum" sz="quarter" idx="12"/>
          </p:nvPr>
        </p:nvSpPr>
        <p:spPr/>
        <p:txBody>
          <a:bodyPr/>
          <a:lstStyle/>
          <a:p>
            <a:fld id="{E64A9767-C2B0-E143-A8B7-7C5D2BA5DF19}" type="slidenum">
              <a:rPr lang="fr-FR" smtClean="0"/>
              <a:t>‹N°›</a:t>
            </a:fld>
            <a:endParaRPr lang="fr-FR"/>
          </a:p>
        </p:txBody>
      </p:sp>
    </p:spTree>
    <p:extLst>
      <p:ext uri="{BB962C8B-B14F-4D97-AF65-F5344CB8AC3E}">
        <p14:creationId xmlns:p14="http://schemas.microsoft.com/office/powerpoint/2010/main" val="2925061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28123B-A217-E5E6-A907-D3CF3164536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0AAA2DB-9B9D-86A8-3DA9-E97025BB1D7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F4B6DA49-D6BF-2030-AF5C-16EA7ACCC98C}"/>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1258CA3B-06DD-756F-A47E-37160851F2BB}"/>
              </a:ext>
            </a:extLst>
          </p:cNvPr>
          <p:cNvSpPr>
            <a:spLocks noGrp="1"/>
          </p:cNvSpPr>
          <p:nvPr>
            <p:ph type="dt" sz="half" idx="10"/>
          </p:nvPr>
        </p:nvSpPr>
        <p:spPr/>
        <p:txBody>
          <a:bodyPr/>
          <a:lstStyle/>
          <a:p>
            <a:fld id="{FE9A21BC-AD00-D946-90A0-6D405DAEC400}" type="datetimeFigureOut">
              <a:rPr lang="fr-FR" smtClean="0"/>
              <a:t>15/02/2024</a:t>
            </a:fld>
            <a:endParaRPr lang="fr-FR"/>
          </a:p>
        </p:txBody>
      </p:sp>
      <p:sp>
        <p:nvSpPr>
          <p:cNvPr id="6" name="Espace réservé du pied de page 5">
            <a:extLst>
              <a:ext uri="{FF2B5EF4-FFF2-40B4-BE49-F238E27FC236}">
                <a16:creationId xmlns:a16="http://schemas.microsoft.com/office/drawing/2014/main" id="{7378F728-0E33-0D48-8804-01252DD1E10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8D2044A-6978-CD42-9F7F-CCA2F501AB02}"/>
              </a:ext>
            </a:extLst>
          </p:cNvPr>
          <p:cNvSpPr>
            <a:spLocks noGrp="1"/>
          </p:cNvSpPr>
          <p:nvPr>
            <p:ph type="sldNum" sz="quarter" idx="12"/>
          </p:nvPr>
        </p:nvSpPr>
        <p:spPr/>
        <p:txBody>
          <a:bodyPr/>
          <a:lstStyle/>
          <a:p>
            <a:fld id="{E64A9767-C2B0-E143-A8B7-7C5D2BA5DF19}" type="slidenum">
              <a:rPr lang="fr-FR" smtClean="0"/>
              <a:t>‹N°›</a:t>
            </a:fld>
            <a:endParaRPr lang="fr-FR"/>
          </a:p>
        </p:txBody>
      </p:sp>
    </p:spTree>
    <p:extLst>
      <p:ext uri="{BB962C8B-B14F-4D97-AF65-F5344CB8AC3E}">
        <p14:creationId xmlns:p14="http://schemas.microsoft.com/office/powerpoint/2010/main" val="3663377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2FEDB4-B845-4C7E-4484-3D338E2C31C3}"/>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9BBE0926-2C32-74C9-5E3C-79633964F5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C76E5F6-9E00-9057-2F03-D1B70CF69EB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F48DE89B-AAB2-2A43-15DD-E609C10BC8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B9FDF47-A3AA-91DB-AEF0-10D9335480DE}"/>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091C93AF-FB92-834F-821B-29E28C272B29}"/>
              </a:ext>
            </a:extLst>
          </p:cNvPr>
          <p:cNvSpPr>
            <a:spLocks noGrp="1"/>
          </p:cNvSpPr>
          <p:nvPr>
            <p:ph type="dt" sz="half" idx="10"/>
          </p:nvPr>
        </p:nvSpPr>
        <p:spPr/>
        <p:txBody>
          <a:bodyPr/>
          <a:lstStyle/>
          <a:p>
            <a:fld id="{FE9A21BC-AD00-D946-90A0-6D405DAEC400}" type="datetimeFigureOut">
              <a:rPr lang="fr-FR" smtClean="0"/>
              <a:t>15/02/2024</a:t>
            </a:fld>
            <a:endParaRPr lang="fr-FR"/>
          </a:p>
        </p:txBody>
      </p:sp>
      <p:sp>
        <p:nvSpPr>
          <p:cNvPr id="8" name="Espace réservé du pied de page 7">
            <a:extLst>
              <a:ext uri="{FF2B5EF4-FFF2-40B4-BE49-F238E27FC236}">
                <a16:creationId xmlns:a16="http://schemas.microsoft.com/office/drawing/2014/main" id="{CC7352BD-6B30-3E45-3909-8672DA44274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C7C21C9-4FD9-926F-3EDA-FF2DC1DBF468}"/>
              </a:ext>
            </a:extLst>
          </p:cNvPr>
          <p:cNvSpPr>
            <a:spLocks noGrp="1"/>
          </p:cNvSpPr>
          <p:nvPr>
            <p:ph type="sldNum" sz="quarter" idx="12"/>
          </p:nvPr>
        </p:nvSpPr>
        <p:spPr/>
        <p:txBody>
          <a:bodyPr/>
          <a:lstStyle/>
          <a:p>
            <a:fld id="{E64A9767-C2B0-E143-A8B7-7C5D2BA5DF19}" type="slidenum">
              <a:rPr lang="fr-FR" smtClean="0"/>
              <a:t>‹N°›</a:t>
            </a:fld>
            <a:endParaRPr lang="fr-FR"/>
          </a:p>
        </p:txBody>
      </p:sp>
    </p:spTree>
    <p:extLst>
      <p:ext uri="{BB962C8B-B14F-4D97-AF65-F5344CB8AC3E}">
        <p14:creationId xmlns:p14="http://schemas.microsoft.com/office/powerpoint/2010/main" val="4188700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BFBA67-31E6-20AD-71ED-A5769ABC17A7}"/>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F1F2669-1EAC-E8C4-78B8-72DE36072905}"/>
              </a:ext>
            </a:extLst>
          </p:cNvPr>
          <p:cNvSpPr>
            <a:spLocks noGrp="1"/>
          </p:cNvSpPr>
          <p:nvPr>
            <p:ph type="dt" sz="half" idx="10"/>
          </p:nvPr>
        </p:nvSpPr>
        <p:spPr/>
        <p:txBody>
          <a:bodyPr/>
          <a:lstStyle/>
          <a:p>
            <a:fld id="{FE9A21BC-AD00-D946-90A0-6D405DAEC400}" type="datetimeFigureOut">
              <a:rPr lang="fr-FR" smtClean="0"/>
              <a:t>15/02/2024</a:t>
            </a:fld>
            <a:endParaRPr lang="fr-FR"/>
          </a:p>
        </p:txBody>
      </p:sp>
      <p:sp>
        <p:nvSpPr>
          <p:cNvPr id="4" name="Espace réservé du pied de page 3">
            <a:extLst>
              <a:ext uri="{FF2B5EF4-FFF2-40B4-BE49-F238E27FC236}">
                <a16:creationId xmlns:a16="http://schemas.microsoft.com/office/drawing/2014/main" id="{B480FD06-C735-94CF-07A2-D11ABB290F36}"/>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3AFA461-61AA-831E-9E40-7095B629B52E}"/>
              </a:ext>
            </a:extLst>
          </p:cNvPr>
          <p:cNvSpPr>
            <a:spLocks noGrp="1"/>
          </p:cNvSpPr>
          <p:nvPr>
            <p:ph type="sldNum" sz="quarter" idx="12"/>
          </p:nvPr>
        </p:nvSpPr>
        <p:spPr/>
        <p:txBody>
          <a:bodyPr/>
          <a:lstStyle/>
          <a:p>
            <a:fld id="{E64A9767-C2B0-E143-A8B7-7C5D2BA5DF19}" type="slidenum">
              <a:rPr lang="fr-FR" smtClean="0"/>
              <a:t>‹N°›</a:t>
            </a:fld>
            <a:endParaRPr lang="fr-FR"/>
          </a:p>
        </p:txBody>
      </p:sp>
    </p:spTree>
    <p:extLst>
      <p:ext uri="{BB962C8B-B14F-4D97-AF65-F5344CB8AC3E}">
        <p14:creationId xmlns:p14="http://schemas.microsoft.com/office/powerpoint/2010/main" val="1452188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ACD236C-D233-9D1A-9E1F-435DA7BA27CB}"/>
              </a:ext>
            </a:extLst>
          </p:cNvPr>
          <p:cNvSpPr>
            <a:spLocks noGrp="1"/>
          </p:cNvSpPr>
          <p:nvPr>
            <p:ph type="dt" sz="half" idx="10"/>
          </p:nvPr>
        </p:nvSpPr>
        <p:spPr/>
        <p:txBody>
          <a:bodyPr/>
          <a:lstStyle/>
          <a:p>
            <a:fld id="{FE9A21BC-AD00-D946-90A0-6D405DAEC400}" type="datetimeFigureOut">
              <a:rPr lang="fr-FR" smtClean="0"/>
              <a:t>15/02/2024</a:t>
            </a:fld>
            <a:endParaRPr lang="fr-FR"/>
          </a:p>
        </p:txBody>
      </p:sp>
      <p:sp>
        <p:nvSpPr>
          <p:cNvPr id="3" name="Espace réservé du pied de page 2">
            <a:extLst>
              <a:ext uri="{FF2B5EF4-FFF2-40B4-BE49-F238E27FC236}">
                <a16:creationId xmlns:a16="http://schemas.microsoft.com/office/drawing/2014/main" id="{871AF47C-6D0D-C1DE-3FE5-4B5E219CB10E}"/>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49CD6A8-7CD2-F2EB-15C0-C91576B6C045}"/>
              </a:ext>
            </a:extLst>
          </p:cNvPr>
          <p:cNvSpPr>
            <a:spLocks noGrp="1"/>
          </p:cNvSpPr>
          <p:nvPr>
            <p:ph type="sldNum" sz="quarter" idx="12"/>
          </p:nvPr>
        </p:nvSpPr>
        <p:spPr/>
        <p:txBody>
          <a:bodyPr/>
          <a:lstStyle/>
          <a:p>
            <a:fld id="{E64A9767-C2B0-E143-A8B7-7C5D2BA5DF19}" type="slidenum">
              <a:rPr lang="fr-FR" smtClean="0"/>
              <a:t>‹N°›</a:t>
            </a:fld>
            <a:endParaRPr lang="fr-FR"/>
          </a:p>
        </p:txBody>
      </p:sp>
    </p:spTree>
    <p:extLst>
      <p:ext uri="{BB962C8B-B14F-4D97-AF65-F5344CB8AC3E}">
        <p14:creationId xmlns:p14="http://schemas.microsoft.com/office/powerpoint/2010/main" val="4083717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4FEA10-DD16-2123-77A3-5A7F6693549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8C77B262-0C00-EDFD-1760-615E404F33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2EB0D8A7-ABA0-B89A-60F4-46E87F863D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00F2444-61AF-DC2B-2B14-995510A8CB93}"/>
              </a:ext>
            </a:extLst>
          </p:cNvPr>
          <p:cNvSpPr>
            <a:spLocks noGrp="1"/>
          </p:cNvSpPr>
          <p:nvPr>
            <p:ph type="dt" sz="half" idx="10"/>
          </p:nvPr>
        </p:nvSpPr>
        <p:spPr/>
        <p:txBody>
          <a:bodyPr/>
          <a:lstStyle/>
          <a:p>
            <a:fld id="{FE9A21BC-AD00-D946-90A0-6D405DAEC400}" type="datetimeFigureOut">
              <a:rPr lang="fr-FR" smtClean="0"/>
              <a:t>15/02/2024</a:t>
            </a:fld>
            <a:endParaRPr lang="fr-FR"/>
          </a:p>
        </p:txBody>
      </p:sp>
      <p:sp>
        <p:nvSpPr>
          <p:cNvPr id="6" name="Espace réservé du pied de page 5">
            <a:extLst>
              <a:ext uri="{FF2B5EF4-FFF2-40B4-BE49-F238E27FC236}">
                <a16:creationId xmlns:a16="http://schemas.microsoft.com/office/drawing/2014/main" id="{10DE62E5-EE72-700E-6C03-354378EF438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9C32481-32FF-183C-75C0-9B192ABACC52}"/>
              </a:ext>
            </a:extLst>
          </p:cNvPr>
          <p:cNvSpPr>
            <a:spLocks noGrp="1"/>
          </p:cNvSpPr>
          <p:nvPr>
            <p:ph type="sldNum" sz="quarter" idx="12"/>
          </p:nvPr>
        </p:nvSpPr>
        <p:spPr/>
        <p:txBody>
          <a:bodyPr/>
          <a:lstStyle/>
          <a:p>
            <a:fld id="{E64A9767-C2B0-E143-A8B7-7C5D2BA5DF19}" type="slidenum">
              <a:rPr lang="fr-FR" smtClean="0"/>
              <a:t>‹N°›</a:t>
            </a:fld>
            <a:endParaRPr lang="fr-FR"/>
          </a:p>
        </p:txBody>
      </p:sp>
    </p:spTree>
    <p:extLst>
      <p:ext uri="{BB962C8B-B14F-4D97-AF65-F5344CB8AC3E}">
        <p14:creationId xmlns:p14="http://schemas.microsoft.com/office/powerpoint/2010/main" val="1648574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32BC6C-1AFB-2D5C-C4A2-DF1AEE23953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7CC4144F-62E1-2DD8-4C2F-743ECEE3BB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C60FAE1-10A2-C595-D802-F983F48406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48DF62C-164C-69F2-9AC2-BDFE12F5ED12}"/>
              </a:ext>
            </a:extLst>
          </p:cNvPr>
          <p:cNvSpPr>
            <a:spLocks noGrp="1"/>
          </p:cNvSpPr>
          <p:nvPr>
            <p:ph type="dt" sz="half" idx="10"/>
          </p:nvPr>
        </p:nvSpPr>
        <p:spPr/>
        <p:txBody>
          <a:bodyPr/>
          <a:lstStyle/>
          <a:p>
            <a:fld id="{FE9A21BC-AD00-D946-90A0-6D405DAEC400}" type="datetimeFigureOut">
              <a:rPr lang="fr-FR" smtClean="0"/>
              <a:t>15/02/2024</a:t>
            </a:fld>
            <a:endParaRPr lang="fr-FR"/>
          </a:p>
        </p:txBody>
      </p:sp>
      <p:sp>
        <p:nvSpPr>
          <p:cNvPr id="6" name="Espace réservé du pied de page 5">
            <a:extLst>
              <a:ext uri="{FF2B5EF4-FFF2-40B4-BE49-F238E27FC236}">
                <a16:creationId xmlns:a16="http://schemas.microsoft.com/office/drawing/2014/main" id="{C697BAC0-F5C3-B4C0-6CD0-189AF4B7132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97568CE-AD2C-DE01-E0C1-F8845B0BDEB1}"/>
              </a:ext>
            </a:extLst>
          </p:cNvPr>
          <p:cNvSpPr>
            <a:spLocks noGrp="1"/>
          </p:cNvSpPr>
          <p:nvPr>
            <p:ph type="sldNum" sz="quarter" idx="12"/>
          </p:nvPr>
        </p:nvSpPr>
        <p:spPr/>
        <p:txBody>
          <a:bodyPr/>
          <a:lstStyle/>
          <a:p>
            <a:fld id="{E64A9767-C2B0-E143-A8B7-7C5D2BA5DF19}" type="slidenum">
              <a:rPr lang="fr-FR" smtClean="0"/>
              <a:t>‹N°›</a:t>
            </a:fld>
            <a:endParaRPr lang="fr-FR"/>
          </a:p>
        </p:txBody>
      </p:sp>
    </p:spTree>
    <p:extLst>
      <p:ext uri="{BB962C8B-B14F-4D97-AF65-F5344CB8AC3E}">
        <p14:creationId xmlns:p14="http://schemas.microsoft.com/office/powerpoint/2010/main" val="2158841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8929DFE-2C61-C8E1-A212-0D8E829988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21D813F4-7FC0-5F74-0243-08DEE3BEE4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35DE992-8E50-ED2C-93A7-B23B42495D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9A21BC-AD00-D946-90A0-6D405DAEC400}" type="datetimeFigureOut">
              <a:rPr lang="fr-FR" smtClean="0"/>
              <a:t>15/02/2024</a:t>
            </a:fld>
            <a:endParaRPr lang="fr-FR"/>
          </a:p>
        </p:txBody>
      </p:sp>
      <p:sp>
        <p:nvSpPr>
          <p:cNvPr id="5" name="Espace réservé du pied de page 4">
            <a:extLst>
              <a:ext uri="{FF2B5EF4-FFF2-40B4-BE49-F238E27FC236}">
                <a16:creationId xmlns:a16="http://schemas.microsoft.com/office/drawing/2014/main" id="{65B70192-55C7-E6DE-5546-ACBBFC54AC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817CDCC0-B774-F1A8-0543-BA0838E19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4A9767-C2B0-E143-A8B7-7C5D2BA5DF19}" type="slidenum">
              <a:rPr lang="fr-FR" smtClean="0"/>
              <a:t>‹N°›</a:t>
            </a:fld>
            <a:endParaRPr lang="fr-FR"/>
          </a:p>
        </p:txBody>
      </p:sp>
    </p:spTree>
    <p:extLst>
      <p:ext uri="{BB962C8B-B14F-4D97-AF65-F5344CB8AC3E}">
        <p14:creationId xmlns:p14="http://schemas.microsoft.com/office/powerpoint/2010/main" val="2787394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jpeg"/><Relationship Id="rId4" Type="http://schemas.openxmlformats.org/officeDocument/2006/relationships/image" Target="../media/image24.png"/><Relationship Id="rId9"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51.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3.emf"/><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emf"/><Relationship Id="rId5" Type="http://schemas.openxmlformats.org/officeDocument/2006/relationships/image" Target="../media/image60.tiff"/><Relationship Id="rId4" Type="http://schemas.openxmlformats.org/officeDocument/2006/relationships/image" Target="../media/image59.tiff"/></Relationships>
</file>

<file path=ppt/slides/_rels/slide31.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C784885-6741-F7C2-CA3F-7696108142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78" b="14652"/>
          <a:stretch/>
        </p:blipFill>
        <p:spPr bwMode="auto">
          <a:xfrm>
            <a:off x="0" y="1"/>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 20" descr="AMORCE-hachure.jpg">
            <a:extLst>
              <a:ext uri="{FF2B5EF4-FFF2-40B4-BE49-F238E27FC236}">
                <a16:creationId xmlns:a16="http://schemas.microsoft.com/office/drawing/2014/main" id="{F2CC2D61-6251-4958-CE10-465AD56C6176}"/>
              </a:ext>
            </a:extLst>
          </p:cNvPr>
          <p:cNvPicPr>
            <a:picLocks noChangeAspect="1"/>
          </p:cNvPicPr>
          <p:nvPr/>
        </p:nvPicPr>
        <p:blipFill>
          <a:blip r:embed="rId3">
            <a:alphaModFix amt="30000"/>
            <a:extLst>
              <a:ext uri="{28A0092B-C50C-407E-A947-70E740481C1C}">
                <a14:useLocalDpi xmlns:a14="http://schemas.microsoft.com/office/drawing/2010/main"/>
              </a:ext>
            </a:extLst>
          </a:blip>
          <a:stretch>
            <a:fillRect/>
          </a:stretch>
        </p:blipFill>
        <p:spPr>
          <a:xfrm>
            <a:off x="-1" y="2990602"/>
            <a:ext cx="12191999" cy="3867398"/>
          </a:xfrm>
          <a:prstGeom prst="rect">
            <a:avLst/>
          </a:prstGeom>
        </p:spPr>
      </p:pic>
      <p:sp>
        <p:nvSpPr>
          <p:cNvPr id="22" name="object 10">
            <a:extLst>
              <a:ext uri="{FF2B5EF4-FFF2-40B4-BE49-F238E27FC236}">
                <a16:creationId xmlns:a16="http://schemas.microsoft.com/office/drawing/2014/main" id="{EB14EB7B-B85C-D2CD-B1CB-D7722C926A33}"/>
              </a:ext>
            </a:extLst>
          </p:cNvPr>
          <p:cNvSpPr/>
          <p:nvPr/>
        </p:nvSpPr>
        <p:spPr>
          <a:xfrm>
            <a:off x="0" y="12"/>
            <a:ext cx="2359660" cy="6857988"/>
          </a:xfrm>
          <a:custGeom>
            <a:avLst/>
            <a:gdLst/>
            <a:ahLst/>
            <a:cxnLst/>
            <a:rect l="l" t="t" r="r" b="b"/>
            <a:pathLst>
              <a:path w="2359660" h="6840220">
                <a:moveTo>
                  <a:pt x="9712" y="0"/>
                </a:moveTo>
                <a:lnTo>
                  <a:pt x="0" y="28274"/>
                </a:lnTo>
                <a:lnTo>
                  <a:pt x="0" y="6839991"/>
                </a:lnTo>
                <a:lnTo>
                  <a:pt x="2359424" y="6839991"/>
                </a:lnTo>
                <a:lnTo>
                  <a:pt x="9712" y="0"/>
                </a:lnTo>
                <a:close/>
              </a:path>
            </a:pathLst>
          </a:custGeom>
          <a:solidFill>
            <a:srgbClr val="009EC2">
              <a:alpha val="50000"/>
            </a:srgbClr>
          </a:solidFill>
        </p:spPr>
        <p:txBody>
          <a:bodyPr wrap="square" lIns="0" tIns="0" rIns="0" bIns="0" rtlCol="0"/>
          <a:lstStyle/>
          <a:p>
            <a:endParaRPr/>
          </a:p>
        </p:txBody>
      </p:sp>
      <p:sp>
        <p:nvSpPr>
          <p:cNvPr id="23" name="object 4">
            <a:extLst>
              <a:ext uri="{FF2B5EF4-FFF2-40B4-BE49-F238E27FC236}">
                <a16:creationId xmlns:a16="http://schemas.microsoft.com/office/drawing/2014/main" id="{A7D926A1-ECCC-6473-0275-5C9FC40E3361}"/>
              </a:ext>
            </a:extLst>
          </p:cNvPr>
          <p:cNvSpPr txBox="1">
            <a:spLocks/>
          </p:cNvSpPr>
          <p:nvPr/>
        </p:nvSpPr>
        <p:spPr>
          <a:xfrm>
            <a:off x="1547664" y="4142730"/>
            <a:ext cx="6336704" cy="468000"/>
          </a:xfrm>
          <a:prstGeom prst="rect">
            <a:avLst/>
          </a:prstGeom>
          <a:solidFill>
            <a:srgbClr val="139EC5"/>
          </a:solidFill>
        </p:spPr>
        <p:txBody>
          <a:bodyPr vert="horz" wrap="square" lIns="108000" tIns="0" rIns="0" bIns="0" rtlCol="0" anchor="ctr" anchorCtr="0">
            <a:noAutofit/>
          </a:bodyPr>
          <a:lstStyle>
            <a:lvl1pPr>
              <a:defRPr sz="3500" b="0" i="0">
                <a:solidFill>
                  <a:schemeClr val="bg1"/>
                </a:solidFill>
                <a:latin typeface="Arial"/>
                <a:ea typeface="+mj-ea"/>
                <a:cs typeface="Arial"/>
              </a:defRPr>
            </a:lvl1pPr>
          </a:lstStyle>
          <a:p>
            <a:pPr>
              <a:lnSpc>
                <a:spcPts val="3500"/>
              </a:lnSpc>
            </a:pPr>
            <a:r>
              <a:rPr lang="fr-FR" sz="2400" cap="all" spc="-20">
                <a:solidFill>
                  <a:srgbClr val="FFFFFF"/>
                </a:solidFill>
              </a:rPr>
              <a:t>LES Réseaux DE CHALEUR ET DE FROID</a:t>
            </a:r>
            <a:endParaRPr lang="fr-FR" sz="2400" cap="all">
              <a:solidFill>
                <a:srgbClr val="FFFFFF"/>
              </a:solidFill>
            </a:endParaRPr>
          </a:p>
        </p:txBody>
      </p:sp>
      <p:sp>
        <p:nvSpPr>
          <p:cNvPr id="24" name="object 4">
            <a:extLst>
              <a:ext uri="{FF2B5EF4-FFF2-40B4-BE49-F238E27FC236}">
                <a16:creationId xmlns:a16="http://schemas.microsoft.com/office/drawing/2014/main" id="{2A101EC5-B059-4AB0-AD58-A8A98F9D3E22}"/>
              </a:ext>
            </a:extLst>
          </p:cNvPr>
          <p:cNvSpPr txBox="1">
            <a:spLocks/>
          </p:cNvSpPr>
          <p:nvPr/>
        </p:nvSpPr>
        <p:spPr>
          <a:xfrm>
            <a:off x="1547664" y="4610730"/>
            <a:ext cx="4536504" cy="468000"/>
          </a:xfrm>
          <a:prstGeom prst="rect">
            <a:avLst/>
          </a:prstGeom>
          <a:solidFill>
            <a:srgbClr val="FAB009"/>
          </a:solidFill>
        </p:spPr>
        <p:txBody>
          <a:bodyPr vert="horz" wrap="square" lIns="108000" tIns="0" rIns="0" bIns="0" rtlCol="0" anchor="ctr" anchorCtr="0">
            <a:noAutofit/>
          </a:bodyPr>
          <a:lstStyle>
            <a:lvl1pPr>
              <a:defRPr sz="3500" b="0" i="0">
                <a:solidFill>
                  <a:schemeClr val="bg1"/>
                </a:solidFill>
                <a:latin typeface="Arial"/>
                <a:ea typeface="+mj-ea"/>
                <a:cs typeface="Arial"/>
              </a:defRPr>
            </a:lvl1pPr>
          </a:lstStyle>
          <a:p>
            <a:pPr>
              <a:lnSpc>
                <a:spcPts val="3500"/>
              </a:lnSpc>
            </a:pPr>
            <a:r>
              <a:rPr lang="fr-FR" sz="2400" cap="all" spc="-20">
                <a:solidFill>
                  <a:srgbClr val="FFFFFF"/>
                </a:solidFill>
              </a:rPr>
              <a:t>NOM de LA Collectivité ici</a:t>
            </a:r>
            <a:endParaRPr lang="fr-FR" sz="2400" cap="all">
              <a:solidFill>
                <a:srgbClr val="FFFFFF"/>
              </a:solidFill>
            </a:endParaRPr>
          </a:p>
        </p:txBody>
      </p:sp>
      <p:sp>
        <p:nvSpPr>
          <p:cNvPr id="25" name="object 4">
            <a:extLst>
              <a:ext uri="{FF2B5EF4-FFF2-40B4-BE49-F238E27FC236}">
                <a16:creationId xmlns:a16="http://schemas.microsoft.com/office/drawing/2014/main" id="{8E26B86B-07C9-89DE-7F15-A0DB85B6B68E}"/>
              </a:ext>
            </a:extLst>
          </p:cNvPr>
          <p:cNvSpPr txBox="1">
            <a:spLocks/>
          </p:cNvSpPr>
          <p:nvPr/>
        </p:nvSpPr>
        <p:spPr>
          <a:xfrm>
            <a:off x="1547664" y="5078730"/>
            <a:ext cx="1008112" cy="468000"/>
          </a:xfrm>
          <a:prstGeom prst="rect">
            <a:avLst/>
          </a:prstGeom>
          <a:solidFill>
            <a:srgbClr val="73B957"/>
          </a:solidFill>
        </p:spPr>
        <p:txBody>
          <a:bodyPr vert="horz" wrap="square" lIns="108000" tIns="0" rIns="0" bIns="0" rtlCol="0" anchor="ctr" anchorCtr="0">
            <a:noAutofit/>
          </a:bodyPr>
          <a:lstStyle>
            <a:lvl1pPr>
              <a:defRPr sz="3500" b="0" i="0">
                <a:solidFill>
                  <a:schemeClr val="bg1"/>
                </a:solidFill>
                <a:latin typeface="Arial"/>
                <a:ea typeface="+mj-ea"/>
                <a:cs typeface="Arial"/>
              </a:defRPr>
            </a:lvl1pPr>
          </a:lstStyle>
          <a:p>
            <a:pPr>
              <a:lnSpc>
                <a:spcPts val="3500"/>
              </a:lnSpc>
            </a:pPr>
            <a:r>
              <a:rPr lang="fr-FR" sz="2400" cap="all" spc="-20">
                <a:solidFill>
                  <a:srgbClr val="FFFFFF"/>
                </a:solidFill>
              </a:rPr>
              <a:t>DATE</a:t>
            </a:r>
            <a:endParaRPr lang="fr-FR" sz="2400" cap="all">
              <a:solidFill>
                <a:srgbClr val="FFFFFF"/>
              </a:solidFill>
            </a:endParaRPr>
          </a:p>
        </p:txBody>
      </p:sp>
      <p:sp>
        <p:nvSpPr>
          <p:cNvPr id="26" name="Rectangle 25">
            <a:extLst>
              <a:ext uri="{FF2B5EF4-FFF2-40B4-BE49-F238E27FC236}">
                <a16:creationId xmlns:a16="http://schemas.microsoft.com/office/drawing/2014/main" id="{3F8CDDB8-6D72-D653-DE06-11D924DCCA8A}"/>
              </a:ext>
            </a:extLst>
          </p:cNvPr>
          <p:cNvSpPr/>
          <p:nvPr/>
        </p:nvSpPr>
        <p:spPr>
          <a:xfrm>
            <a:off x="0" y="523194"/>
            <a:ext cx="12191998" cy="64807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93EFC0E5-F268-3E4E-4CB7-CB80E79F8DAB}"/>
              </a:ext>
            </a:extLst>
          </p:cNvPr>
          <p:cNvSpPr txBox="1"/>
          <p:nvPr/>
        </p:nvSpPr>
        <p:spPr>
          <a:xfrm>
            <a:off x="0" y="662564"/>
            <a:ext cx="1463991" cy="369332"/>
          </a:xfrm>
          <a:prstGeom prst="rect">
            <a:avLst/>
          </a:prstGeom>
          <a:noFill/>
        </p:spPr>
        <p:txBody>
          <a:bodyPr wrap="none" rtlCol="0">
            <a:spAutoFit/>
          </a:bodyPr>
          <a:lstStyle/>
          <a:p>
            <a:r>
              <a:rPr lang="fr-FR"/>
              <a:t>Votre logo ici </a:t>
            </a:r>
          </a:p>
        </p:txBody>
      </p:sp>
      <p:sp>
        <p:nvSpPr>
          <p:cNvPr id="28" name="ZoneTexte 27">
            <a:extLst>
              <a:ext uri="{FF2B5EF4-FFF2-40B4-BE49-F238E27FC236}">
                <a16:creationId xmlns:a16="http://schemas.microsoft.com/office/drawing/2014/main" id="{5E04C443-A7B5-49F9-813F-08CB969C95FC}"/>
              </a:ext>
            </a:extLst>
          </p:cNvPr>
          <p:cNvSpPr txBox="1"/>
          <p:nvPr/>
        </p:nvSpPr>
        <p:spPr>
          <a:xfrm>
            <a:off x="1570381" y="662066"/>
            <a:ext cx="1956369" cy="369332"/>
          </a:xfrm>
          <a:prstGeom prst="rect">
            <a:avLst/>
          </a:prstGeom>
          <a:noFill/>
        </p:spPr>
        <p:txBody>
          <a:bodyPr wrap="none" rtlCol="0">
            <a:spAutoFit/>
          </a:bodyPr>
          <a:lstStyle/>
          <a:p>
            <a:r>
              <a:rPr lang="fr-FR"/>
              <a:t>Logo collectivité ici</a:t>
            </a:r>
          </a:p>
        </p:txBody>
      </p:sp>
    </p:spTree>
    <p:extLst>
      <p:ext uri="{BB962C8B-B14F-4D97-AF65-F5344CB8AC3E}">
        <p14:creationId xmlns:p14="http://schemas.microsoft.com/office/powerpoint/2010/main" val="906774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DFA8D0-79A8-4BF4-41A0-E0D41FE123DD}"/>
              </a:ext>
            </a:extLst>
          </p:cNvPr>
          <p:cNvSpPr>
            <a:spLocks noGrp="1"/>
          </p:cNvSpPr>
          <p:nvPr>
            <p:ph type="title"/>
          </p:nvPr>
        </p:nvSpPr>
        <p:spPr/>
        <p:txBody>
          <a:bodyPr/>
          <a:lstStyle/>
          <a:p>
            <a:r>
              <a:rPr lang="fr-FR"/>
              <a:t>Les sources d’énergie pour alimenter un réseau</a:t>
            </a:r>
          </a:p>
        </p:txBody>
      </p:sp>
      <p:grpSp>
        <p:nvGrpSpPr>
          <p:cNvPr id="4" name="Groupe 3">
            <a:extLst>
              <a:ext uri="{FF2B5EF4-FFF2-40B4-BE49-F238E27FC236}">
                <a16:creationId xmlns:a16="http://schemas.microsoft.com/office/drawing/2014/main" id="{44A5DA9B-6010-16D9-5E8D-1FCEC6C19182}"/>
              </a:ext>
            </a:extLst>
          </p:cNvPr>
          <p:cNvGrpSpPr/>
          <p:nvPr/>
        </p:nvGrpSpPr>
        <p:grpSpPr>
          <a:xfrm>
            <a:off x="5315006" y="1803725"/>
            <a:ext cx="3648181" cy="1824737"/>
            <a:chOff x="1829427" y="2045812"/>
            <a:chExt cx="3648181" cy="1824737"/>
          </a:xfrm>
        </p:grpSpPr>
        <p:pic>
          <p:nvPicPr>
            <p:cNvPr id="5" name="Google Shape;1641;g9c0ba35067_0_4">
              <a:extLst>
                <a:ext uri="{FF2B5EF4-FFF2-40B4-BE49-F238E27FC236}">
                  <a16:creationId xmlns:a16="http://schemas.microsoft.com/office/drawing/2014/main" id="{DB23896C-2D08-07BA-745B-A8E54AF1FC47}"/>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829427" y="2045812"/>
              <a:ext cx="1298988" cy="1731984"/>
            </a:xfrm>
            <a:prstGeom prst="rect">
              <a:avLst/>
            </a:prstGeom>
            <a:noFill/>
            <a:ln>
              <a:noFill/>
            </a:ln>
          </p:spPr>
        </p:pic>
        <p:sp>
          <p:nvSpPr>
            <p:cNvPr id="6" name="Rectangle 5">
              <a:extLst>
                <a:ext uri="{FF2B5EF4-FFF2-40B4-BE49-F238E27FC236}">
                  <a16:creationId xmlns:a16="http://schemas.microsoft.com/office/drawing/2014/main" id="{7AF70D95-7D96-E60A-5AC3-8B6E772DBB89}"/>
                </a:ext>
              </a:extLst>
            </p:cNvPr>
            <p:cNvSpPr/>
            <p:nvPr/>
          </p:nvSpPr>
          <p:spPr>
            <a:xfrm>
              <a:off x="3266427" y="2116223"/>
              <a:ext cx="2211181" cy="1754326"/>
            </a:xfrm>
            <a:prstGeom prst="rect">
              <a:avLst/>
            </a:prstGeom>
          </p:spPr>
          <p:txBody>
            <a:bodyPr wrap="square">
              <a:spAutoFit/>
            </a:bodyPr>
            <a:lstStyle/>
            <a:p>
              <a:pPr defTabSz="457200"/>
              <a:r>
                <a:rPr lang="fr-FR">
                  <a:solidFill>
                    <a:srgbClr val="6E6E6E"/>
                  </a:solidFill>
                  <a:latin typeface="Arial" panose="020B0604020202020204" pitchFamily="34" charset="0"/>
                  <a:ea typeface="Calibri" panose="020F0502020204030204" pitchFamily="34" charset="0"/>
                  <a:cs typeface="Arial" panose="020B0604020202020204" pitchFamily="34" charset="0"/>
                </a:rPr>
                <a:t>Usine d’incinération des déchets</a:t>
              </a:r>
            </a:p>
            <a:p>
              <a:pPr defTabSz="457200"/>
              <a:endParaRPr lang="fr-FR">
                <a:solidFill>
                  <a:srgbClr val="6E6E6E"/>
                </a:solidFill>
                <a:latin typeface="Arial" panose="020B0604020202020204" pitchFamily="34" charset="0"/>
                <a:ea typeface="Calibri" panose="020F0502020204030204" pitchFamily="34" charset="0"/>
                <a:cs typeface="Arial" panose="020B0604020202020204" pitchFamily="34" charset="0"/>
              </a:endParaRPr>
            </a:p>
            <a:p>
              <a:pPr defTabSz="457200"/>
              <a:r>
                <a:rPr lang="fr-FR">
                  <a:solidFill>
                    <a:srgbClr val="6E6E6E"/>
                  </a:solidFill>
                  <a:latin typeface="Arial" panose="020B0604020202020204" pitchFamily="34" charset="0"/>
                  <a:ea typeface="Calibri" panose="020F0502020204030204" pitchFamily="34" charset="0"/>
                  <a:cs typeface="Arial" panose="020B0604020202020204" pitchFamily="34" charset="0"/>
                </a:rPr>
                <a:t>Combustibles solides de récupération</a:t>
              </a:r>
            </a:p>
          </p:txBody>
        </p:sp>
      </p:grpSp>
      <p:sp>
        <p:nvSpPr>
          <p:cNvPr id="7" name="Rectangle 6">
            <a:extLst>
              <a:ext uri="{FF2B5EF4-FFF2-40B4-BE49-F238E27FC236}">
                <a16:creationId xmlns:a16="http://schemas.microsoft.com/office/drawing/2014/main" id="{13BE7448-659D-F34D-C628-D08A7FACDD5F}"/>
              </a:ext>
            </a:extLst>
          </p:cNvPr>
          <p:cNvSpPr/>
          <p:nvPr/>
        </p:nvSpPr>
        <p:spPr>
          <a:xfrm>
            <a:off x="5232829" y="1321627"/>
            <a:ext cx="2710999" cy="369332"/>
          </a:xfrm>
          <a:prstGeom prst="rect">
            <a:avLst/>
          </a:prstGeom>
        </p:spPr>
        <p:txBody>
          <a:bodyPr wrap="none">
            <a:spAutoFit/>
          </a:bodyPr>
          <a:lstStyle/>
          <a:p>
            <a:pPr defTabSz="457200"/>
            <a:r>
              <a:rPr lang="fr-FR">
                <a:solidFill>
                  <a:srgbClr val="6E6E6E"/>
                </a:solidFill>
                <a:latin typeface="Arial" panose="020B0604020202020204" pitchFamily="34" charset="0"/>
                <a:ea typeface="Calibri" panose="020F0502020204030204" pitchFamily="34" charset="0"/>
                <a:cs typeface="Arial" panose="020B0604020202020204" pitchFamily="34" charset="0"/>
              </a:rPr>
              <a:t>Energie de récupération</a:t>
            </a:r>
            <a:endParaRPr lang="fr-FR">
              <a:solidFill>
                <a:srgbClr val="6E6E6E"/>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207D82F8-3E38-D8B8-553A-4EEDAF8CB4BD}"/>
              </a:ext>
            </a:extLst>
          </p:cNvPr>
          <p:cNvSpPr/>
          <p:nvPr/>
        </p:nvSpPr>
        <p:spPr>
          <a:xfrm>
            <a:off x="1760074" y="1321628"/>
            <a:ext cx="2364750" cy="369332"/>
          </a:xfrm>
          <a:prstGeom prst="rect">
            <a:avLst/>
          </a:prstGeom>
        </p:spPr>
        <p:txBody>
          <a:bodyPr wrap="none">
            <a:spAutoFit/>
          </a:bodyPr>
          <a:lstStyle/>
          <a:p>
            <a:pPr defTabSz="457200"/>
            <a:r>
              <a:rPr lang="fr-FR">
                <a:solidFill>
                  <a:srgbClr val="6E6E6E"/>
                </a:solidFill>
                <a:latin typeface="Arial" panose="020B0604020202020204" pitchFamily="34" charset="0"/>
                <a:ea typeface="Calibri" panose="020F0502020204030204" pitchFamily="34" charset="0"/>
                <a:cs typeface="Arial" panose="020B0604020202020204" pitchFamily="34" charset="0"/>
              </a:rPr>
              <a:t>Energie renouvelable</a:t>
            </a:r>
            <a:endParaRPr lang="fr-FR">
              <a:solidFill>
                <a:srgbClr val="6E6E6E"/>
              </a:solidFill>
              <a:latin typeface="Arial" panose="020B0604020202020204" pitchFamily="34" charset="0"/>
              <a:cs typeface="Arial" panose="020B0604020202020204" pitchFamily="34" charset="0"/>
            </a:endParaRPr>
          </a:p>
        </p:txBody>
      </p:sp>
      <p:grpSp>
        <p:nvGrpSpPr>
          <p:cNvPr id="9" name="Groupe 8">
            <a:extLst>
              <a:ext uri="{FF2B5EF4-FFF2-40B4-BE49-F238E27FC236}">
                <a16:creationId xmlns:a16="http://schemas.microsoft.com/office/drawing/2014/main" id="{C3E05698-8C1A-10F6-5A2E-1A991292CDCF}"/>
              </a:ext>
            </a:extLst>
          </p:cNvPr>
          <p:cNvGrpSpPr/>
          <p:nvPr/>
        </p:nvGrpSpPr>
        <p:grpSpPr>
          <a:xfrm>
            <a:off x="1820039" y="2895195"/>
            <a:ext cx="3340563" cy="784471"/>
            <a:chOff x="5959725" y="3137281"/>
            <a:chExt cx="3340563" cy="784471"/>
          </a:xfrm>
        </p:grpSpPr>
        <p:pic>
          <p:nvPicPr>
            <p:cNvPr id="10" name="Google Shape;1647;g9c0ba35067_0_4">
              <a:extLst>
                <a:ext uri="{FF2B5EF4-FFF2-40B4-BE49-F238E27FC236}">
                  <a16:creationId xmlns:a16="http://schemas.microsoft.com/office/drawing/2014/main" id="{8C677FCD-8DFF-402E-14E2-48F05B4F41AE}"/>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959725" y="3197368"/>
              <a:ext cx="1026582" cy="724384"/>
            </a:xfrm>
            <a:prstGeom prst="rect">
              <a:avLst/>
            </a:prstGeom>
            <a:noFill/>
            <a:ln>
              <a:noFill/>
            </a:ln>
          </p:spPr>
        </p:pic>
        <p:sp>
          <p:nvSpPr>
            <p:cNvPr id="11" name="Rectangle 10">
              <a:extLst>
                <a:ext uri="{FF2B5EF4-FFF2-40B4-BE49-F238E27FC236}">
                  <a16:creationId xmlns:a16="http://schemas.microsoft.com/office/drawing/2014/main" id="{FA70D28E-39A8-02FD-83F0-FC7BF48159EA}"/>
                </a:ext>
              </a:extLst>
            </p:cNvPr>
            <p:cNvSpPr/>
            <p:nvPr/>
          </p:nvSpPr>
          <p:spPr>
            <a:xfrm>
              <a:off x="7013800" y="3137281"/>
              <a:ext cx="2286488" cy="646331"/>
            </a:xfrm>
            <a:prstGeom prst="rect">
              <a:avLst/>
            </a:prstGeom>
          </p:spPr>
          <p:txBody>
            <a:bodyPr wrap="square">
              <a:spAutoFit/>
            </a:bodyPr>
            <a:lstStyle/>
            <a:p>
              <a:pPr defTabSz="457200"/>
              <a:r>
                <a:rPr lang="fr-FR">
                  <a:solidFill>
                    <a:srgbClr val="6E6E6E"/>
                  </a:solidFill>
                  <a:latin typeface="Arial" panose="020B0604020202020204" pitchFamily="34" charset="0"/>
                  <a:ea typeface="Calibri" panose="020F0502020204030204" pitchFamily="34" charset="0"/>
                  <a:cs typeface="Arial" panose="020B0604020202020204" pitchFamily="34" charset="0"/>
                </a:rPr>
                <a:t>Thalassothermie </a:t>
              </a:r>
            </a:p>
            <a:p>
              <a:pPr defTabSz="457200"/>
              <a:r>
                <a:rPr lang="fr-FR">
                  <a:solidFill>
                    <a:srgbClr val="6E6E6E"/>
                  </a:solidFill>
                  <a:latin typeface="Arial" panose="020B0604020202020204" pitchFamily="34" charset="0"/>
                  <a:ea typeface="Calibri" panose="020F0502020204030204" pitchFamily="34" charset="0"/>
                  <a:cs typeface="Arial" panose="020B0604020202020204" pitchFamily="34" charset="0"/>
                </a:rPr>
                <a:t>(lacs, rivières…)</a:t>
              </a:r>
            </a:p>
          </p:txBody>
        </p:sp>
      </p:grpSp>
      <p:grpSp>
        <p:nvGrpSpPr>
          <p:cNvPr id="12" name="Groupe 11">
            <a:extLst>
              <a:ext uri="{FF2B5EF4-FFF2-40B4-BE49-F238E27FC236}">
                <a16:creationId xmlns:a16="http://schemas.microsoft.com/office/drawing/2014/main" id="{3E060BFE-35A5-0200-53B4-7A920B045F5C}"/>
              </a:ext>
            </a:extLst>
          </p:cNvPr>
          <p:cNvGrpSpPr/>
          <p:nvPr/>
        </p:nvGrpSpPr>
        <p:grpSpPr>
          <a:xfrm>
            <a:off x="1816041" y="3722340"/>
            <a:ext cx="3360953" cy="822339"/>
            <a:chOff x="5955727" y="3964426"/>
            <a:chExt cx="3360953" cy="822339"/>
          </a:xfrm>
        </p:grpSpPr>
        <p:pic>
          <p:nvPicPr>
            <p:cNvPr id="13" name="Google Shape;1645;g9c0ba35067_0_4">
              <a:extLst>
                <a:ext uri="{FF2B5EF4-FFF2-40B4-BE49-F238E27FC236}">
                  <a16:creationId xmlns:a16="http://schemas.microsoft.com/office/drawing/2014/main" id="{B320687D-4C8F-D97F-54CE-628683947E15}"/>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955727" y="4007793"/>
              <a:ext cx="1038622" cy="778972"/>
            </a:xfrm>
            <a:prstGeom prst="rect">
              <a:avLst/>
            </a:prstGeom>
            <a:noFill/>
            <a:ln>
              <a:noFill/>
            </a:ln>
          </p:spPr>
        </p:pic>
        <p:sp>
          <p:nvSpPr>
            <p:cNvPr id="14" name="Rectangle 13">
              <a:extLst>
                <a:ext uri="{FF2B5EF4-FFF2-40B4-BE49-F238E27FC236}">
                  <a16:creationId xmlns:a16="http://schemas.microsoft.com/office/drawing/2014/main" id="{5D877A22-705E-2A8F-B398-3E2C7A3FE1B3}"/>
                </a:ext>
              </a:extLst>
            </p:cNvPr>
            <p:cNvSpPr/>
            <p:nvPr/>
          </p:nvSpPr>
          <p:spPr>
            <a:xfrm>
              <a:off x="7030192" y="3964426"/>
              <a:ext cx="2286488" cy="369332"/>
            </a:xfrm>
            <a:prstGeom prst="rect">
              <a:avLst/>
            </a:prstGeom>
          </p:spPr>
          <p:txBody>
            <a:bodyPr wrap="square">
              <a:spAutoFit/>
            </a:bodyPr>
            <a:lstStyle/>
            <a:p>
              <a:pPr defTabSz="457200"/>
              <a:r>
                <a:rPr lang="fr-FR">
                  <a:solidFill>
                    <a:srgbClr val="6E6E6E"/>
                  </a:solidFill>
                  <a:latin typeface="Arial" panose="020B0604020202020204" pitchFamily="34" charset="0"/>
                  <a:ea typeface="Calibri" panose="020F0502020204030204" pitchFamily="34" charset="0"/>
                  <a:cs typeface="Arial" panose="020B0604020202020204" pitchFamily="34" charset="0"/>
                </a:rPr>
                <a:t>Solaire thermique</a:t>
              </a:r>
            </a:p>
          </p:txBody>
        </p:sp>
      </p:grpSp>
      <p:pic>
        <p:nvPicPr>
          <p:cNvPr id="16" name="Google Shape;1640;g9c0ba35067_0_4">
            <a:extLst>
              <a:ext uri="{FF2B5EF4-FFF2-40B4-BE49-F238E27FC236}">
                <a16:creationId xmlns:a16="http://schemas.microsoft.com/office/drawing/2014/main" id="{3755C64D-30FE-470B-5706-84DCED71360D}"/>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816040" y="4635276"/>
            <a:ext cx="1038623" cy="709831"/>
          </a:xfrm>
          <a:prstGeom prst="rect">
            <a:avLst/>
          </a:prstGeom>
          <a:noFill/>
          <a:ln>
            <a:noFill/>
          </a:ln>
        </p:spPr>
      </p:pic>
      <p:sp>
        <p:nvSpPr>
          <p:cNvPr id="17" name="Rectangle 16">
            <a:extLst>
              <a:ext uri="{FF2B5EF4-FFF2-40B4-BE49-F238E27FC236}">
                <a16:creationId xmlns:a16="http://schemas.microsoft.com/office/drawing/2014/main" id="{9B34CAE0-CC21-B4BF-B329-FF36B3F7C0FE}"/>
              </a:ext>
            </a:extLst>
          </p:cNvPr>
          <p:cNvSpPr/>
          <p:nvPr/>
        </p:nvSpPr>
        <p:spPr>
          <a:xfrm>
            <a:off x="2854662" y="4618725"/>
            <a:ext cx="1662891" cy="369332"/>
          </a:xfrm>
          <a:prstGeom prst="rect">
            <a:avLst/>
          </a:prstGeom>
        </p:spPr>
        <p:txBody>
          <a:bodyPr wrap="square">
            <a:spAutoFit/>
          </a:bodyPr>
          <a:lstStyle/>
          <a:p>
            <a:pPr defTabSz="457200"/>
            <a:r>
              <a:rPr lang="fr-FR">
                <a:solidFill>
                  <a:srgbClr val="6E6E6E"/>
                </a:solidFill>
                <a:latin typeface="Arial" panose="020B0604020202020204" pitchFamily="34" charset="0"/>
                <a:ea typeface="Calibri" panose="020F0502020204030204" pitchFamily="34" charset="0"/>
                <a:cs typeface="Arial" panose="020B0604020202020204" pitchFamily="34" charset="0"/>
              </a:rPr>
              <a:t>Bois-Energie</a:t>
            </a:r>
          </a:p>
        </p:txBody>
      </p:sp>
      <p:pic>
        <p:nvPicPr>
          <p:cNvPr id="19" name="Google Shape;1648;g9c0ba35067_0_4">
            <a:extLst>
              <a:ext uri="{FF2B5EF4-FFF2-40B4-BE49-F238E27FC236}">
                <a16:creationId xmlns:a16="http://schemas.microsoft.com/office/drawing/2014/main" id="{947DD621-8416-B714-6132-5493FAAEF24B}"/>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801493" y="5427287"/>
            <a:ext cx="1045127" cy="498186"/>
          </a:xfrm>
          <a:prstGeom prst="rect">
            <a:avLst/>
          </a:prstGeom>
          <a:noFill/>
          <a:ln>
            <a:noFill/>
          </a:ln>
        </p:spPr>
      </p:pic>
      <p:sp>
        <p:nvSpPr>
          <p:cNvPr id="20" name="Rectangle 19">
            <a:extLst>
              <a:ext uri="{FF2B5EF4-FFF2-40B4-BE49-F238E27FC236}">
                <a16:creationId xmlns:a16="http://schemas.microsoft.com/office/drawing/2014/main" id="{1446E3B3-FBC5-BA9C-79B2-B0661DA050B1}"/>
              </a:ext>
            </a:extLst>
          </p:cNvPr>
          <p:cNvSpPr/>
          <p:nvPr/>
        </p:nvSpPr>
        <p:spPr>
          <a:xfrm>
            <a:off x="2871604" y="5399633"/>
            <a:ext cx="1253220" cy="369332"/>
          </a:xfrm>
          <a:prstGeom prst="rect">
            <a:avLst/>
          </a:prstGeom>
        </p:spPr>
        <p:txBody>
          <a:bodyPr wrap="square">
            <a:spAutoFit/>
          </a:bodyPr>
          <a:lstStyle/>
          <a:p>
            <a:pPr defTabSz="457200"/>
            <a:r>
              <a:rPr lang="fr-FR">
                <a:solidFill>
                  <a:srgbClr val="6E6E6E"/>
                </a:solidFill>
                <a:latin typeface="Arial" panose="020B0604020202020204" pitchFamily="34" charset="0"/>
                <a:ea typeface="Calibri" panose="020F0502020204030204" pitchFamily="34" charset="0"/>
                <a:cs typeface="Arial" panose="020B0604020202020204" pitchFamily="34" charset="0"/>
              </a:rPr>
              <a:t>Biogaz</a:t>
            </a:r>
          </a:p>
        </p:txBody>
      </p:sp>
      <p:pic>
        <p:nvPicPr>
          <p:cNvPr id="22" name="Google Shape;1644;g9c0ba35067_0_4">
            <a:extLst>
              <a:ext uri="{FF2B5EF4-FFF2-40B4-BE49-F238E27FC236}">
                <a16:creationId xmlns:a16="http://schemas.microsoft.com/office/drawing/2014/main" id="{D89CFEF5-93CD-9976-55F6-28468D9DCB8E}"/>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315007" y="3738769"/>
            <a:ext cx="1298988" cy="865992"/>
          </a:xfrm>
          <a:prstGeom prst="rect">
            <a:avLst/>
          </a:prstGeom>
          <a:noFill/>
          <a:ln>
            <a:noFill/>
          </a:ln>
        </p:spPr>
      </p:pic>
      <p:sp>
        <p:nvSpPr>
          <p:cNvPr id="23" name="Rectangle 22">
            <a:extLst>
              <a:ext uri="{FF2B5EF4-FFF2-40B4-BE49-F238E27FC236}">
                <a16:creationId xmlns:a16="http://schemas.microsoft.com/office/drawing/2014/main" id="{354FD3AB-E751-A873-430E-CC09AA0C925E}"/>
              </a:ext>
            </a:extLst>
          </p:cNvPr>
          <p:cNvSpPr/>
          <p:nvPr/>
        </p:nvSpPr>
        <p:spPr>
          <a:xfrm>
            <a:off x="6752006" y="4383970"/>
            <a:ext cx="2537950" cy="1200329"/>
          </a:xfrm>
          <a:prstGeom prst="rect">
            <a:avLst/>
          </a:prstGeom>
        </p:spPr>
        <p:txBody>
          <a:bodyPr wrap="square">
            <a:spAutoFit/>
          </a:bodyPr>
          <a:lstStyle/>
          <a:p>
            <a:pPr defTabSz="457200"/>
            <a:r>
              <a:rPr lang="fr-FR">
                <a:solidFill>
                  <a:srgbClr val="6E6E6E"/>
                </a:solidFill>
                <a:latin typeface="Arial" panose="020B0604020202020204" pitchFamily="34" charset="0"/>
                <a:ea typeface="Calibri" panose="020F0502020204030204" pitchFamily="34" charset="0"/>
                <a:cs typeface="Arial" panose="020B0604020202020204" pitchFamily="34" charset="0"/>
              </a:rPr>
              <a:t>Process industriel </a:t>
            </a:r>
          </a:p>
          <a:p>
            <a:pPr defTabSz="457200"/>
            <a:r>
              <a:rPr lang="fr-FR">
                <a:solidFill>
                  <a:srgbClr val="6E6E6E"/>
                </a:solidFill>
                <a:latin typeface="Arial" panose="020B0604020202020204" pitchFamily="34" charset="0"/>
                <a:ea typeface="Calibri" panose="020F0502020204030204" pitchFamily="34" charset="0"/>
                <a:cs typeface="Arial" panose="020B0604020202020204" pitchFamily="34" charset="0"/>
              </a:rPr>
              <a:t>(Data centers, boues de station d’épuration, eaux usées, etc.)</a:t>
            </a:r>
          </a:p>
        </p:txBody>
      </p:sp>
      <p:pic>
        <p:nvPicPr>
          <p:cNvPr id="24" name="Picture 2">
            <a:extLst>
              <a:ext uri="{FF2B5EF4-FFF2-40B4-BE49-F238E27FC236}">
                <a16:creationId xmlns:a16="http://schemas.microsoft.com/office/drawing/2014/main" id="{632B2703-C63A-7E89-D6F3-3180DBB63F4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315007" y="4621817"/>
            <a:ext cx="1298988" cy="8494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13CA2382-7642-5221-9261-C145669CBD30}"/>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315007" y="5497574"/>
            <a:ext cx="1298988" cy="707485"/>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Connecteur droit 25">
            <a:extLst>
              <a:ext uri="{FF2B5EF4-FFF2-40B4-BE49-F238E27FC236}">
                <a16:creationId xmlns:a16="http://schemas.microsoft.com/office/drawing/2014/main" id="{ABEA5E8D-0B2E-31D7-32B9-4B76C33A8BFC}"/>
              </a:ext>
            </a:extLst>
          </p:cNvPr>
          <p:cNvCxnSpPr>
            <a:cxnSpLocks/>
          </p:cNvCxnSpPr>
          <p:nvPr/>
        </p:nvCxnSpPr>
        <p:spPr>
          <a:xfrm>
            <a:off x="5315007" y="1690959"/>
            <a:ext cx="3648180" cy="0"/>
          </a:xfrm>
          <a:prstGeom prst="line">
            <a:avLst/>
          </a:prstGeom>
          <a:ln w="28575">
            <a:solidFill>
              <a:srgbClr val="6E6E6E"/>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4C304B75-B0E1-3EAF-6883-2FFE932EC85C}"/>
              </a:ext>
            </a:extLst>
          </p:cNvPr>
          <p:cNvCxnSpPr>
            <a:cxnSpLocks/>
          </p:cNvCxnSpPr>
          <p:nvPr/>
        </p:nvCxnSpPr>
        <p:spPr>
          <a:xfrm>
            <a:off x="1816040" y="1690960"/>
            <a:ext cx="2942089" cy="0"/>
          </a:xfrm>
          <a:prstGeom prst="line">
            <a:avLst/>
          </a:prstGeom>
          <a:ln w="28575">
            <a:solidFill>
              <a:srgbClr val="6E6E6E"/>
            </a:solidFill>
          </a:ln>
        </p:spPr>
        <p:style>
          <a:lnRef idx="1">
            <a:schemeClr val="accent1"/>
          </a:lnRef>
          <a:fillRef idx="0">
            <a:schemeClr val="accent1"/>
          </a:fillRef>
          <a:effectRef idx="0">
            <a:schemeClr val="accent1"/>
          </a:effectRef>
          <a:fontRef idx="minor">
            <a:schemeClr val="tx1"/>
          </a:fontRef>
        </p:style>
      </p:cxnSp>
      <p:grpSp>
        <p:nvGrpSpPr>
          <p:cNvPr id="28" name="Groupe 27">
            <a:extLst>
              <a:ext uri="{FF2B5EF4-FFF2-40B4-BE49-F238E27FC236}">
                <a16:creationId xmlns:a16="http://schemas.microsoft.com/office/drawing/2014/main" id="{0C284C50-E246-A5B7-143A-4155FB3A9F76}"/>
              </a:ext>
            </a:extLst>
          </p:cNvPr>
          <p:cNvGrpSpPr/>
          <p:nvPr/>
        </p:nvGrpSpPr>
        <p:grpSpPr>
          <a:xfrm>
            <a:off x="1816039" y="1803725"/>
            <a:ext cx="3038451" cy="1088171"/>
            <a:chOff x="5955725" y="2045811"/>
            <a:chExt cx="3038451" cy="1088171"/>
          </a:xfrm>
        </p:grpSpPr>
        <p:sp>
          <p:nvSpPr>
            <p:cNvPr id="29" name="Rectangle 28">
              <a:extLst>
                <a:ext uri="{FF2B5EF4-FFF2-40B4-BE49-F238E27FC236}">
                  <a16:creationId xmlns:a16="http://schemas.microsoft.com/office/drawing/2014/main" id="{ACD876E1-16E2-E748-DD74-B092B0FDF2D7}"/>
                </a:ext>
              </a:extLst>
            </p:cNvPr>
            <p:cNvSpPr/>
            <p:nvPr/>
          </p:nvSpPr>
          <p:spPr>
            <a:xfrm>
              <a:off x="7030192" y="2098067"/>
              <a:ext cx="1963984" cy="923330"/>
            </a:xfrm>
            <a:prstGeom prst="rect">
              <a:avLst/>
            </a:prstGeom>
          </p:spPr>
          <p:txBody>
            <a:bodyPr wrap="square">
              <a:spAutoFit/>
            </a:bodyPr>
            <a:lstStyle/>
            <a:p>
              <a:pPr defTabSz="457200"/>
              <a:r>
                <a:rPr lang="fr-FR">
                  <a:solidFill>
                    <a:srgbClr val="6E6E6E"/>
                  </a:solidFill>
                  <a:latin typeface="Arial" panose="020B0604020202020204" pitchFamily="34" charset="0"/>
                  <a:ea typeface="Calibri" panose="020F0502020204030204" pitchFamily="34" charset="0"/>
                  <a:cs typeface="Arial" panose="020B0604020202020204" pitchFamily="34" charset="0"/>
                </a:rPr>
                <a:t>Géothermie profonde ou de surface</a:t>
              </a:r>
            </a:p>
          </p:txBody>
        </p:sp>
        <p:pic>
          <p:nvPicPr>
            <p:cNvPr id="30" name="Image 29">
              <a:extLst>
                <a:ext uri="{FF2B5EF4-FFF2-40B4-BE49-F238E27FC236}">
                  <a16:creationId xmlns:a16="http://schemas.microsoft.com/office/drawing/2014/main" id="{19AA83ED-6D11-CB70-8C4C-E56D7CCB25A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955725" y="2045811"/>
              <a:ext cx="1026581" cy="1088171"/>
            </a:xfrm>
            <a:prstGeom prst="rect">
              <a:avLst/>
            </a:prstGeom>
          </p:spPr>
        </p:pic>
      </p:grpSp>
    </p:spTree>
    <p:extLst>
      <p:ext uri="{BB962C8B-B14F-4D97-AF65-F5344CB8AC3E}">
        <p14:creationId xmlns:p14="http://schemas.microsoft.com/office/powerpoint/2010/main" val="2484219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7CC44-2D87-A725-F3B7-E9158EC51B8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F42B823-1DE7-81B8-A32D-4F7B06CA8771}"/>
              </a:ext>
            </a:extLst>
          </p:cNvPr>
          <p:cNvSpPr>
            <a:spLocks noGrp="1"/>
          </p:cNvSpPr>
          <p:nvPr>
            <p:ph type="title"/>
          </p:nvPr>
        </p:nvSpPr>
        <p:spPr/>
        <p:txBody>
          <a:bodyPr/>
          <a:lstStyle/>
          <a:p>
            <a:r>
              <a:rPr lang="fr-FR"/>
              <a:t>Production centralisée ou décentralisée ?</a:t>
            </a:r>
          </a:p>
        </p:txBody>
      </p:sp>
      <p:pic>
        <p:nvPicPr>
          <p:cNvPr id="4" name="Google Shape;305;p55">
            <a:extLst>
              <a:ext uri="{FF2B5EF4-FFF2-40B4-BE49-F238E27FC236}">
                <a16:creationId xmlns:a16="http://schemas.microsoft.com/office/drawing/2014/main" id="{980BAA2F-E50F-F04D-5293-D10849E877A4}"/>
              </a:ext>
            </a:extLst>
          </p:cNvPr>
          <p:cNvPicPr preferRelativeResize="0"/>
          <p:nvPr/>
        </p:nvPicPr>
        <p:blipFill rotWithShape="1">
          <a:blip r:embed="rId2">
            <a:alphaModFix/>
          </a:blip>
          <a:srcRect/>
          <a:stretch/>
        </p:blipFill>
        <p:spPr>
          <a:xfrm>
            <a:off x="6305839" y="2432755"/>
            <a:ext cx="4280586" cy="2381192"/>
          </a:xfrm>
          <a:prstGeom prst="rect">
            <a:avLst/>
          </a:prstGeom>
          <a:noFill/>
          <a:ln>
            <a:noFill/>
          </a:ln>
        </p:spPr>
      </p:pic>
      <p:pic>
        <p:nvPicPr>
          <p:cNvPr id="5" name="Google Shape;306;p55">
            <a:extLst>
              <a:ext uri="{FF2B5EF4-FFF2-40B4-BE49-F238E27FC236}">
                <a16:creationId xmlns:a16="http://schemas.microsoft.com/office/drawing/2014/main" id="{BFC69124-C2FB-04BE-2714-5861815069F1}"/>
              </a:ext>
            </a:extLst>
          </p:cNvPr>
          <p:cNvPicPr preferRelativeResize="0"/>
          <p:nvPr/>
        </p:nvPicPr>
        <p:blipFill rotWithShape="1">
          <a:blip r:embed="rId3">
            <a:alphaModFix/>
          </a:blip>
          <a:srcRect/>
          <a:stretch/>
        </p:blipFill>
        <p:spPr>
          <a:xfrm>
            <a:off x="2065812" y="2261502"/>
            <a:ext cx="2890236" cy="2389859"/>
          </a:xfrm>
          <a:prstGeom prst="rect">
            <a:avLst/>
          </a:prstGeom>
          <a:noFill/>
          <a:ln>
            <a:noFill/>
          </a:ln>
        </p:spPr>
      </p:pic>
      <p:sp>
        <p:nvSpPr>
          <p:cNvPr id="6" name="ZoneTexte 5">
            <a:extLst>
              <a:ext uri="{FF2B5EF4-FFF2-40B4-BE49-F238E27FC236}">
                <a16:creationId xmlns:a16="http://schemas.microsoft.com/office/drawing/2014/main" id="{03A14DB1-3920-F326-C682-BB0DB5ED9B81}"/>
              </a:ext>
            </a:extLst>
          </p:cNvPr>
          <p:cNvSpPr txBox="1"/>
          <p:nvPr/>
        </p:nvSpPr>
        <p:spPr>
          <a:xfrm>
            <a:off x="1869868" y="1406909"/>
            <a:ext cx="357995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6E6E6E"/>
                </a:solidFill>
                <a:effectLst/>
                <a:uLnTx/>
                <a:uFillTx/>
                <a:latin typeface="Arial" panose="020B0604020202020204" pitchFamily="34" charset="0"/>
                <a:cs typeface="Arial" panose="020B0604020202020204" pitchFamily="34" charset="0"/>
                <a:sym typeface="Wingdings" pitchFamily="2" charset="2"/>
              </a:rPr>
              <a:t>Réseau de chaleur</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b="1">
                <a:solidFill>
                  <a:srgbClr val="6E6E6E"/>
                </a:solidFill>
                <a:latin typeface="Arial" panose="020B0604020202020204" pitchFamily="34" charset="0"/>
                <a:cs typeface="Arial" panose="020B0604020202020204" pitchFamily="34" charset="0"/>
                <a:sym typeface="Wingdings" pitchFamily="2" charset="2"/>
              </a:rPr>
              <a:t>Ou Réseau </a:t>
            </a:r>
            <a:r>
              <a:rPr kumimoji="0" lang="fr-FR" sz="1800" b="1" i="0" u="none" strike="noStrike" kern="1200" cap="none" spc="0" normalizeH="0" baseline="0" noProof="0">
                <a:ln>
                  <a:noFill/>
                </a:ln>
                <a:solidFill>
                  <a:srgbClr val="6E6E6E"/>
                </a:solidFill>
                <a:effectLst/>
                <a:uLnTx/>
                <a:uFillTx/>
                <a:latin typeface="Arial" panose="020B0604020202020204" pitchFamily="34" charset="0"/>
                <a:cs typeface="Arial" panose="020B0604020202020204" pitchFamily="34" charset="0"/>
                <a:sym typeface="Wingdings" pitchFamily="2" charset="2"/>
              </a:rPr>
              <a:t>de froid</a:t>
            </a:r>
          </a:p>
        </p:txBody>
      </p:sp>
      <p:sp>
        <p:nvSpPr>
          <p:cNvPr id="7" name="ZoneTexte 6">
            <a:extLst>
              <a:ext uri="{FF2B5EF4-FFF2-40B4-BE49-F238E27FC236}">
                <a16:creationId xmlns:a16="http://schemas.microsoft.com/office/drawing/2014/main" id="{11B553C2-A69D-B433-88D8-097885148A01}"/>
              </a:ext>
            </a:extLst>
          </p:cNvPr>
          <p:cNvSpPr txBox="1"/>
          <p:nvPr/>
        </p:nvSpPr>
        <p:spPr>
          <a:xfrm>
            <a:off x="6490934" y="1406909"/>
            <a:ext cx="383119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6E6E6E"/>
                </a:solidFill>
                <a:effectLst/>
                <a:uLnTx/>
                <a:uFillTx/>
                <a:latin typeface="Arial" panose="020B0604020202020204" pitchFamily="34" charset="0"/>
                <a:cs typeface="Arial" panose="020B0604020202020204" pitchFamily="34" charset="0"/>
                <a:sym typeface="Wingdings" pitchFamily="2" charset="2"/>
              </a:rPr>
              <a:t>Boucle d’eau tempérée</a:t>
            </a:r>
            <a:br>
              <a:rPr kumimoji="0" lang="fr-FR" sz="1800" b="1" i="0" u="none" strike="noStrike" kern="1200" cap="none" spc="0" normalizeH="0" baseline="0" noProof="0">
                <a:ln>
                  <a:noFill/>
                </a:ln>
                <a:solidFill>
                  <a:srgbClr val="6E6E6E"/>
                </a:solidFill>
                <a:effectLst/>
                <a:uLnTx/>
                <a:uFillTx/>
                <a:latin typeface="Arial" panose="020B0604020202020204" pitchFamily="34" charset="0"/>
                <a:cs typeface="Arial" panose="020B0604020202020204" pitchFamily="34" charset="0"/>
                <a:sym typeface="Wingdings" pitchFamily="2" charset="2"/>
              </a:rPr>
            </a:br>
            <a:r>
              <a:rPr kumimoji="0" lang="fr-FR" sz="1800" b="1" i="0" u="none" strike="noStrike" kern="1200" cap="none" spc="0" normalizeH="0" baseline="0" noProof="0">
                <a:ln>
                  <a:noFill/>
                </a:ln>
                <a:solidFill>
                  <a:srgbClr val="6E6E6E"/>
                </a:solidFill>
                <a:effectLst/>
                <a:uLnTx/>
                <a:uFillTx/>
                <a:latin typeface="Arial" panose="020B0604020202020204" pitchFamily="34" charset="0"/>
                <a:cs typeface="Arial" panose="020B0604020202020204" pitchFamily="34" charset="0"/>
                <a:sym typeface="Wingdings" pitchFamily="2" charset="2"/>
              </a:rPr>
              <a:t>via géothermie</a:t>
            </a:r>
          </a:p>
        </p:txBody>
      </p:sp>
      <p:sp>
        <p:nvSpPr>
          <p:cNvPr id="8" name="ZoneTexte 7">
            <a:extLst>
              <a:ext uri="{FF2B5EF4-FFF2-40B4-BE49-F238E27FC236}">
                <a16:creationId xmlns:a16="http://schemas.microsoft.com/office/drawing/2014/main" id="{CD3A2483-13F2-6767-EFAE-FD6D7CF616D2}"/>
              </a:ext>
            </a:extLst>
          </p:cNvPr>
          <p:cNvSpPr txBox="1"/>
          <p:nvPr/>
        </p:nvSpPr>
        <p:spPr>
          <a:xfrm>
            <a:off x="2065812" y="5527468"/>
            <a:ext cx="289023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6E6E6E"/>
                </a:solidFill>
                <a:effectLst/>
                <a:uLnTx/>
                <a:uFillTx/>
                <a:latin typeface="Arial" panose="020B0604020202020204" pitchFamily="34" charset="0"/>
                <a:cs typeface="Arial" panose="020B0604020202020204" pitchFamily="34" charset="0"/>
                <a:sym typeface="Wingdings" pitchFamily="2" charset="2"/>
              </a:rPr>
              <a:t>Production centralisée de la chaleur ou du froid</a:t>
            </a:r>
          </a:p>
        </p:txBody>
      </p:sp>
      <p:sp>
        <p:nvSpPr>
          <p:cNvPr id="9" name="ZoneTexte 8">
            <a:extLst>
              <a:ext uri="{FF2B5EF4-FFF2-40B4-BE49-F238E27FC236}">
                <a16:creationId xmlns:a16="http://schemas.microsoft.com/office/drawing/2014/main" id="{D4E7F8D8-5371-4B9B-F6F6-7840EECA98D4}"/>
              </a:ext>
            </a:extLst>
          </p:cNvPr>
          <p:cNvSpPr txBox="1"/>
          <p:nvPr/>
        </p:nvSpPr>
        <p:spPr>
          <a:xfrm>
            <a:off x="7001014" y="5527467"/>
            <a:ext cx="289023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6E6E6E"/>
                </a:solidFill>
                <a:effectLst/>
                <a:uLnTx/>
                <a:uFillTx/>
                <a:latin typeface="Arial" panose="020B0604020202020204" pitchFamily="34" charset="0"/>
                <a:cs typeface="Arial" panose="020B0604020202020204" pitchFamily="34" charset="0"/>
                <a:sym typeface="Wingdings" pitchFamily="2" charset="2"/>
              </a:rPr>
              <a:t>Production décentralisée avec pompes à chaleur</a:t>
            </a:r>
          </a:p>
        </p:txBody>
      </p:sp>
    </p:spTree>
    <p:extLst>
      <p:ext uri="{BB962C8B-B14F-4D97-AF65-F5344CB8AC3E}">
        <p14:creationId xmlns:p14="http://schemas.microsoft.com/office/powerpoint/2010/main" val="1649241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7AD54-A26F-1E88-CB7A-4DD051987FE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F72001C-AB38-C5CB-D441-7B55D4109095}"/>
              </a:ext>
            </a:extLst>
          </p:cNvPr>
          <p:cNvSpPr>
            <a:spLocks noGrp="1"/>
          </p:cNvSpPr>
          <p:nvPr>
            <p:ph type="title"/>
          </p:nvPr>
        </p:nvSpPr>
        <p:spPr/>
        <p:txBody>
          <a:bodyPr/>
          <a:lstStyle/>
          <a:p>
            <a:r>
              <a:rPr lang="fr-FR"/>
              <a:t>Chaleur fatale – Incinérateurs et industries</a:t>
            </a:r>
          </a:p>
        </p:txBody>
      </p:sp>
      <p:sp>
        <p:nvSpPr>
          <p:cNvPr id="3" name="Espace réservé du contenu 2">
            <a:extLst>
              <a:ext uri="{FF2B5EF4-FFF2-40B4-BE49-F238E27FC236}">
                <a16:creationId xmlns:a16="http://schemas.microsoft.com/office/drawing/2014/main" id="{AFFE6076-4566-A502-352B-9529B0931527}"/>
              </a:ext>
            </a:extLst>
          </p:cNvPr>
          <p:cNvSpPr>
            <a:spLocks noGrp="1"/>
          </p:cNvSpPr>
          <p:nvPr>
            <p:ph idx="1"/>
          </p:nvPr>
        </p:nvSpPr>
        <p:spPr/>
        <p:txBody>
          <a:bodyPr/>
          <a:lstStyle/>
          <a:p>
            <a:r>
              <a:rPr lang="fr-FR"/>
              <a:t>La chaleur fatale est à utiliser en priorité </a:t>
            </a:r>
          </a:p>
        </p:txBody>
      </p:sp>
      <p:pic>
        <p:nvPicPr>
          <p:cNvPr id="4" name="Picture 4">
            <a:extLst>
              <a:ext uri="{FF2B5EF4-FFF2-40B4-BE49-F238E27FC236}">
                <a16:creationId xmlns:a16="http://schemas.microsoft.com/office/drawing/2014/main" id="{7F3EBFFA-9DE0-13A7-7F91-85786DA0F61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974" r="9821"/>
          <a:stretch/>
        </p:blipFill>
        <p:spPr bwMode="auto">
          <a:xfrm>
            <a:off x="1702356" y="1819051"/>
            <a:ext cx="7287622" cy="395149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509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26A19-626C-499F-DBA0-18759477C1C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1E0B6C5-9C45-A364-9C58-7FEEDC3F04D6}"/>
              </a:ext>
            </a:extLst>
          </p:cNvPr>
          <p:cNvSpPr>
            <a:spLocks noGrp="1"/>
          </p:cNvSpPr>
          <p:nvPr>
            <p:ph type="title"/>
          </p:nvPr>
        </p:nvSpPr>
        <p:spPr/>
        <p:txBody>
          <a:bodyPr/>
          <a:lstStyle/>
          <a:p>
            <a:r>
              <a:rPr lang="fr-FR"/>
              <a:t>La chaleur la moins chère</a:t>
            </a:r>
          </a:p>
        </p:txBody>
      </p:sp>
      <p:pic>
        <p:nvPicPr>
          <p:cNvPr id="5" name="Image 4">
            <a:extLst>
              <a:ext uri="{FF2B5EF4-FFF2-40B4-BE49-F238E27FC236}">
                <a16:creationId xmlns:a16="http://schemas.microsoft.com/office/drawing/2014/main" id="{456FBCE8-82D7-8FBD-77BE-FB2DE97C8C27}"/>
              </a:ext>
            </a:extLst>
          </p:cNvPr>
          <p:cNvPicPr>
            <a:picLocks noChangeAspect="1"/>
          </p:cNvPicPr>
          <p:nvPr/>
        </p:nvPicPr>
        <p:blipFill>
          <a:blip r:embed="rId2"/>
          <a:stretch>
            <a:fillRect/>
          </a:stretch>
        </p:blipFill>
        <p:spPr>
          <a:xfrm>
            <a:off x="838200" y="1511896"/>
            <a:ext cx="6883749" cy="4424185"/>
          </a:xfrm>
          <a:prstGeom prst="rect">
            <a:avLst/>
          </a:prstGeom>
          <a:ln>
            <a:noFill/>
          </a:ln>
          <a:effectLst/>
        </p:spPr>
      </p:pic>
      <p:sp>
        <p:nvSpPr>
          <p:cNvPr id="6" name="Espace réservé du contenu 5">
            <a:extLst>
              <a:ext uri="{FF2B5EF4-FFF2-40B4-BE49-F238E27FC236}">
                <a16:creationId xmlns:a16="http://schemas.microsoft.com/office/drawing/2014/main" id="{FAE121D4-116A-1F39-8994-6DD0BDC17F21}"/>
              </a:ext>
            </a:extLst>
          </p:cNvPr>
          <p:cNvSpPr txBox="1">
            <a:spLocks noGrp="1"/>
          </p:cNvSpPr>
          <p:nvPr>
            <p:ph idx="1"/>
          </p:nvPr>
        </p:nvSpPr>
        <p:spPr>
          <a:xfrm>
            <a:off x="7845425" y="2569401"/>
            <a:ext cx="3508375" cy="1477328"/>
          </a:xfrm>
          <a:prstGeom prst="rect">
            <a:avLst/>
          </a:prstGeom>
          <a:noFill/>
        </p:spPr>
        <p:txBody>
          <a:bodyPr wrap="square" rtlCol="0">
            <a:spAutoFit/>
          </a:bodyPr>
          <a:lstStyle/>
          <a:p>
            <a:pPr>
              <a:lnSpc>
                <a:spcPct val="100000"/>
              </a:lnSpc>
              <a:spcBef>
                <a:spcPts val="0"/>
              </a:spcBef>
              <a:defRPr/>
            </a:pPr>
            <a:r>
              <a:rPr kumimoji="0" lang="fr-FR" sz="1800" b="0" i="0" u="none" strike="noStrike" kern="1200" cap="none" spc="0" normalizeH="0" baseline="0" noProof="0">
                <a:ln>
                  <a:noFill/>
                </a:ln>
                <a:effectLst/>
                <a:uLnTx/>
                <a:uFillTx/>
                <a:latin typeface="Arial" panose="020B0604020202020204" pitchFamily="34" charset="0"/>
                <a:cs typeface="Arial" panose="020B0604020202020204" pitchFamily="34" charset="0"/>
                <a:sym typeface="Wingdings" pitchFamily="2" charset="2"/>
              </a:rPr>
              <a:t>Raisonnement coût global </a:t>
            </a:r>
          </a:p>
          <a:p>
            <a:pPr>
              <a:lnSpc>
                <a:spcPct val="100000"/>
              </a:lnSpc>
              <a:spcBef>
                <a:spcPts val="0"/>
              </a:spcBef>
              <a:defRPr/>
            </a:pPr>
            <a:endParaRPr kumimoji="0" lang="fr-FR" sz="1800" b="0" i="0" u="none" strike="noStrike" kern="1200" cap="none" spc="0" normalizeH="0" baseline="0" noProof="0">
              <a:ln>
                <a:noFill/>
              </a:ln>
              <a:effectLst/>
              <a:uLnTx/>
              <a:uFillTx/>
              <a:latin typeface="Arial" panose="020B0604020202020204" pitchFamily="34" charset="0"/>
              <a:cs typeface="Arial" panose="020B0604020202020204" pitchFamily="34" charset="0"/>
              <a:sym typeface="Wingdings" pitchFamily="2" charset="2"/>
            </a:endParaRPr>
          </a:p>
          <a:p>
            <a:pPr>
              <a:lnSpc>
                <a:spcPct val="100000"/>
              </a:lnSpc>
              <a:spcBef>
                <a:spcPts val="0"/>
              </a:spcBef>
              <a:defRPr/>
            </a:pPr>
            <a:r>
              <a:rPr lang="fr-FR" sz="1800">
                <a:latin typeface="Arial" panose="020B0604020202020204" pitchFamily="34" charset="0"/>
                <a:cs typeface="Arial" panose="020B0604020202020204" pitchFamily="34" charset="0"/>
                <a:sym typeface="Wingdings" pitchFamily="2" charset="2"/>
              </a:rPr>
              <a:t>Le réseau de chaleur est la solution de chauffage la moins chère</a:t>
            </a:r>
            <a:endParaRPr kumimoji="0" lang="fr-FR" sz="1800" b="0" i="0" u="none" strike="noStrike" kern="1200" cap="none" spc="0" normalizeH="0" baseline="0" noProof="0">
              <a:ln>
                <a:noFill/>
              </a:ln>
              <a:effectLst/>
              <a:uLnTx/>
              <a:uFillTx/>
              <a:latin typeface="Arial" panose="020B0604020202020204" pitchFamily="34" charset="0"/>
              <a:cs typeface="Arial" panose="020B0604020202020204" pitchFamily="34" charset="0"/>
              <a:sym typeface="Wingdings" pitchFamily="2" charset="2"/>
            </a:endParaRPr>
          </a:p>
        </p:txBody>
      </p:sp>
      <p:sp>
        <p:nvSpPr>
          <p:cNvPr id="7" name="ZoneTexte 6">
            <a:extLst>
              <a:ext uri="{FF2B5EF4-FFF2-40B4-BE49-F238E27FC236}">
                <a16:creationId xmlns:a16="http://schemas.microsoft.com/office/drawing/2014/main" id="{D7658196-9D13-D6CA-75B5-D84642CD207D}"/>
              </a:ext>
            </a:extLst>
          </p:cNvPr>
          <p:cNvSpPr txBox="1"/>
          <p:nvPr/>
        </p:nvSpPr>
        <p:spPr>
          <a:xfrm>
            <a:off x="1196627" y="6215875"/>
            <a:ext cx="7261038" cy="276999"/>
          </a:xfrm>
          <a:prstGeom prst="rect">
            <a:avLst/>
          </a:prstGeom>
          <a:noFill/>
        </p:spPr>
        <p:txBody>
          <a:bodyPr wrap="square" rtlCol="0">
            <a:spAutoFit/>
          </a:bodyPr>
          <a:lstStyle/>
          <a:p>
            <a:r>
              <a:rPr lang="fr-FR" sz="1200" i="1">
                <a:solidFill>
                  <a:schemeClr val="tx1">
                    <a:lumMod val="50000"/>
                    <a:lumOff val="50000"/>
                  </a:schemeClr>
                </a:solidFill>
                <a:latin typeface="Calibri" panose="020F0502020204030204" pitchFamily="34" charset="0"/>
                <a:cs typeface="Calibri" panose="020F0502020204030204" pitchFamily="34" charset="0"/>
              </a:rPr>
              <a:t>Prix moyen de la chaleur pour un RC en France - Logement moyen RT2005 (96 </a:t>
            </a:r>
            <a:r>
              <a:rPr lang="fr-FR" sz="1200" i="1" err="1">
                <a:solidFill>
                  <a:schemeClr val="tx1">
                    <a:lumMod val="50000"/>
                    <a:lumOff val="50000"/>
                  </a:schemeClr>
                </a:solidFill>
                <a:latin typeface="Calibri" panose="020F0502020204030204" pitchFamily="34" charset="0"/>
                <a:cs typeface="Calibri" panose="020F0502020204030204" pitchFamily="34" charset="0"/>
              </a:rPr>
              <a:t>kWhu</a:t>
            </a:r>
            <a:r>
              <a:rPr lang="fr-FR" sz="1200" i="1">
                <a:solidFill>
                  <a:schemeClr val="tx1">
                    <a:lumMod val="50000"/>
                    <a:lumOff val="50000"/>
                  </a:schemeClr>
                </a:solidFill>
                <a:latin typeface="Calibri" panose="020F0502020204030204" pitchFamily="34" charset="0"/>
                <a:cs typeface="Calibri" panose="020F0502020204030204" pitchFamily="34" charset="0"/>
              </a:rPr>
              <a:t>/m²/an)</a:t>
            </a:r>
          </a:p>
        </p:txBody>
      </p:sp>
    </p:spTree>
    <p:extLst>
      <p:ext uri="{BB962C8B-B14F-4D97-AF65-F5344CB8AC3E}">
        <p14:creationId xmlns:p14="http://schemas.microsoft.com/office/powerpoint/2010/main" val="1822218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29D1F-3E8E-F725-F48A-2E31852A18C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7AFC9C2-277D-87AA-D20A-A52C62C3257D}"/>
              </a:ext>
            </a:extLst>
          </p:cNvPr>
          <p:cNvSpPr>
            <a:spLocks noGrp="1"/>
          </p:cNvSpPr>
          <p:nvPr>
            <p:ph type="title"/>
          </p:nvPr>
        </p:nvSpPr>
        <p:spPr/>
        <p:txBody>
          <a:bodyPr/>
          <a:lstStyle/>
          <a:p>
            <a:r>
              <a:rPr lang="fr-FR"/>
              <a:t>La chaleur la plus stable</a:t>
            </a:r>
          </a:p>
        </p:txBody>
      </p:sp>
      <p:sp>
        <p:nvSpPr>
          <p:cNvPr id="3" name="Espace réservé du contenu 2">
            <a:extLst>
              <a:ext uri="{FF2B5EF4-FFF2-40B4-BE49-F238E27FC236}">
                <a16:creationId xmlns:a16="http://schemas.microsoft.com/office/drawing/2014/main" id="{7E744DA6-B666-DBCA-C315-FF8EF16FEE6D}"/>
              </a:ext>
            </a:extLst>
          </p:cNvPr>
          <p:cNvSpPr>
            <a:spLocks noGrp="1"/>
          </p:cNvSpPr>
          <p:nvPr>
            <p:ph idx="1"/>
          </p:nvPr>
        </p:nvSpPr>
        <p:spPr>
          <a:xfrm>
            <a:off x="9290304" y="3648456"/>
            <a:ext cx="2063496" cy="2528507"/>
          </a:xfrm>
        </p:spPr>
        <p:txBody>
          <a:bodyPr/>
          <a:lstStyle/>
          <a:p>
            <a:r>
              <a:rPr lang="fr-FR" sz="1800">
                <a:latin typeface="Arial" panose="020B0604020202020204" pitchFamily="34" charset="0"/>
                <a:cs typeface="Arial" panose="020B0604020202020204" pitchFamily="34" charset="0"/>
                <a:sym typeface="Wingdings" pitchFamily="2" charset="2"/>
              </a:rPr>
              <a:t>Le réseau de chaleur est la solution de chauffage la plus stable</a:t>
            </a:r>
            <a:endParaRPr kumimoji="0" lang="fr-FR" sz="1800" b="0" i="0" u="none" strike="noStrike" kern="1200" cap="none" spc="0" normalizeH="0" baseline="0" noProof="0">
              <a:ln>
                <a:noFill/>
              </a:ln>
              <a:effectLst/>
              <a:uLnTx/>
              <a:uFillTx/>
              <a:latin typeface="Arial" panose="020B0604020202020204" pitchFamily="34" charset="0"/>
              <a:cs typeface="Arial" panose="020B0604020202020204" pitchFamily="34" charset="0"/>
              <a:sym typeface="Wingdings" pitchFamily="2" charset="2"/>
            </a:endParaRPr>
          </a:p>
          <a:p>
            <a:endParaRPr lang="fr-FR"/>
          </a:p>
        </p:txBody>
      </p:sp>
      <p:graphicFrame>
        <p:nvGraphicFramePr>
          <p:cNvPr id="4" name="Graphique 3">
            <a:extLst>
              <a:ext uri="{FF2B5EF4-FFF2-40B4-BE49-F238E27FC236}">
                <a16:creationId xmlns:a16="http://schemas.microsoft.com/office/drawing/2014/main" id="{76DC6DAB-2179-55FB-D10E-EFBC3C98F674}"/>
              </a:ext>
            </a:extLst>
          </p:cNvPr>
          <p:cNvGraphicFramePr>
            <a:graphicFrameLocks/>
          </p:cNvGraphicFramePr>
          <p:nvPr>
            <p:extLst>
              <p:ext uri="{D42A27DB-BD31-4B8C-83A1-F6EECF244321}">
                <p14:modId xmlns:p14="http://schemas.microsoft.com/office/powerpoint/2010/main" val="2433405352"/>
              </p:ext>
            </p:extLst>
          </p:nvPr>
        </p:nvGraphicFramePr>
        <p:xfrm>
          <a:off x="838200" y="1099958"/>
          <a:ext cx="8287512" cy="5392915"/>
        </p:xfrm>
        <a:graphic>
          <a:graphicData uri="http://schemas.openxmlformats.org/drawingml/2006/chart">
            <c:chart xmlns:c="http://schemas.openxmlformats.org/drawingml/2006/chart" xmlns:r="http://schemas.openxmlformats.org/officeDocument/2006/relationships" r:id="rId2"/>
          </a:graphicData>
        </a:graphic>
      </p:graphicFrame>
      <p:sp>
        <p:nvSpPr>
          <p:cNvPr id="5" name="ZoneTexte 4">
            <a:extLst>
              <a:ext uri="{FF2B5EF4-FFF2-40B4-BE49-F238E27FC236}">
                <a16:creationId xmlns:a16="http://schemas.microsoft.com/office/drawing/2014/main" id="{EC196D89-537D-94E9-BFD0-2EF44597B792}"/>
              </a:ext>
            </a:extLst>
          </p:cNvPr>
          <p:cNvSpPr txBox="1"/>
          <p:nvPr/>
        </p:nvSpPr>
        <p:spPr>
          <a:xfrm>
            <a:off x="1418468" y="6492873"/>
            <a:ext cx="7261038" cy="276999"/>
          </a:xfrm>
          <a:prstGeom prst="rect">
            <a:avLst/>
          </a:prstGeom>
          <a:noFill/>
        </p:spPr>
        <p:txBody>
          <a:bodyPr wrap="square" rtlCol="0">
            <a:spAutoFit/>
          </a:bodyPr>
          <a:lstStyle/>
          <a:p>
            <a:r>
              <a:rPr lang="fr-FR" sz="1200" i="1">
                <a:solidFill>
                  <a:schemeClr val="tx1">
                    <a:lumMod val="50000"/>
                    <a:lumOff val="50000"/>
                  </a:schemeClr>
                </a:solidFill>
                <a:latin typeface="Calibri" panose="020F0502020204030204" pitchFamily="34" charset="0"/>
                <a:cs typeface="Calibri" panose="020F0502020204030204" pitchFamily="34" charset="0"/>
              </a:rPr>
              <a:t>Prix moyen de la chaleur pour un RC en France - Logement 70 m2 RT2005 (96 </a:t>
            </a:r>
            <a:r>
              <a:rPr lang="fr-FR" sz="1200" i="1" err="1">
                <a:solidFill>
                  <a:schemeClr val="tx1">
                    <a:lumMod val="50000"/>
                    <a:lumOff val="50000"/>
                  </a:schemeClr>
                </a:solidFill>
                <a:latin typeface="Calibri" panose="020F0502020204030204" pitchFamily="34" charset="0"/>
                <a:cs typeface="Calibri" panose="020F0502020204030204" pitchFamily="34" charset="0"/>
              </a:rPr>
              <a:t>kWhu</a:t>
            </a:r>
            <a:r>
              <a:rPr lang="fr-FR" sz="1200" i="1">
                <a:solidFill>
                  <a:schemeClr val="tx1">
                    <a:lumMod val="50000"/>
                    <a:lumOff val="50000"/>
                  </a:schemeClr>
                </a:solidFill>
                <a:latin typeface="Calibri" panose="020F0502020204030204" pitchFamily="34" charset="0"/>
                <a:cs typeface="Calibri" panose="020F0502020204030204" pitchFamily="34" charset="0"/>
              </a:rPr>
              <a:t>/m²/an)</a:t>
            </a:r>
          </a:p>
        </p:txBody>
      </p:sp>
    </p:spTree>
    <p:extLst>
      <p:ext uri="{BB962C8B-B14F-4D97-AF65-F5344CB8AC3E}">
        <p14:creationId xmlns:p14="http://schemas.microsoft.com/office/powerpoint/2010/main" val="1896190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177AA-8C0C-50EF-D73A-FCA8A112790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81E23D5-1296-C214-B188-AC7FB0E576D4}"/>
              </a:ext>
            </a:extLst>
          </p:cNvPr>
          <p:cNvSpPr>
            <a:spLocks noGrp="1"/>
          </p:cNvSpPr>
          <p:nvPr>
            <p:ph type="title"/>
          </p:nvPr>
        </p:nvSpPr>
        <p:spPr/>
        <p:txBody>
          <a:bodyPr/>
          <a:lstStyle/>
          <a:p>
            <a:r>
              <a:rPr lang="fr-FR"/>
              <a:t>Les réseaux de chaleur en chiffres</a:t>
            </a:r>
          </a:p>
        </p:txBody>
      </p:sp>
      <p:sp>
        <p:nvSpPr>
          <p:cNvPr id="4" name="ZoneTexte 3">
            <a:extLst>
              <a:ext uri="{FF2B5EF4-FFF2-40B4-BE49-F238E27FC236}">
                <a16:creationId xmlns:a16="http://schemas.microsoft.com/office/drawing/2014/main" id="{AFC02667-081F-7277-7284-F1BA8086BB37}"/>
              </a:ext>
            </a:extLst>
          </p:cNvPr>
          <p:cNvSpPr txBox="1"/>
          <p:nvPr/>
        </p:nvSpPr>
        <p:spPr>
          <a:xfrm>
            <a:off x="2107876" y="1323829"/>
            <a:ext cx="767276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0" i="0" u="none" strike="noStrike" kern="1200" cap="none" spc="0" normalizeH="0" baseline="0" noProof="0">
                <a:ln>
                  <a:noFill/>
                </a:ln>
                <a:solidFill>
                  <a:srgbClr val="6E6E6E"/>
                </a:solidFill>
                <a:effectLst/>
                <a:uLnTx/>
                <a:uFillTx/>
                <a:latin typeface="Arial" panose="020B0604020202020204" pitchFamily="34" charset="0"/>
                <a:cs typeface="Arial" panose="020B0604020202020204" pitchFamily="34" charset="0"/>
                <a:sym typeface="Wingdings" pitchFamily="2" charset="2"/>
              </a:rPr>
              <a:t>Les réseaux de chaleur sont un levier rapide et massif sur </a:t>
            </a:r>
            <a:r>
              <a:rPr lang="fr-FR">
                <a:solidFill>
                  <a:srgbClr val="6E6E6E"/>
                </a:solidFill>
                <a:latin typeface="Arial" panose="020B0604020202020204" pitchFamily="34" charset="0"/>
                <a:cs typeface="Arial" panose="020B0604020202020204" pitchFamily="34" charset="0"/>
                <a:sym typeface="Wingdings" pitchFamily="2" charset="2"/>
              </a:rPr>
              <a:t>l</a:t>
            </a:r>
            <a:r>
              <a:rPr kumimoji="0" lang="fr-FR" b="0" i="0" u="none" strike="noStrike" kern="1200" cap="none" spc="0" normalizeH="0" baseline="0" noProof="0">
                <a:ln>
                  <a:noFill/>
                </a:ln>
                <a:solidFill>
                  <a:srgbClr val="6E6E6E"/>
                </a:solidFill>
                <a:effectLst/>
                <a:uLnTx/>
                <a:uFillTx/>
                <a:latin typeface="Arial" panose="020B0604020202020204" pitchFamily="34" charset="0"/>
                <a:cs typeface="Arial" panose="020B0604020202020204" pitchFamily="34" charset="0"/>
                <a:sym typeface="Wingdings" pitchFamily="2" charset="2"/>
              </a:rPr>
              <a:t>e plan carbone</a:t>
            </a:r>
          </a:p>
        </p:txBody>
      </p:sp>
      <p:pic>
        <p:nvPicPr>
          <p:cNvPr id="5" name="Picture 6" descr="Renault Clio : comment le prix de base s'est envolé en deux ans">
            <a:extLst>
              <a:ext uri="{FF2B5EF4-FFF2-40B4-BE49-F238E27FC236}">
                <a16:creationId xmlns:a16="http://schemas.microsoft.com/office/drawing/2014/main" id="{2C564EC5-5E81-1564-1EE8-DA1E2A9C1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1710" y="2608815"/>
            <a:ext cx="3280350" cy="1925423"/>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D80BB886-28AD-303D-F176-6C06375BC1A9}"/>
              </a:ext>
            </a:extLst>
          </p:cNvPr>
          <p:cNvSpPr txBox="1"/>
          <p:nvPr/>
        </p:nvSpPr>
        <p:spPr>
          <a:xfrm>
            <a:off x="1765687" y="4755695"/>
            <a:ext cx="4614141" cy="646331"/>
          </a:xfrm>
          <a:prstGeom prst="rect">
            <a:avLst/>
          </a:prstGeom>
          <a:noFill/>
        </p:spPr>
        <p:txBody>
          <a:bodyPr wrap="square">
            <a:spAutoFit/>
          </a:bodyPr>
          <a:lstStyle/>
          <a:p>
            <a:pPr algn="ctr">
              <a:defRPr/>
            </a:pPr>
            <a:r>
              <a:rPr lang="fr-FR">
                <a:solidFill>
                  <a:srgbClr val="6E6E6E"/>
                </a:solidFill>
                <a:latin typeface="Arial" panose="020B0604020202020204" pitchFamily="34" charset="0"/>
                <a:cs typeface="Arial" panose="020B0604020202020204" pitchFamily="34" charset="0"/>
                <a:sym typeface="Wingdings" pitchFamily="2" charset="2"/>
              </a:rPr>
              <a:t>Raccordement à un réseau de chaleur de </a:t>
            </a:r>
          </a:p>
          <a:p>
            <a:pPr algn="ctr">
              <a:defRPr/>
            </a:pPr>
            <a:r>
              <a:rPr lang="fr-FR" b="1">
                <a:solidFill>
                  <a:srgbClr val="6E6E6E"/>
                </a:solidFill>
                <a:latin typeface="Arial" panose="020B0604020202020204" pitchFamily="34" charset="0"/>
                <a:cs typeface="Arial" panose="020B0604020202020204" pitchFamily="34" charset="0"/>
                <a:sym typeface="Wingdings" pitchFamily="2" charset="2"/>
              </a:rPr>
              <a:t>1 équivalent logement chauffé au gaz</a:t>
            </a:r>
          </a:p>
        </p:txBody>
      </p:sp>
      <p:sp>
        <p:nvSpPr>
          <p:cNvPr id="7" name="ZoneTexte 6">
            <a:extLst>
              <a:ext uri="{FF2B5EF4-FFF2-40B4-BE49-F238E27FC236}">
                <a16:creationId xmlns:a16="http://schemas.microsoft.com/office/drawing/2014/main" id="{49AA6694-B545-B67F-6014-8DF38DA431A3}"/>
              </a:ext>
            </a:extLst>
          </p:cNvPr>
          <p:cNvSpPr txBox="1"/>
          <p:nvPr/>
        </p:nvSpPr>
        <p:spPr>
          <a:xfrm>
            <a:off x="6096000" y="4806374"/>
            <a:ext cx="4614141" cy="646331"/>
          </a:xfrm>
          <a:prstGeom prst="rect">
            <a:avLst/>
          </a:prstGeom>
          <a:noFill/>
        </p:spPr>
        <p:txBody>
          <a:bodyPr wrap="square">
            <a:spAutoFit/>
          </a:bodyPr>
          <a:lstStyle/>
          <a:p>
            <a:pPr algn="ctr">
              <a:defRPr/>
            </a:pPr>
            <a:r>
              <a:rPr lang="fr-FR">
                <a:solidFill>
                  <a:srgbClr val="6E6E6E"/>
                </a:solidFill>
                <a:latin typeface="Arial" panose="020B0604020202020204" pitchFamily="34" charset="0"/>
                <a:cs typeface="Arial" panose="020B0604020202020204" pitchFamily="34" charset="0"/>
                <a:sym typeface="Wingdings" pitchFamily="2" charset="2"/>
              </a:rPr>
              <a:t>Réduction de </a:t>
            </a:r>
            <a:r>
              <a:rPr lang="fr-FR" b="1">
                <a:solidFill>
                  <a:srgbClr val="6E6E6E"/>
                </a:solidFill>
                <a:latin typeface="Arial" panose="020B0604020202020204" pitchFamily="34" charset="0"/>
                <a:cs typeface="Arial" panose="020B0604020202020204" pitchFamily="34" charset="0"/>
                <a:sym typeface="Wingdings" pitchFamily="2" charset="2"/>
              </a:rPr>
              <a:t>12.000 km/an </a:t>
            </a:r>
            <a:br>
              <a:rPr lang="fr-FR" b="1">
                <a:solidFill>
                  <a:srgbClr val="6E6E6E"/>
                </a:solidFill>
                <a:latin typeface="Arial" panose="020B0604020202020204" pitchFamily="34" charset="0"/>
                <a:cs typeface="Arial" panose="020B0604020202020204" pitchFamily="34" charset="0"/>
                <a:sym typeface="Wingdings" pitchFamily="2" charset="2"/>
              </a:rPr>
            </a:br>
            <a:r>
              <a:rPr lang="fr-FR">
                <a:solidFill>
                  <a:srgbClr val="6E6E6E"/>
                </a:solidFill>
                <a:latin typeface="Arial" panose="020B0604020202020204" pitchFamily="34" charset="0"/>
                <a:cs typeface="Arial" panose="020B0604020202020204" pitchFamily="34" charset="0"/>
                <a:sym typeface="Wingdings" pitchFamily="2" charset="2"/>
              </a:rPr>
              <a:t>pour 1 voiture thermique</a:t>
            </a:r>
          </a:p>
        </p:txBody>
      </p:sp>
      <p:sp>
        <p:nvSpPr>
          <p:cNvPr id="8" name="ZoneTexte 7">
            <a:extLst>
              <a:ext uri="{FF2B5EF4-FFF2-40B4-BE49-F238E27FC236}">
                <a16:creationId xmlns:a16="http://schemas.microsoft.com/office/drawing/2014/main" id="{FC9B86B1-2FB3-C80D-6A61-0F5842453C78}"/>
              </a:ext>
            </a:extLst>
          </p:cNvPr>
          <p:cNvSpPr txBox="1"/>
          <p:nvPr/>
        </p:nvSpPr>
        <p:spPr>
          <a:xfrm>
            <a:off x="2107876" y="6454090"/>
            <a:ext cx="4366544" cy="307777"/>
          </a:xfrm>
          <a:prstGeom prst="rect">
            <a:avLst/>
          </a:prstGeom>
          <a:noFill/>
        </p:spPr>
        <p:txBody>
          <a:bodyPr wrap="square">
            <a:spAutoFit/>
          </a:bodyPr>
          <a:lstStyle/>
          <a:p>
            <a:pPr algn="ctr">
              <a:defRPr/>
            </a:pPr>
            <a:r>
              <a:rPr lang="fr-FR" sz="1400" i="1">
                <a:solidFill>
                  <a:schemeClr val="tx1">
                    <a:lumMod val="50000"/>
                    <a:lumOff val="50000"/>
                  </a:schemeClr>
                </a:solidFill>
                <a:sym typeface="Wingdings" pitchFamily="2" charset="2"/>
              </a:rPr>
              <a:t>Base 10 MWh/an de chauffage – RCU 80 % ENR </a:t>
            </a:r>
          </a:p>
        </p:txBody>
      </p:sp>
      <p:sp>
        <p:nvSpPr>
          <p:cNvPr id="9" name="ZoneTexte 8">
            <a:extLst>
              <a:ext uri="{FF2B5EF4-FFF2-40B4-BE49-F238E27FC236}">
                <a16:creationId xmlns:a16="http://schemas.microsoft.com/office/drawing/2014/main" id="{0FEF4AE9-E66C-58DC-9219-1A8DDBE1CE9F}"/>
              </a:ext>
            </a:extLst>
          </p:cNvPr>
          <p:cNvSpPr txBox="1"/>
          <p:nvPr/>
        </p:nvSpPr>
        <p:spPr>
          <a:xfrm>
            <a:off x="5482443" y="3046424"/>
            <a:ext cx="1412589" cy="707886"/>
          </a:xfrm>
          <a:prstGeom prst="rect">
            <a:avLst/>
          </a:prstGeom>
          <a:noFill/>
        </p:spPr>
        <p:txBody>
          <a:bodyPr wrap="square">
            <a:spAutoFit/>
          </a:bodyPr>
          <a:lstStyle/>
          <a:p>
            <a:pPr algn="ctr">
              <a:defRPr/>
            </a:pPr>
            <a:r>
              <a:rPr lang="fr-FR" sz="4000">
                <a:solidFill>
                  <a:srgbClr val="6E6E6E"/>
                </a:solidFill>
                <a:latin typeface="Arial" panose="020B0604020202020204" pitchFamily="34" charset="0"/>
                <a:cs typeface="Arial" panose="020B0604020202020204" pitchFamily="34" charset="0"/>
                <a:sym typeface="Wingdings" pitchFamily="2" charset="2"/>
              </a:rPr>
              <a:t>=</a:t>
            </a:r>
          </a:p>
        </p:txBody>
      </p:sp>
      <p:pic>
        <p:nvPicPr>
          <p:cNvPr id="10" name="Picture 6" descr="Robinets d'arrêt">
            <a:extLst>
              <a:ext uri="{FF2B5EF4-FFF2-40B4-BE49-F238E27FC236}">
                <a16:creationId xmlns:a16="http://schemas.microsoft.com/office/drawing/2014/main" id="{E1DB8D5C-C475-A515-A229-492757FB85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7779" y="2473753"/>
            <a:ext cx="3569959" cy="20068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nsemble De Signes De Déni De Doodle Croquis D'écriture Croisée | Vecteur  Premium">
            <a:extLst>
              <a:ext uri="{FF2B5EF4-FFF2-40B4-BE49-F238E27FC236}">
                <a16:creationId xmlns:a16="http://schemas.microsoft.com/office/drawing/2014/main" id="{3E1EE245-8D87-509A-38DD-12DC211BBC09}"/>
              </a:ext>
            </a:extLst>
          </p:cNvPr>
          <p:cNvPicPr>
            <a:picLocks noChangeAspect="1" noChangeArrowheads="1"/>
          </p:cNvPicPr>
          <p:nvPr/>
        </p:nvPicPr>
        <p:blipFill rotWithShape="1">
          <a:blip r:embed="rId4">
            <a:duotone>
              <a:schemeClr val="accent5">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39592" r="40800"/>
          <a:stretch/>
        </p:blipFill>
        <p:spPr bwMode="auto">
          <a:xfrm>
            <a:off x="7233661" y="2063141"/>
            <a:ext cx="2343303" cy="3190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185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43710-8411-65CD-2BBC-0C4AED8B627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E5CCFCA-7123-FF96-3B12-E4A24984CE97}"/>
              </a:ext>
            </a:extLst>
          </p:cNvPr>
          <p:cNvSpPr>
            <a:spLocks noGrp="1"/>
          </p:cNvSpPr>
          <p:nvPr>
            <p:ph type="title"/>
          </p:nvPr>
        </p:nvSpPr>
        <p:spPr/>
        <p:txBody>
          <a:bodyPr/>
          <a:lstStyle/>
          <a:p>
            <a:r>
              <a:rPr lang="fr-FR"/>
              <a:t>Les réseaux de chaleur en chiffres</a:t>
            </a:r>
          </a:p>
        </p:txBody>
      </p:sp>
      <p:sp>
        <p:nvSpPr>
          <p:cNvPr id="3" name="ZoneTexte 2">
            <a:extLst>
              <a:ext uri="{FF2B5EF4-FFF2-40B4-BE49-F238E27FC236}">
                <a16:creationId xmlns:a16="http://schemas.microsoft.com/office/drawing/2014/main" id="{1F447618-76B8-116C-5794-2615450E93A0}"/>
              </a:ext>
            </a:extLst>
          </p:cNvPr>
          <p:cNvSpPr txBox="1"/>
          <p:nvPr/>
        </p:nvSpPr>
        <p:spPr>
          <a:xfrm>
            <a:off x="1252106" y="3705998"/>
            <a:ext cx="4764577" cy="2585323"/>
          </a:xfrm>
          <a:prstGeom prst="rect">
            <a:avLst/>
          </a:prstGeom>
          <a:ln>
            <a:solidFill>
              <a:srgbClr val="6E6E6E"/>
            </a:solidFill>
          </a:ln>
        </p:spPr>
        <p:style>
          <a:lnRef idx="2">
            <a:schemeClr val="accent1"/>
          </a:lnRef>
          <a:fillRef idx="1">
            <a:schemeClr val="lt1"/>
          </a:fillRef>
          <a:effectRef idx="0">
            <a:schemeClr val="accent1"/>
          </a:effectRef>
          <a:fontRef idx="minor">
            <a:schemeClr val="dk1"/>
          </a:fontRef>
        </p:style>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fr-FR" sz="1800" b="0" i="0" u="none" strike="noStrike" kern="1200" cap="none" spc="0" normalizeH="0" baseline="0" noProof="0">
                <a:ln>
                  <a:noFill/>
                </a:ln>
                <a:solidFill>
                  <a:srgbClr val="6E6E6E"/>
                </a:solidFill>
                <a:effectLst/>
                <a:uLnTx/>
                <a:uFillTx/>
                <a:latin typeface="Arial" panose="020B0604020202020204" pitchFamily="34" charset="0"/>
                <a:cs typeface="Arial" panose="020B0604020202020204" pitchFamily="34" charset="0"/>
                <a:sym typeface="Wingdings" pitchFamily="2" charset="2"/>
              </a:rPr>
              <a:t>Soutien de la Cour des comptes </a:t>
            </a:r>
          </a:p>
          <a:p>
            <a:pPr marR="0" lvl="0" algn="ctr" defTabSz="914400" rtl="0" eaLnBrk="1" fontAlgn="auto" latinLnBrk="0" hangingPunct="1">
              <a:lnSpc>
                <a:spcPct val="100000"/>
              </a:lnSpc>
              <a:spcBef>
                <a:spcPts val="0"/>
              </a:spcBef>
              <a:spcAft>
                <a:spcPts val="0"/>
              </a:spcAft>
              <a:buClrTx/>
              <a:buSzTx/>
              <a:tabLst/>
              <a:defRPr/>
            </a:pPr>
            <a:r>
              <a:rPr kumimoji="0" lang="fr-FR" sz="1800" b="1" i="0" u="none" strike="noStrike" kern="1200" cap="none" spc="0" normalizeH="0" baseline="0" noProof="0">
                <a:ln>
                  <a:noFill/>
                </a:ln>
                <a:solidFill>
                  <a:srgbClr val="E53515"/>
                </a:solidFill>
                <a:effectLst/>
                <a:uLnTx/>
                <a:uFillTx/>
                <a:latin typeface="Arial" panose="020B0604020202020204" pitchFamily="34" charset="0"/>
                <a:cs typeface="Arial" panose="020B0604020202020204" pitchFamily="34" charset="0"/>
                <a:sym typeface="Wingdings" pitchFamily="2" charset="2"/>
              </a:rPr>
              <a:t>« contribution efficace</a:t>
            </a:r>
          </a:p>
          <a:p>
            <a:pPr marR="0" lvl="0" algn="ctr" defTabSz="914400" rtl="0" eaLnBrk="1" fontAlgn="auto" latinLnBrk="0" hangingPunct="1">
              <a:lnSpc>
                <a:spcPct val="100000"/>
              </a:lnSpc>
              <a:spcBef>
                <a:spcPts val="0"/>
              </a:spcBef>
              <a:spcAft>
                <a:spcPts val="0"/>
              </a:spcAft>
              <a:buClrTx/>
              <a:buSzTx/>
              <a:tabLst/>
              <a:defRPr/>
            </a:pPr>
            <a:r>
              <a:rPr kumimoji="0" lang="fr-FR" sz="1800" b="1" i="0" u="none" strike="noStrike" kern="1200" cap="none" spc="0" normalizeH="0" baseline="0" noProof="0">
                <a:ln>
                  <a:noFill/>
                </a:ln>
                <a:solidFill>
                  <a:srgbClr val="E53515"/>
                </a:solidFill>
                <a:effectLst/>
                <a:uLnTx/>
                <a:uFillTx/>
                <a:latin typeface="Arial" panose="020B0604020202020204" pitchFamily="34" charset="0"/>
                <a:cs typeface="Arial" panose="020B0604020202020204" pitchFamily="34" charset="0"/>
                <a:sym typeface="Wingdings" pitchFamily="2" charset="2"/>
              </a:rPr>
              <a:t>à la transition énergétique » </a:t>
            </a:r>
          </a:p>
          <a:p>
            <a:pPr marR="0" lvl="0" algn="ctr" defTabSz="914400" rtl="0" eaLnBrk="1" fontAlgn="auto" latinLnBrk="0" hangingPunct="1">
              <a:lnSpc>
                <a:spcPct val="100000"/>
              </a:lnSpc>
              <a:spcBef>
                <a:spcPts val="0"/>
              </a:spcBef>
              <a:spcAft>
                <a:spcPts val="0"/>
              </a:spcAft>
              <a:buClrTx/>
              <a:buSzTx/>
              <a:tabLst/>
              <a:defRPr/>
            </a:pPr>
            <a:endParaRPr lang="fr-FR" b="1">
              <a:solidFill>
                <a:srgbClr val="E53515"/>
              </a:solidFill>
              <a:latin typeface="Arial" panose="020B0604020202020204" pitchFamily="34" charset="0"/>
              <a:cs typeface="Arial" panose="020B0604020202020204" pitchFamily="34" charset="0"/>
              <a:sym typeface="Wingdings" pitchFamily="2" charset="2"/>
            </a:endParaRPr>
          </a:p>
          <a:p>
            <a:pPr marR="0" lvl="0" algn="ctr" defTabSz="914400" rtl="0" eaLnBrk="1" fontAlgn="auto" latinLnBrk="0" hangingPunct="1">
              <a:lnSpc>
                <a:spcPct val="100000"/>
              </a:lnSpc>
              <a:spcBef>
                <a:spcPts val="0"/>
              </a:spcBef>
              <a:spcAft>
                <a:spcPts val="0"/>
              </a:spcAft>
              <a:buClrTx/>
              <a:buSzTx/>
              <a:tabLst/>
              <a:defRPr/>
            </a:pPr>
            <a:endParaRPr kumimoji="0" lang="fr-FR" sz="1800" b="1" i="0" u="none" strike="noStrike" kern="1200" cap="none" spc="0" normalizeH="0" baseline="0" noProof="0">
              <a:ln>
                <a:noFill/>
              </a:ln>
              <a:solidFill>
                <a:srgbClr val="E53515"/>
              </a:solidFill>
              <a:effectLst/>
              <a:uLnTx/>
              <a:uFillTx/>
              <a:latin typeface="Arial" panose="020B0604020202020204" pitchFamily="34" charset="0"/>
              <a:cs typeface="Arial" panose="020B0604020202020204" pitchFamily="34" charset="0"/>
              <a:sym typeface="Wingdings" pitchFamily="2" charset="2"/>
            </a:endParaRPr>
          </a:p>
          <a:p>
            <a:pPr marR="0" lvl="0" algn="ctr" defTabSz="914400" rtl="0" eaLnBrk="1" fontAlgn="auto" latinLnBrk="0" hangingPunct="1">
              <a:lnSpc>
                <a:spcPct val="100000"/>
              </a:lnSpc>
              <a:spcBef>
                <a:spcPts val="0"/>
              </a:spcBef>
              <a:spcAft>
                <a:spcPts val="0"/>
              </a:spcAft>
              <a:buClrTx/>
              <a:buSzTx/>
              <a:tabLst/>
              <a:defRPr/>
            </a:pPr>
            <a:endParaRPr lang="fr-FR" b="1">
              <a:solidFill>
                <a:schemeClr val="accent6"/>
              </a:solidFill>
              <a:latin typeface="Arial" panose="020B0604020202020204" pitchFamily="34" charset="0"/>
              <a:cs typeface="Arial" panose="020B0604020202020204" pitchFamily="34" charset="0"/>
              <a:sym typeface="Wingdings" pitchFamily="2" charset="2"/>
            </a:endParaRPr>
          </a:p>
          <a:p>
            <a:pPr marR="0" lvl="0" algn="ctr" defTabSz="914400" rtl="0" eaLnBrk="1" fontAlgn="auto" latinLnBrk="0" hangingPunct="1">
              <a:lnSpc>
                <a:spcPct val="100000"/>
              </a:lnSpc>
              <a:spcBef>
                <a:spcPts val="0"/>
              </a:spcBef>
              <a:spcAft>
                <a:spcPts val="0"/>
              </a:spcAft>
              <a:buClrTx/>
              <a:buSzTx/>
              <a:tabLst/>
              <a:defRPr/>
            </a:pPr>
            <a:endParaRPr kumimoji="0" lang="fr-FR" sz="1800" b="1" i="0" u="none" strike="noStrike" kern="1200" cap="none" spc="0" normalizeH="0" baseline="0" noProof="0">
              <a:ln>
                <a:noFill/>
              </a:ln>
              <a:solidFill>
                <a:schemeClr val="accent6"/>
              </a:solidFill>
              <a:effectLst/>
              <a:uLnTx/>
              <a:uFillTx/>
              <a:latin typeface="Arial" panose="020B0604020202020204" pitchFamily="34" charset="0"/>
              <a:cs typeface="Arial" panose="020B0604020202020204" pitchFamily="34" charset="0"/>
              <a:sym typeface="Wingdings" pitchFamily="2" charset="2"/>
            </a:endParaRPr>
          </a:p>
          <a:p>
            <a:pPr marR="0" lvl="0" algn="ctr" defTabSz="914400" rtl="0" eaLnBrk="1" fontAlgn="auto" latinLnBrk="0" hangingPunct="1">
              <a:lnSpc>
                <a:spcPct val="100000"/>
              </a:lnSpc>
              <a:spcBef>
                <a:spcPts val="0"/>
              </a:spcBef>
              <a:spcAft>
                <a:spcPts val="0"/>
              </a:spcAft>
              <a:buClrTx/>
              <a:buSzTx/>
              <a:tabLst/>
              <a:defRPr/>
            </a:pPr>
            <a:endParaRPr lang="fr-FR" b="1">
              <a:solidFill>
                <a:schemeClr val="accent6"/>
              </a:solidFill>
              <a:latin typeface="Arial" panose="020B0604020202020204" pitchFamily="34" charset="0"/>
              <a:cs typeface="Arial" panose="020B0604020202020204" pitchFamily="34" charset="0"/>
              <a:sym typeface="Wingdings" pitchFamily="2" charset="2"/>
            </a:endParaRPr>
          </a:p>
          <a:p>
            <a:pPr marR="0" lvl="0" algn="ctr" defTabSz="914400" rtl="0" eaLnBrk="1" fontAlgn="auto" latinLnBrk="0" hangingPunct="1">
              <a:lnSpc>
                <a:spcPct val="100000"/>
              </a:lnSpc>
              <a:spcBef>
                <a:spcPts val="0"/>
              </a:spcBef>
              <a:spcAft>
                <a:spcPts val="0"/>
              </a:spcAft>
              <a:buClrTx/>
              <a:buSzTx/>
              <a:tabLst/>
              <a:defRPr/>
            </a:pPr>
            <a:endParaRPr kumimoji="0" lang="fr-FR" sz="1800" b="1" i="0" u="none" strike="noStrike" kern="1200" cap="none" spc="0" normalizeH="0" baseline="0" noProof="0">
              <a:ln>
                <a:noFill/>
              </a:ln>
              <a:solidFill>
                <a:schemeClr val="accent6"/>
              </a:solidFill>
              <a:effectLst/>
              <a:uLnTx/>
              <a:uFillTx/>
              <a:latin typeface="Arial" panose="020B0604020202020204" pitchFamily="34" charset="0"/>
              <a:cs typeface="Arial" panose="020B0604020202020204" pitchFamily="34" charset="0"/>
              <a:sym typeface="Wingdings" pitchFamily="2" charset="2"/>
            </a:endParaRPr>
          </a:p>
        </p:txBody>
      </p:sp>
      <p:sp>
        <p:nvSpPr>
          <p:cNvPr id="15" name="ZoneTexte 14">
            <a:extLst>
              <a:ext uri="{FF2B5EF4-FFF2-40B4-BE49-F238E27FC236}">
                <a16:creationId xmlns:a16="http://schemas.microsoft.com/office/drawing/2014/main" id="{B1DFAD21-531E-56ED-EED6-620209351754}"/>
              </a:ext>
            </a:extLst>
          </p:cNvPr>
          <p:cNvSpPr txBox="1"/>
          <p:nvPr/>
        </p:nvSpPr>
        <p:spPr>
          <a:xfrm>
            <a:off x="1252417" y="1281952"/>
            <a:ext cx="4764266" cy="2308324"/>
          </a:xfrm>
          <a:prstGeom prst="rect">
            <a:avLst/>
          </a:prstGeom>
          <a:ln>
            <a:solidFill>
              <a:srgbClr val="6E6E6E"/>
            </a:solidFill>
          </a:ln>
        </p:spPr>
        <p:style>
          <a:lnRef idx="2">
            <a:schemeClr val="accent1"/>
          </a:lnRef>
          <a:fillRef idx="1">
            <a:schemeClr val="lt1"/>
          </a:fillRef>
          <a:effectRef idx="0">
            <a:schemeClr val="accent1"/>
          </a:effectRef>
          <a:fontRef idx="minor">
            <a:schemeClr val="dk1"/>
          </a:fontRef>
        </p:style>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fr-FR" sz="1800" b="0" i="0" u="none" strike="noStrike" kern="1200" cap="none" spc="0" normalizeH="0" baseline="0" noProof="0">
                <a:ln>
                  <a:noFill/>
                </a:ln>
                <a:solidFill>
                  <a:srgbClr val="6E6E6E"/>
                </a:solidFill>
                <a:effectLst/>
                <a:uLnTx/>
                <a:uFillTx/>
                <a:latin typeface="Arial" panose="020B0604020202020204" pitchFamily="34" charset="0"/>
                <a:cs typeface="Arial" panose="020B0604020202020204" pitchFamily="34" charset="0"/>
                <a:sym typeface="Wingdings" pitchFamily="2" charset="2"/>
              </a:rPr>
              <a:t>Création d’emplois locaux</a:t>
            </a:r>
          </a:p>
          <a:p>
            <a:pPr marR="0" lvl="0" algn="ctr" defTabSz="914400" rtl="0" eaLnBrk="1" fontAlgn="auto" latinLnBrk="0" hangingPunct="1">
              <a:lnSpc>
                <a:spcPct val="100000"/>
              </a:lnSpc>
              <a:spcBef>
                <a:spcPts val="0"/>
              </a:spcBef>
              <a:spcAft>
                <a:spcPts val="0"/>
              </a:spcAft>
              <a:buClrTx/>
              <a:buSzTx/>
              <a:tabLst/>
              <a:defRPr/>
            </a:pPr>
            <a:r>
              <a:rPr kumimoji="0" lang="fr-FR" sz="1800" b="0" i="0" u="none" strike="noStrike" kern="1200" cap="none" spc="0" normalizeH="0" baseline="0" noProof="0">
                <a:ln>
                  <a:noFill/>
                </a:ln>
                <a:solidFill>
                  <a:srgbClr val="6E6E6E"/>
                </a:solidFill>
                <a:effectLst/>
                <a:uLnTx/>
                <a:uFillTx/>
                <a:latin typeface="Arial" panose="020B0604020202020204" pitchFamily="34" charset="0"/>
                <a:cs typeface="Arial" panose="020B0604020202020204" pitchFamily="34" charset="0"/>
                <a:sym typeface="Wingdings" pitchFamily="2" charset="2"/>
              </a:rPr>
              <a:t>non délocalisables</a:t>
            </a:r>
          </a:p>
          <a:p>
            <a:pPr marR="0" lvl="0" algn="ctr" defTabSz="914400" rtl="0" eaLnBrk="1" fontAlgn="auto" latinLnBrk="0" hangingPunct="1">
              <a:lnSpc>
                <a:spcPct val="100000"/>
              </a:lnSpc>
              <a:spcBef>
                <a:spcPts val="0"/>
              </a:spcBef>
              <a:spcAft>
                <a:spcPts val="0"/>
              </a:spcAft>
              <a:buClrTx/>
              <a:buSzTx/>
              <a:tabLst/>
              <a:defRPr/>
            </a:pPr>
            <a:r>
              <a:rPr lang="fr-FR" b="1">
                <a:solidFill>
                  <a:srgbClr val="E53515"/>
                </a:solidFill>
                <a:latin typeface="Arial" panose="020B0604020202020204" pitchFamily="34" charset="0"/>
                <a:cs typeface="Arial" panose="020B0604020202020204" pitchFamily="34" charset="0"/>
                <a:sym typeface="Wingdings" pitchFamily="2" charset="2"/>
              </a:rPr>
              <a:t>1000 logements = 3 emplois</a:t>
            </a:r>
          </a:p>
          <a:p>
            <a:pPr marR="0" lvl="0" algn="ctr" defTabSz="914400" rtl="0" eaLnBrk="1" fontAlgn="auto" latinLnBrk="0" hangingPunct="1">
              <a:lnSpc>
                <a:spcPct val="100000"/>
              </a:lnSpc>
              <a:spcBef>
                <a:spcPts val="0"/>
              </a:spcBef>
              <a:spcAft>
                <a:spcPts val="0"/>
              </a:spcAft>
              <a:buClrTx/>
              <a:buSzTx/>
              <a:tabLst/>
              <a:defRPr/>
            </a:pPr>
            <a:endParaRPr kumimoji="0" lang="fr-FR" sz="1800" b="1" i="0" u="none" strike="noStrike" kern="1200" cap="none" spc="0" normalizeH="0" baseline="0" noProof="0">
              <a:ln>
                <a:noFill/>
              </a:ln>
              <a:solidFill>
                <a:schemeClr val="accent6"/>
              </a:solidFill>
              <a:effectLst/>
              <a:uLnTx/>
              <a:uFillTx/>
              <a:latin typeface="Arial" panose="020B0604020202020204" pitchFamily="34" charset="0"/>
              <a:cs typeface="Arial" panose="020B0604020202020204" pitchFamily="34" charset="0"/>
              <a:sym typeface="Wingdings" pitchFamily="2" charset="2"/>
            </a:endParaRPr>
          </a:p>
          <a:p>
            <a:pPr marR="0" lvl="0" algn="ctr" defTabSz="914400" rtl="0" eaLnBrk="1" fontAlgn="auto" latinLnBrk="0" hangingPunct="1">
              <a:lnSpc>
                <a:spcPct val="100000"/>
              </a:lnSpc>
              <a:spcBef>
                <a:spcPts val="0"/>
              </a:spcBef>
              <a:spcAft>
                <a:spcPts val="0"/>
              </a:spcAft>
              <a:buClrTx/>
              <a:buSzTx/>
              <a:tabLst/>
              <a:defRPr/>
            </a:pPr>
            <a:endParaRPr lang="fr-FR" b="1">
              <a:solidFill>
                <a:schemeClr val="accent6"/>
              </a:solidFill>
              <a:latin typeface="Arial" panose="020B0604020202020204" pitchFamily="34" charset="0"/>
              <a:cs typeface="Arial" panose="020B0604020202020204" pitchFamily="34" charset="0"/>
              <a:sym typeface="Wingdings" pitchFamily="2" charset="2"/>
            </a:endParaRPr>
          </a:p>
          <a:p>
            <a:pPr marR="0" lvl="0" algn="ctr" defTabSz="914400" rtl="0" eaLnBrk="1" fontAlgn="auto" latinLnBrk="0" hangingPunct="1">
              <a:lnSpc>
                <a:spcPct val="100000"/>
              </a:lnSpc>
              <a:spcBef>
                <a:spcPts val="0"/>
              </a:spcBef>
              <a:spcAft>
                <a:spcPts val="0"/>
              </a:spcAft>
              <a:buClrTx/>
              <a:buSzTx/>
              <a:tabLst/>
              <a:defRPr/>
            </a:pPr>
            <a:endParaRPr kumimoji="0" lang="fr-FR" sz="1800" b="1" i="0" u="none" strike="noStrike" kern="1200" cap="none" spc="0" normalizeH="0" baseline="0" noProof="0">
              <a:ln>
                <a:noFill/>
              </a:ln>
              <a:solidFill>
                <a:schemeClr val="accent6"/>
              </a:solidFill>
              <a:effectLst/>
              <a:uLnTx/>
              <a:uFillTx/>
              <a:latin typeface="Arial" panose="020B0604020202020204" pitchFamily="34" charset="0"/>
              <a:cs typeface="Arial" panose="020B0604020202020204" pitchFamily="34" charset="0"/>
              <a:sym typeface="Wingdings" pitchFamily="2" charset="2"/>
            </a:endParaRPr>
          </a:p>
          <a:p>
            <a:pPr marR="0" lvl="0" algn="ctr" defTabSz="914400" rtl="0" eaLnBrk="1" fontAlgn="auto" latinLnBrk="0" hangingPunct="1">
              <a:lnSpc>
                <a:spcPct val="100000"/>
              </a:lnSpc>
              <a:spcBef>
                <a:spcPts val="0"/>
              </a:spcBef>
              <a:spcAft>
                <a:spcPts val="0"/>
              </a:spcAft>
              <a:buClrTx/>
              <a:buSzTx/>
              <a:tabLst/>
              <a:defRPr/>
            </a:pPr>
            <a:endParaRPr lang="fr-FR" b="1">
              <a:solidFill>
                <a:schemeClr val="accent6"/>
              </a:solidFill>
              <a:latin typeface="Arial" panose="020B0604020202020204" pitchFamily="34" charset="0"/>
              <a:cs typeface="Arial" panose="020B0604020202020204" pitchFamily="34" charset="0"/>
              <a:sym typeface="Wingdings" pitchFamily="2" charset="2"/>
            </a:endParaRPr>
          </a:p>
          <a:p>
            <a:pPr marR="0" lvl="0" algn="ctr" defTabSz="914400" rtl="0" eaLnBrk="1" fontAlgn="auto" latinLnBrk="0" hangingPunct="1">
              <a:lnSpc>
                <a:spcPct val="100000"/>
              </a:lnSpc>
              <a:spcBef>
                <a:spcPts val="0"/>
              </a:spcBef>
              <a:spcAft>
                <a:spcPts val="0"/>
              </a:spcAft>
              <a:buClrTx/>
              <a:buSzTx/>
              <a:tabLst/>
              <a:defRPr/>
            </a:pPr>
            <a:endParaRPr kumimoji="0" lang="fr-FR" sz="1800" b="1" i="0" u="none" strike="noStrike" kern="1200" cap="none" spc="0" normalizeH="0" baseline="0" noProof="0">
              <a:ln>
                <a:noFill/>
              </a:ln>
              <a:solidFill>
                <a:schemeClr val="accent6"/>
              </a:solidFill>
              <a:effectLst/>
              <a:uLnTx/>
              <a:uFillTx/>
              <a:latin typeface="Arial" panose="020B0604020202020204" pitchFamily="34" charset="0"/>
              <a:cs typeface="Arial" panose="020B0604020202020204" pitchFamily="34" charset="0"/>
              <a:sym typeface="Wingdings" pitchFamily="2" charset="2"/>
            </a:endParaRPr>
          </a:p>
        </p:txBody>
      </p:sp>
      <p:sp>
        <p:nvSpPr>
          <p:cNvPr id="16" name="ZoneTexte 15">
            <a:extLst>
              <a:ext uri="{FF2B5EF4-FFF2-40B4-BE49-F238E27FC236}">
                <a16:creationId xmlns:a16="http://schemas.microsoft.com/office/drawing/2014/main" id="{00E792CB-A029-F827-5DCD-122114F88F29}"/>
              </a:ext>
            </a:extLst>
          </p:cNvPr>
          <p:cNvSpPr txBox="1"/>
          <p:nvPr/>
        </p:nvSpPr>
        <p:spPr>
          <a:xfrm>
            <a:off x="6152832" y="1281952"/>
            <a:ext cx="5200968" cy="2308324"/>
          </a:xfrm>
          <a:prstGeom prst="rect">
            <a:avLst/>
          </a:prstGeom>
          <a:ln>
            <a:solidFill>
              <a:srgbClr val="6E6E6E"/>
            </a:solidFill>
          </a:ln>
        </p:spPr>
        <p:style>
          <a:lnRef idx="2">
            <a:schemeClr val="accent1"/>
          </a:lnRef>
          <a:fillRef idx="1">
            <a:schemeClr val="lt1"/>
          </a:fillRef>
          <a:effectRef idx="0">
            <a:schemeClr val="accent1"/>
          </a:effectRef>
          <a:fontRef idx="minor">
            <a:schemeClr val="dk1"/>
          </a:fontRef>
        </p:style>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fr-FR" sz="1800" b="0" i="0" u="none" strike="noStrike" kern="1200" cap="none" spc="0" normalizeH="0" baseline="0" noProof="0">
                <a:ln>
                  <a:noFill/>
                </a:ln>
                <a:solidFill>
                  <a:srgbClr val="6E6E6E"/>
                </a:solidFill>
                <a:effectLst/>
                <a:uLnTx/>
                <a:uFillTx/>
                <a:latin typeface="Arial" panose="020B0604020202020204" pitchFamily="34" charset="0"/>
                <a:cs typeface="Arial" panose="020B0604020202020204" pitchFamily="34" charset="0"/>
                <a:sym typeface="Wingdings" pitchFamily="2" charset="2"/>
              </a:rPr>
              <a:t>Aides et subventions</a:t>
            </a:r>
          </a:p>
          <a:p>
            <a:pPr marR="0" lvl="0" algn="ctr" defTabSz="914400" rtl="0" eaLnBrk="1" fontAlgn="auto" latinLnBrk="0" hangingPunct="1">
              <a:lnSpc>
                <a:spcPct val="100000"/>
              </a:lnSpc>
              <a:spcBef>
                <a:spcPts val="0"/>
              </a:spcBef>
              <a:spcAft>
                <a:spcPts val="0"/>
              </a:spcAft>
              <a:buClrTx/>
              <a:buSzTx/>
              <a:tabLst/>
              <a:defRPr/>
            </a:pPr>
            <a:r>
              <a:rPr kumimoji="0" lang="fr-FR" sz="1800" b="0" i="0" u="none" strike="noStrike" kern="1200" cap="none" spc="0" normalizeH="0" baseline="0" noProof="0">
                <a:ln>
                  <a:noFill/>
                </a:ln>
                <a:solidFill>
                  <a:srgbClr val="6E6E6E"/>
                </a:solidFill>
                <a:effectLst/>
                <a:uLnTx/>
                <a:uFillTx/>
                <a:latin typeface="Arial" panose="020B0604020202020204" pitchFamily="34" charset="0"/>
                <a:cs typeface="Arial" panose="020B0604020202020204" pitchFamily="34" charset="0"/>
                <a:sym typeface="Wingdings" pitchFamily="2" charset="2"/>
              </a:rPr>
              <a:t>au développement</a:t>
            </a:r>
          </a:p>
          <a:p>
            <a:pPr marR="0" lvl="0" algn="ctr" defTabSz="914400" rtl="0" eaLnBrk="1" fontAlgn="auto" latinLnBrk="0" hangingPunct="1">
              <a:lnSpc>
                <a:spcPct val="100000"/>
              </a:lnSpc>
              <a:spcBef>
                <a:spcPts val="0"/>
              </a:spcBef>
              <a:spcAft>
                <a:spcPts val="0"/>
              </a:spcAft>
              <a:buClrTx/>
              <a:buSzTx/>
              <a:tabLst/>
              <a:defRPr/>
            </a:pPr>
            <a:r>
              <a:rPr lang="fr-FR" b="1">
                <a:solidFill>
                  <a:srgbClr val="E53515"/>
                </a:solidFill>
                <a:latin typeface="Arial" panose="020B0604020202020204" pitchFamily="34" charset="0"/>
                <a:cs typeface="Arial" panose="020B0604020202020204" pitchFamily="34" charset="0"/>
                <a:sym typeface="Wingdings" pitchFamily="2" charset="2"/>
              </a:rPr>
              <a:t>Fonds Chaleur à 820 M€</a:t>
            </a:r>
          </a:p>
          <a:p>
            <a:pPr marR="0" lvl="0" algn="ctr" defTabSz="914400" rtl="0" eaLnBrk="1" fontAlgn="auto" latinLnBrk="0" hangingPunct="1">
              <a:lnSpc>
                <a:spcPct val="100000"/>
              </a:lnSpc>
              <a:spcBef>
                <a:spcPts val="0"/>
              </a:spcBef>
              <a:spcAft>
                <a:spcPts val="0"/>
              </a:spcAft>
              <a:buClrTx/>
              <a:buSzTx/>
              <a:tabLst/>
              <a:defRPr/>
            </a:pPr>
            <a:endParaRPr lang="fr-FR" b="1">
              <a:solidFill>
                <a:schemeClr val="accent6"/>
              </a:solidFill>
              <a:latin typeface="Arial" panose="020B0604020202020204" pitchFamily="34" charset="0"/>
              <a:cs typeface="Arial" panose="020B0604020202020204" pitchFamily="34" charset="0"/>
              <a:sym typeface="Wingdings" pitchFamily="2" charset="2"/>
            </a:endParaRPr>
          </a:p>
          <a:p>
            <a:pPr marR="0" lvl="0" algn="ctr" defTabSz="914400" rtl="0" eaLnBrk="1" fontAlgn="auto" latinLnBrk="0" hangingPunct="1">
              <a:lnSpc>
                <a:spcPct val="100000"/>
              </a:lnSpc>
              <a:spcBef>
                <a:spcPts val="0"/>
              </a:spcBef>
              <a:spcAft>
                <a:spcPts val="0"/>
              </a:spcAft>
              <a:buClrTx/>
              <a:buSzTx/>
              <a:tabLst/>
              <a:defRPr/>
            </a:pPr>
            <a:endParaRPr lang="fr-FR" b="1">
              <a:solidFill>
                <a:schemeClr val="accent6"/>
              </a:solidFill>
              <a:latin typeface="Arial" panose="020B0604020202020204" pitchFamily="34" charset="0"/>
              <a:cs typeface="Arial" panose="020B0604020202020204" pitchFamily="34" charset="0"/>
              <a:sym typeface="Wingdings" pitchFamily="2" charset="2"/>
            </a:endParaRPr>
          </a:p>
          <a:p>
            <a:pPr marR="0" lvl="0" algn="ctr" defTabSz="914400" rtl="0" eaLnBrk="1" fontAlgn="auto" latinLnBrk="0" hangingPunct="1">
              <a:lnSpc>
                <a:spcPct val="100000"/>
              </a:lnSpc>
              <a:spcBef>
                <a:spcPts val="0"/>
              </a:spcBef>
              <a:spcAft>
                <a:spcPts val="0"/>
              </a:spcAft>
              <a:buClrTx/>
              <a:buSzTx/>
              <a:tabLst/>
              <a:defRPr/>
            </a:pPr>
            <a:endParaRPr lang="fr-FR" b="1">
              <a:solidFill>
                <a:schemeClr val="accent6"/>
              </a:solidFill>
              <a:latin typeface="Arial" panose="020B0604020202020204" pitchFamily="34" charset="0"/>
              <a:cs typeface="Arial" panose="020B0604020202020204" pitchFamily="34" charset="0"/>
              <a:sym typeface="Wingdings" pitchFamily="2" charset="2"/>
            </a:endParaRPr>
          </a:p>
          <a:p>
            <a:pPr marR="0" lvl="0" algn="ctr" defTabSz="914400" rtl="0" eaLnBrk="1" fontAlgn="auto" latinLnBrk="0" hangingPunct="1">
              <a:lnSpc>
                <a:spcPct val="100000"/>
              </a:lnSpc>
              <a:spcBef>
                <a:spcPts val="0"/>
              </a:spcBef>
              <a:spcAft>
                <a:spcPts val="0"/>
              </a:spcAft>
              <a:buClrTx/>
              <a:buSzTx/>
              <a:tabLst/>
              <a:defRPr/>
            </a:pPr>
            <a:r>
              <a:rPr lang="fr-FR" b="1">
                <a:solidFill>
                  <a:schemeClr val="accent6"/>
                </a:solidFill>
                <a:latin typeface="Arial" panose="020B0604020202020204" pitchFamily="34" charset="0"/>
                <a:cs typeface="Arial" panose="020B0604020202020204" pitchFamily="34" charset="0"/>
                <a:sym typeface="Wingdings" pitchFamily="2" charset="2"/>
              </a:rPr>
              <a:t> </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à"/>
              <a:tabLst/>
              <a:defRPr/>
            </a:pPr>
            <a:endParaRPr kumimoji="0" lang="fr-FR" sz="1800" b="0" i="0" u="none" strike="noStrike" kern="1200" cap="none" spc="0" normalizeH="0" baseline="0" noProof="0">
              <a:ln>
                <a:noFill/>
              </a:ln>
              <a:solidFill>
                <a:srgbClr val="335B74"/>
              </a:solidFill>
              <a:effectLst/>
              <a:uLnTx/>
              <a:uFillTx/>
              <a:latin typeface="Arial" panose="020B0604020202020204" pitchFamily="34" charset="0"/>
              <a:cs typeface="Arial" panose="020B0604020202020204" pitchFamily="34" charset="0"/>
              <a:sym typeface="Wingdings" pitchFamily="2" charset="2"/>
            </a:endParaRPr>
          </a:p>
        </p:txBody>
      </p:sp>
      <p:sp>
        <p:nvSpPr>
          <p:cNvPr id="17" name="ZoneTexte 16">
            <a:extLst>
              <a:ext uri="{FF2B5EF4-FFF2-40B4-BE49-F238E27FC236}">
                <a16:creationId xmlns:a16="http://schemas.microsoft.com/office/drawing/2014/main" id="{AA3E24B8-4F96-6775-57AF-8811D4394702}"/>
              </a:ext>
            </a:extLst>
          </p:cNvPr>
          <p:cNvSpPr txBox="1"/>
          <p:nvPr/>
        </p:nvSpPr>
        <p:spPr>
          <a:xfrm>
            <a:off x="6152832" y="3705998"/>
            <a:ext cx="5200968" cy="2585323"/>
          </a:xfrm>
          <a:prstGeom prst="rect">
            <a:avLst/>
          </a:prstGeom>
          <a:ln>
            <a:solidFill>
              <a:srgbClr val="6E6E6E"/>
            </a:solidFill>
          </a:ln>
        </p:spPr>
        <p:style>
          <a:lnRef idx="2">
            <a:schemeClr val="accent1"/>
          </a:lnRef>
          <a:fillRef idx="1">
            <a:schemeClr val="lt1"/>
          </a:fillRef>
          <a:effectRef idx="0">
            <a:schemeClr val="accent1"/>
          </a:effectRef>
          <a:fontRef idx="minor">
            <a:schemeClr val="dk1"/>
          </a:fontRef>
        </p:style>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fr-FR">
                <a:solidFill>
                  <a:srgbClr val="6E6E6E"/>
                </a:solidFill>
                <a:latin typeface="Arial" panose="020B0604020202020204" pitchFamily="34" charset="0"/>
                <a:cs typeface="Arial" panose="020B0604020202020204" pitchFamily="34" charset="0"/>
                <a:sym typeface="Wingdings" pitchFamily="2" charset="2"/>
              </a:rPr>
              <a:t>Chaleur la moins chère</a:t>
            </a:r>
          </a:p>
          <a:p>
            <a:pPr marR="0" lvl="0" algn="ctr" defTabSz="914400" rtl="0" eaLnBrk="1" fontAlgn="auto" latinLnBrk="0" hangingPunct="1">
              <a:lnSpc>
                <a:spcPct val="100000"/>
              </a:lnSpc>
              <a:spcBef>
                <a:spcPts val="0"/>
              </a:spcBef>
              <a:spcAft>
                <a:spcPts val="0"/>
              </a:spcAft>
              <a:buClrTx/>
              <a:buSzTx/>
              <a:tabLst/>
              <a:defRPr/>
            </a:pPr>
            <a:r>
              <a:rPr lang="fr-FR">
                <a:solidFill>
                  <a:srgbClr val="6E6E6E"/>
                </a:solidFill>
                <a:latin typeface="Arial" panose="020B0604020202020204" pitchFamily="34" charset="0"/>
                <a:cs typeface="Arial" panose="020B0604020202020204" pitchFamily="34" charset="0"/>
                <a:sym typeface="Wingdings" pitchFamily="2" charset="2"/>
              </a:rPr>
              <a:t>et la plus stable</a:t>
            </a:r>
          </a:p>
          <a:p>
            <a:pPr marR="0" lvl="0" algn="ctr" defTabSz="914400" rtl="0" eaLnBrk="1" fontAlgn="auto" latinLnBrk="0" hangingPunct="1">
              <a:lnSpc>
                <a:spcPct val="100000"/>
              </a:lnSpc>
              <a:spcBef>
                <a:spcPts val="0"/>
              </a:spcBef>
              <a:spcAft>
                <a:spcPts val="0"/>
              </a:spcAft>
              <a:buClrTx/>
              <a:buSzTx/>
              <a:tabLst/>
              <a:defRPr/>
            </a:pPr>
            <a:r>
              <a:rPr lang="fr-FR" b="1">
                <a:solidFill>
                  <a:srgbClr val="E53515"/>
                </a:solidFill>
                <a:latin typeface="Arial" panose="020B0604020202020204" pitchFamily="34" charset="0"/>
                <a:cs typeface="Arial" panose="020B0604020202020204" pitchFamily="34" charset="0"/>
                <a:sym typeface="Wingdings" pitchFamily="2" charset="2"/>
              </a:rPr>
              <a:t>- 8 % par rapport au gaz en 2020</a:t>
            </a:r>
          </a:p>
          <a:p>
            <a:pPr marR="0" lvl="0" algn="ctr" defTabSz="914400" rtl="0" eaLnBrk="1" fontAlgn="auto" latinLnBrk="0" hangingPunct="1">
              <a:lnSpc>
                <a:spcPct val="100000"/>
              </a:lnSpc>
              <a:spcBef>
                <a:spcPts val="0"/>
              </a:spcBef>
              <a:spcAft>
                <a:spcPts val="0"/>
              </a:spcAft>
              <a:buClrTx/>
              <a:buSzTx/>
              <a:tabLst/>
              <a:defRPr/>
            </a:pPr>
            <a:endParaRPr kumimoji="0" lang="fr-FR" sz="1800" b="1" i="0" u="none" strike="noStrike" kern="1200" cap="none" spc="0" normalizeH="0" baseline="0" noProof="0">
              <a:ln>
                <a:noFill/>
              </a:ln>
              <a:solidFill>
                <a:schemeClr val="accent6"/>
              </a:solidFill>
              <a:effectLst/>
              <a:uLnTx/>
              <a:uFillTx/>
              <a:latin typeface="Arial" panose="020B0604020202020204" pitchFamily="34" charset="0"/>
              <a:cs typeface="Arial" panose="020B0604020202020204" pitchFamily="34" charset="0"/>
              <a:sym typeface="Wingdings" pitchFamily="2" charset="2"/>
            </a:endParaRPr>
          </a:p>
          <a:p>
            <a:pPr marR="0" lvl="0" algn="ctr" defTabSz="914400" rtl="0" eaLnBrk="1" fontAlgn="auto" latinLnBrk="0" hangingPunct="1">
              <a:lnSpc>
                <a:spcPct val="100000"/>
              </a:lnSpc>
              <a:spcBef>
                <a:spcPts val="0"/>
              </a:spcBef>
              <a:spcAft>
                <a:spcPts val="0"/>
              </a:spcAft>
              <a:buClrTx/>
              <a:buSzTx/>
              <a:tabLst/>
              <a:defRPr/>
            </a:pPr>
            <a:endParaRPr lang="fr-FR" b="1">
              <a:solidFill>
                <a:schemeClr val="accent6"/>
              </a:solidFill>
              <a:latin typeface="Arial" panose="020B0604020202020204" pitchFamily="34" charset="0"/>
              <a:cs typeface="Arial" panose="020B0604020202020204" pitchFamily="34" charset="0"/>
              <a:sym typeface="Wingdings" pitchFamily="2" charset="2"/>
            </a:endParaRPr>
          </a:p>
          <a:p>
            <a:pPr marR="0" lvl="0" algn="ctr" defTabSz="914400" rtl="0" eaLnBrk="1" fontAlgn="auto" latinLnBrk="0" hangingPunct="1">
              <a:lnSpc>
                <a:spcPct val="100000"/>
              </a:lnSpc>
              <a:spcBef>
                <a:spcPts val="0"/>
              </a:spcBef>
              <a:spcAft>
                <a:spcPts val="0"/>
              </a:spcAft>
              <a:buClrTx/>
              <a:buSzTx/>
              <a:tabLst/>
              <a:defRPr/>
            </a:pPr>
            <a:endParaRPr kumimoji="0" lang="fr-FR" sz="1800" b="1" i="0" u="none" strike="noStrike" kern="1200" cap="none" spc="0" normalizeH="0" baseline="0" noProof="0">
              <a:ln>
                <a:noFill/>
              </a:ln>
              <a:solidFill>
                <a:schemeClr val="accent6"/>
              </a:solidFill>
              <a:effectLst/>
              <a:uLnTx/>
              <a:uFillTx/>
              <a:latin typeface="Arial" panose="020B0604020202020204" pitchFamily="34" charset="0"/>
              <a:cs typeface="Arial" panose="020B0604020202020204" pitchFamily="34" charset="0"/>
              <a:sym typeface="Wingdings" pitchFamily="2" charset="2"/>
            </a:endParaRPr>
          </a:p>
          <a:p>
            <a:pPr marR="0" lvl="0" algn="ctr" defTabSz="914400" rtl="0" eaLnBrk="1" fontAlgn="auto" latinLnBrk="0" hangingPunct="1">
              <a:lnSpc>
                <a:spcPct val="100000"/>
              </a:lnSpc>
              <a:spcBef>
                <a:spcPts val="0"/>
              </a:spcBef>
              <a:spcAft>
                <a:spcPts val="0"/>
              </a:spcAft>
              <a:buClrTx/>
              <a:buSzTx/>
              <a:tabLst/>
              <a:defRPr/>
            </a:pPr>
            <a:endParaRPr lang="fr-FR" b="1">
              <a:solidFill>
                <a:schemeClr val="accent6"/>
              </a:solidFill>
              <a:latin typeface="Arial" panose="020B0604020202020204" pitchFamily="34" charset="0"/>
              <a:cs typeface="Arial" panose="020B0604020202020204" pitchFamily="34" charset="0"/>
              <a:sym typeface="Wingdings" pitchFamily="2" charset="2"/>
            </a:endParaRPr>
          </a:p>
          <a:p>
            <a:pPr marR="0" lvl="0" algn="ctr" defTabSz="914400" rtl="0" eaLnBrk="1" fontAlgn="auto" latinLnBrk="0" hangingPunct="1">
              <a:lnSpc>
                <a:spcPct val="100000"/>
              </a:lnSpc>
              <a:spcBef>
                <a:spcPts val="0"/>
              </a:spcBef>
              <a:spcAft>
                <a:spcPts val="0"/>
              </a:spcAft>
              <a:buClrTx/>
              <a:buSzTx/>
              <a:tabLst/>
              <a:defRPr/>
            </a:pPr>
            <a:endParaRPr kumimoji="0" lang="fr-FR" sz="1800" b="1" i="0" u="none" strike="noStrike" kern="1200" cap="none" spc="0" normalizeH="0" baseline="0" noProof="0">
              <a:ln>
                <a:noFill/>
              </a:ln>
              <a:solidFill>
                <a:schemeClr val="accent6"/>
              </a:solidFill>
              <a:effectLst/>
              <a:uLnTx/>
              <a:uFillTx/>
              <a:latin typeface="Arial" panose="020B0604020202020204" pitchFamily="34" charset="0"/>
              <a:cs typeface="Arial" panose="020B0604020202020204" pitchFamily="34" charset="0"/>
              <a:sym typeface="Wingdings" pitchFamily="2" charset="2"/>
            </a:endParaRPr>
          </a:p>
          <a:p>
            <a:pPr marR="0" lvl="0" algn="ctr" defTabSz="914400" rtl="0" eaLnBrk="1" fontAlgn="auto" latinLnBrk="0" hangingPunct="1">
              <a:lnSpc>
                <a:spcPct val="100000"/>
              </a:lnSpc>
              <a:spcBef>
                <a:spcPts val="0"/>
              </a:spcBef>
              <a:spcAft>
                <a:spcPts val="0"/>
              </a:spcAft>
              <a:buClrTx/>
              <a:buSzTx/>
              <a:tabLst/>
              <a:defRPr/>
            </a:pPr>
            <a:endParaRPr kumimoji="0" lang="fr-FR" sz="1800" b="0" i="0" u="none" strike="noStrike" kern="1200" cap="none" spc="0" normalizeH="0" baseline="0" noProof="0">
              <a:ln>
                <a:noFill/>
              </a:ln>
              <a:solidFill>
                <a:srgbClr val="335B74"/>
              </a:solidFill>
              <a:effectLst/>
              <a:uLnTx/>
              <a:uFillTx/>
              <a:latin typeface="Arial" panose="020B0604020202020204" pitchFamily="34" charset="0"/>
              <a:cs typeface="Arial" panose="020B0604020202020204" pitchFamily="34" charset="0"/>
              <a:sym typeface="Wingdings" pitchFamily="2" charset="2"/>
            </a:endParaRPr>
          </a:p>
        </p:txBody>
      </p:sp>
      <p:pic>
        <p:nvPicPr>
          <p:cNvPr id="18" name="Image 17" descr="Une image contenant texte, personne, intérieur, guichet&#10;&#10;Description générée automatiquement">
            <a:extLst>
              <a:ext uri="{FF2B5EF4-FFF2-40B4-BE49-F238E27FC236}">
                <a16:creationId xmlns:a16="http://schemas.microsoft.com/office/drawing/2014/main" id="{95F1E272-02A0-2918-9F0D-2052434216C1}"/>
              </a:ext>
            </a:extLst>
          </p:cNvPr>
          <p:cNvPicPr>
            <a:picLocks noChangeAspect="1"/>
          </p:cNvPicPr>
          <p:nvPr/>
        </p:nvPicPr>
        <p:blipFill rotWithShape="1">
          <a:blip r:embed="rId2"/>
          <a:srcRect l="2427" t="8847" r="12223" b="14379"/>
          <a:stretch/>
        </p:blipFill>
        <p:spPr>
          <a:xfrm>
            <a:off x="7853316" y="4901882"/>
            <a:ext cx="1800000" cy="1080000"/>
          </a:xfrm>
          <a:prstGeom prst="rect">
            <a:avLst/>
          </a:prstGeom>
          <a:ln>
            <a:solidFill>
              <a:srgbClr val="6E6E6E"/>
            </a:solidFill>
          </a:ln>
        </p:spPr>
      </p:pic>
      <p:pic>
        <p:nvPicPr>
          <p:cNvPr id="19" name="Picture 2" descr="Travail En équipe. Groupe De 3 Personnes Au Bureau. | Photo Premium">
            <a:extLst>
              <a:ext uri="{FF2B5EF4-FFF2-40B4-BE49-F238E27FC236}">
                <a16:creationId xmlns:a16="http://schemas.microsoft.com/office/drawing/2014/main" id="{52A8BE81-21F9-A560-12D2-D0B06DC468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618" t="10733" r="24904" b="41127"/>
          <a:stretch/>
        </p:blipFill>
        <p:spPr bwMode="auto">
          <a:xfrm>
            <a:off x="2734394" y="2345676"/>
            <a:ext cx="1800000" cy="1080000"/>
          </a:xfrm>
          <a:prstGeom prst="rect">
            <a:avLst/>
          </a:prstGeom>
          <a:noFill/>
          <a:ln>
            <a:solidFill>
              <a:srgbClr val="6E6E6E"/>
            </a:solidFill>
          </a:ln>
          <a:extLst>
            <a:ext uri="{909E8E84-426E-40DD-AFC4-6F175D3DCCD1}">
              <a14:hiddenFill xmlns:a14="http://schemas.microsoft.com/office/drawing/2010/main">
                <a:solidFill>
                  <a:srgbClr val="FFFFFF"/>
                </a:solidFill>
              </a14:hiddenFill>
            </a:ext>
          </a:extLst>
        </p:spPr>
      </p:pic>
      <p:pic>
        <p:nvPicPr>
          <p:cNvPr id="20" name="Picture 4" descr="Les banques vertes : concilier économie et écologie • Le blog du hérisson">
            <a:extLst>
              <a:ext uri="{FF2B5EF4-FFF2-40B4-BE49-F238E27FC236}">
                <a16:creationId xmlns:a16="http://schemas.microsoft.com/office/drawing/2014/main" id="{DFE83FEA-750F-3D16-BEF8-8D9984DFE8E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556" b="5556"/>
          <a:stretch/>
        </p:blipFill>
        <p:spPr bwMode="auto">
          <a:xfrm>
            <a:off x="7853316" y="2339756"/>
            <a:ext cx="1800000" cy="1080000"/>
          </a:xfrm>
          <a:prstGeom prst="rect">
            <a:avLst/>
          </a:prstGeom>
          <a:noFill/>
          <a:ln>
            <a:solidFill>
              <a:srgbClr val="6E6E6E"/>
            </a:solidFill>
          </a:ln>
          <a:extLst>
            <a:ext uri="{909E8E84-426E-40DD-AFC4-6F175D3DCCD1}">
              <a14:hiddenFill xmlns:a14="http://schemas.microsoft.com/office/drawing/2010/main">
                <a:solidFill>
                  <a:srgbClr val="FFFFFF"/>
                </a:solidFill>
              </a14:hiddenFill>
            </a:ext>
          </a:extLst>
        </p:spPr>
      </p:pic>
      <p:pic>
        <p:nvPicPr>
          <p:cNvPr id="22" name="Image 21">
            <a:extLst>
              <a:ext uri="{FF2B5EF4-FFF2-40B4-BE49-F238E27FC236}">
                <a16:creationId xmlns:a16="http://schemas.microsoft.com/office/drawing/2014/main" id="{36F50516-B661-9768-1D42-C0BC5B5C103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53629" t="-11865" r="-83108" b="-17300"/>
          <a:stretch/>
        </p:blipFill>
        <p:spPr>
          <a:xfrm>
            <a:off x="3228454" y="4489400"/>
            <a:ext cx="3069568" cy="1929611"/>
          </a:xfrm>
          <a:prstGeom prst="rect">
            <a:avLst/>
          </a:prstGeom>
          <a:ln>
            <a:noFill/>
          </a:ln>
          <a:effectLst>
            <a:outerShdw blurRad="292100" dist="139700" dir="2700000" algn="tl" rotWithShape="0">
              <a:srgbClr val="333333">
                <a:alpha val="65000"/>
              </a:srgbClr>
            </a:outerShdw>
          </a:effectLst>
        </p:spPr>
      </p:pic>
      <p:pic>
        <p:nvPicPr>
          <p:cNvPr id="23" name="Picture 10" descr="cour-des-comptes-logo - POP BÜRO">
            <a:extLst>
              <a:ext uri="{FF2B5EF4-FFF2-40B4-BE49-F238E27FC236}">
                <a16:creationId xmlns:a16="http://schemas.microsoft.com/office/drawing/2014/main" id="{6E141402-415C-C209-D812-D1707945643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482" r="18206"/>
          <a:stretch/>
        </p:blipFill>
        <p:spPr bwMode="auto">
          <a:xfrm>
            <a:off x="2047660" y="4901882"/>
            <a:ext cx="1373468" cy="1104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3315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E8792-8D45-D243-6852-F4D9AAACBD1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4A8D8C9-56F7-2F28-4AE1-50BE65D8BF44}"/>
              </a:ext>
            </a:extLst>
          </p:cNvPr>
          <p:cNvSpPr>
            <a:spLocks noGrp="1"/>
          </p:cNvSpPr>
          <p:nvPr>
            <p:ph type="title"/>
          </p:nvPr>
        </p:nvSpPr>
        <p:spPr/>
        <p:txBody>
          <a:bodyPr/>
          <a:lstStyle/>
          <a:p>
            <a:r>
              <a:rPr lang="fr-FR"/>
              <a:t>Quelques exemples de réseau de chaleur</a:t>
            </a:r>
          </a:p>
        </p:txBody>
      </p:sp>
      <p:sp>
        <p:nvSpPr>
          <p:cNvPr id="3" name="Espace réservé du contenu 2">
            <a:extLst>
              <a:ext uri="{FF2B5EF4-FFF2-40B4-BE49-F238E27FC236}">
                <a16:creationId xmlns:a16="http://schemas.microsoft.com/office/drawing/2014/main" id="{3B420541-4F61-6AF4-748C-939934B1A44A}"/>
              </a:ext>
            </a:extLst>
          </p:cNvPr>
          <p:cNvSpPr>
            <a:spLocks noGrp="1"/>
          </p:cNvSpPr>
          <p:nvPr>
            <p:ph idx="1"/>
          </p:nvPr>
        </p:nvSpPr>
        <p:spPr>
          <a:xfrm>
            <a:off x="8275172" y="2222258"/>
            <a:ext cx="2575560" cy="1202627"/>
          </a:xfrm>
        </p:spPr>
        <p:txBody>
          <a:bodyPr/>
          <a:lstStyle/>
          <a:p>
            <a:pPr marL="0" indent="0">
              <a:buNone/>
            </a:pPr>
            <a:r>
              <a:rPr lang="fr-FR"/>
              <a:t>900 réseaux de chaleur en France</a:t>
            </a:r>
          </a:p>
        </p:txBody>
      </p:sp>
      <p:pic>
        <p:nvPicPr>
          <p:cNvPr id="4" name="Picture 3">
            <a:extLst>
              <a:ext uri="{FF2B5EF4-FFF2-40B4-BE49-F238E27FC236}">
                <a16:creationId xmlns:a16="http://schemas.microsoft.com/office/drawing/2014/main" id="{E9F59E82-8127-A198-6AC7-EE27725CCA2C}"/>
              </a:ext>
            </a:extLst>
          </p:cNvPr>
          <p:cNvPicPr>
            <a:picLocks noChangeAspect="1"/>
          </p:cNvPicPr>
          <p:nvPr/>
        </p:nvPicPr>
        <p:blipFill>
          <a:blip r:embed="rId2"/>
          <a:stretch>
            <a:fillRect/>
          </a:stretch>
        </p:blipFill>
        <p:spPr>
          <a:xfrm>
            <a:off x="1990245" y="998738"/>
            <a:ext cx="5762754" cy="5496758"/>
          </a:xfrm>
          <a:prstGeom prst="rect">
            <a:avLst/>
          </a:prstGeom>
        </p:spPr>
      </p:pic>
    </p:spTree>
    <p:extLst>
      <p:ext uri="{BB962C8B-B14F-4D97-AF65-F5344CB8AC3E}">
        <p14:creationId xmlns:p14="http://schemas.microsoft.com/office/powerpoint/2010/main" val="4292228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01B3D-98B2-3EE3-7D8D-9DADC158590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7E7CEDB-47D2-9E9B-72E0-733AB7B9479C}"/>
              </a:ext>
            </a:extLst>
          </p:cNvPr>
          <p:cNvSpPr>
            <a:spLocks noGrp="1"/>
          </p:cNvSpPr>
          <p:nvPr>
            <p:ph type="title"/>
          </p:nvPr>
        </p:nvSpPr>
        <p:spPr/>
        <p:txBody>
          <a:bodyPr/>
          <a:lstStyle/>
          <a:p>
            <a:r>
              <a:rPr lang="fr-FR"/>
              <a:t>Les réseaux de chaleur – Village </a:t>
            </a:r>
          </a:p>
        </p:txBody>
      </p:sp>
      <p:sp>
        <p:nvSpPr>
          <p:cNvPr id="3" name="Espace réservé du contenu 2">
            <a:extLst>
              <a:ext uri="{FF2B5EF4-FFF2-40B4-BE49-F238E27FC236}">
                <a16:creationId xmlns:a16="http://schemas.microsoft.com/office/drawing/2014/main" id="{E22BAB5E-672A-6797-0BD5-6E802088415C}"/>
              </a:ext>
            </a:extLst>
          </p:cNvPr>
          <p:cNvSpPr>
            <a:spLocks noGrp="1"/>
          </p:cNvSpPr>
          <p:nvPr>
            <p:ph idx="1"/>
          </p:nvPr>
        </p:nvSpPr>
        <p:spPr>
          <a:xfrm>
            <a:off x="838200" y="1190403"/>
            <a:ext cx="10515600" cy="1077310"/>
          </a:xfrm>
        </p:spPr>
        <p:txBody>
          <a:bodyPr/>
          <a:lstStyle/>
          <a:p>
            <a:pPr marL="0" indent="0">
              <a:buNone/>
            </a:pPr>
            <a:r>
              <a:rPr kumimoji="0" lang="fr-FR" sz="1800" b="0" i="0" u="none" strike="noStrike" kern="1200" cap="none" spc="0" normalizeH="0" baseline="0" noProof="0">
                <a:ln>
                  <a:noFill/>
                </a:ln>
                <a:effectLst/>
                <a:uLnTx/>
                <a:uFillTx/>
                <a:latin typeface="Arial" panose="020B0604020202020204" pitchFamily="34" charset="0"/>
                <a:cs typeface="Arial" panose="020B0604020202020204" pitchFamily="34" charset="0"/>
                <a:sym typeface="Wingdings" pitchFamily="2" charset="2"/>
              </a:rPr>
              <a:t>Tramayes : village de 1000 habitants</a:t>
            </a:r>
          </a:p>
          <a:p>
            <a:endParaRPr lang="fr-FR"/>
          </a:p>
        </p:txBody>
      </p:sp>
      <p:pic>
        <p:nvPicPr>
          <p:cNvPr id="4" name="Image 3">
            <a:extLst>
              <a:ext uri="{FF2B5EF4-FFF2-40B4-BE49-F238E27FC236}">
                <a16:creationId xmlns:a16="http://schemas.microsoft.com/office/drawing/2014/main" id="{0794B92C-A74E-3DEC-18EB-A6BB7821C725}"/>
              </a:ext>
            </a:extLst>
          </p:cNvPr>
          <p:cNvPicPr>
            <a:picLocks noChangeAspect="1"/>
          </p:cNvPicPr>
          <p:nvPr/>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922698" y="1577385"/>
            <a:ext cx="189076" cy="189076"/>
          </a:xfrm>
          <a:prstGeom prst="rect">
            <a:avLst/>
          </a:prstGeom>
        </p:spPr>
      </p:pic>
      <p:sp>
        <p:nvSpPr>
          <p:cNvPr id="5" name="Rectangle 4">
            <a:extLst>
              <a:ext uri="{FF2B5EF4-FFF2-40B4-BE49-F238E27FC236}">
                <a16:creationId xmlns:a16="http://schemas.microsoft.com/office/drawing/2014/main" id="{0DA84E1C-5D4A-4577-6B23-8AFFBC726289}"/>
              </a:ext>
            </a:extLst>
          </p:cNvPr>
          <p:cNvSpPr/>
          <p:nvPr/>
        </p:nvSpPr>
        <p:spPr>
          <a:xfrm>
            <a:off x="4067007" y="1533423"/>
            <a:ext cx="1191288" cy="276999"/>
          </a:xfrm>
          <a:prstGeom prst="rect">
            <a:avLst/>
          </a:prstGeom>
        </p:spPr>
        <p:txBody>
          <a:bodyPr wrap="none">
            <a:spAutoFit/>
          </a:bodyPr>
          <a:lstStyle/>
          <a:p>
            <a:pPr algn="just"/>
            <a:r>
              <a:rPr lang="fr-FR" sz="1200">
                <a:solidFill>
                  <a:schemeClr val="tx1">
                    <a:lumMod val="50000"/>
                    <a:lumOff val="50000"/>
                  </a:schemeClr>
                </a:solidFill>
              </a:rPr>
              <a:t>1 000 habitants</a:t>
            </a:r>
          </a:p>
        </p:txBody>
      </p:sp>
      <p:grpSp>
        <p:nvGrpSpPr>
          <p:cNvPr id="6" name="Groupe 5">
            <a:extLst>
              <a:ext uri="{FF2B5EF4-FFF2-40B4-BE49-F238E27FC236}">
                <a16:creationId xmlns:a16="http://schemas.microsoft.com/office/drawing/2014/main" id="{C613BCC9-EE1C-972C-6139-E1BAA80A877A}"/>
              </a:ext>
            </a:extLst>
          </p:cNvPr>
          <p:cNvGrpSpPr/>
          <p:nvPr/>
        </p:nvGrpSpPr>
        <p:grpSpPr>
          <a:xfrm>
            <a:off x="3833687" y="2816316"/>
            <a:ext cx="4524625" cy="4009256"/>
            <a:chOff x="2496688" y="2676937"/>
            <a:chExt cx="4524625" cy="4009256"/>
          </a:xfrm>
        </p:grpSpPr>
        <p:sp>
          <p:nvSpPr>
            <p:cNvPr id="7" name="Rectangle 6">
              <a:extLst>
                <a:ext uri="{FF2B5EF4-FFF2-40B4-BE49-F238E27FC236}">
                  <a16:creationId xmlns:a16="http://schemas.microsoft.com/office/drawing/2014/main" id="{45A7EC71-4770-7C9D-DA22-9604C8CAD2E8}"/>
                </a:ext>
              </a:extLst>
            </p:cNvPr>
            <p:cNvSpPr/>
            <p:nvPr/>
          </p:nvSpPr>
          <p:spPr>
            <a:xfrm>
              <a:off x="2496688" y="6439972"/>
              <a:ext cx="4524625" cy="246221"/>
            </a:xfrm>
            <a:prstGeom prst="rect">
              <a:avLst/>
            </a:prstGeom>
          </p:spPr>
          <p:txBody>
            <a:bodyPr wrap="square">
              <a:spAutoFit/>
            </a:bodyPr>
            <a:lstStyle/>
            <a:p>
              <a:pPr algn="just"/>
              <a:r>
                <a:rPr lang="fr-FR" sz="1000" i="1">
                  <a:solidFill>
                    <a:schemeClr val="tx1">
                      <a:lumMod val="50000"/>
                      <a:lumOff val="50000"/>
                    </a:schemeClr>
                  </a:solidFill>
                </a:rPr>
                <a:t>Source : Bioénergie International n°55 de mai-juin 2018</a:t>
              </a:r>
            </a:p>
          </p:txBody>
        </p:sp>
        <p:pic>
          <p:nvPicPr>
            <p:cNvPr id="8" name="Image 7" descr="Une image contenant carte&#10;&#10;Description générée automatiquement">
              <a:extLst>
                <a:ext uri="{FF2B5EF4-FFF2-40B4-BE49-F238E27FC236}">
                  <a16:creationId xmlns:a16="http://schemas.microsoft.com/office/drawing/2014/main" id="{D64C7C3B-D12C-C67F-ED1D-950CF8DEF6DB}"/>
                </a:ext>
              </a:extLst>
            </p:cNvPr>
            <p:cNvPicPr>
              <a:picLocks noChangeAspect="1"/>
            </p:cNvPicPr>
            <p:nvPr/>
          </p:nvPicPr>
          <p:blipFill>
            <a:blip r:embed="rId3"/>
            <a:stretch>
              <a:fillRect/>
            </a:stretch>
          </p:blipFill>
          <p:spPr>
            <a:xfrm>
              <a:off x="2638816" y="2676937"/>
              <a:ext cx="4367127" cy="3658944"/>
            </a:xfrm>
            <a:prstGeom prst="rect">
              <a:avLst/>
            </a:prstGeom>
            <a:ln>
              <a:noFill/>
            </a:ln>
            <a:effectLst>
              <a:outerShdw blurRad="292100" dist="139700" dir="2700000" algn="tl" rotWithShape="0">
                <a:srgbClr val="333333">
                  <a:alpha val="65000"/>
                </a:srgbClr>
              </a:outerShdw>
            </a:effectLst>
          </p:spPr>
        </p:pic>
      </p:grpSp>
      <p:sp>
        <p:nvSpPr>
          <p:cNvPr id="9" name="Rectangle 8">
            <a:extLst>
              <a:ext uri="{FF2B5EF4-FFF2-40B4-BE49-F238E27FC236}">
                <a16:creationId xmlns:a16="http://schemas.microsoft.com/office/drawing/2014/main" id="{0C77C5E5-B366-7923-87EB-701CB72A4929}"/>
              </a:ext>
            </a:extLst>
          </p:cNvPr>
          <p:cNvSpPr/>
          <p:nvPr/>
        </p:nvSpPr>
        <p:spPr>
          <a:xfrm>
            <a:off x="4094596" y="1841552"/>
            <a:ext cx="2146225" cy="276999"/>
          </a:xfrm>
          <a:prstGeom prst="rect">
            <a:avLst/>
          </a:prstGeom>
        </p:spPr>
        <p:txBody>
          <a:bodyPr wrap="square">
            <a:spAutoFit/>
          </a:bodyPr>
          <a:lstStyle/>
          <a:p>
            <a:pPr algn="just"/>
            <a:r>
              <a:rPr lang="fr-FR" sz="1200">
                <a:solidFill>
                  <a:schemeClr val="tx1">
                    <a:lumMod val="50000"/>
                    <a:lumOff val="50000"/>
                  </a:schemeClr>
                </a:solidFill>
              </a:rPr>
              <a:t>Biomasse</a:t>
            </a:r>
          </a:p>
        </p:txBody>
      </p:sp>
      <p:pic>
        <p:nvPicPr>
          <p:cNvPr id="10" name="Image 9">
            <a:extLst>
              <a:ext uri="{FF2B5EF4-FFF2-40B4-BE49-F238E27FC236}">
                <a16:creationId xmlns:a16="http://schemas.microsoft.com/office/drawing/2014/main" id="{E609E8FE-B049-DE27-2406-02AB5861AF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22698" y="2177636"/>
            <a:ext cx="206933" cy="206933"/>
          </a:xfrm>
          <a:prstGeom prst="rect">
            <a:avLst/>
          </a:prstGeom>
        </p:spPr>
      </p:pic>
      <p:pic>
        <p:nvPicPr>
          <p:cNvPr id="11" name="Image 10">
            <a:extLst>
              <a:ext uri="{FF2B5EF4-FFF2-40B4-BE49-F238E27FC236}">
                <a16:creationId xmlns:a16="http://schemas.microsoft.com/office/drawing/2014/main" id="{E1EA50CD-6C7F-853B-A96E-67A4CA874B03}"/>
              </a:ext>
            </a:extLst>
          </p:cNvPr>
          <p:cNvPicPr>
            <a:picLocks noChangeAspect="1"/>
          </p:cNvPicPr>
          <p:nvPr/>
        </p:nvPicPr>
        <p:blipFill>
          <a:blip r:embed="rId5"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5720349" y="1885512"/>
            <a:ext cx="206933" cy="206933"/>
          </a:xfrm>
          <a:prstGeom prst="rect">
            <a:avLst/>
          </a:prstGeom>
        </p:spPr>
      </p:pic>
      <p:pic>
        <p:nvPicPr>
          <p:cNvPr id="12" name="Image 11">
            <a:extLst>
              <a:ext uri="{FF2B5EF4-FFF2-40B4-BE49-F238E27FC236}">
                <a16:creationId xmlns:a16="http://schemas.microsoft.com/office/drawing/2014/main" id="{92ECB783-77EC-4742-A594-A60C8245008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25714" y="2157587"/>
            <a:ext cx="206933" cy="206933"/>
          </a:xfrm>
          <a:prstGeom prst="rect">
            <a:avLst/>
          </a:prstGeom>
        </p:spPr>
      </p:pic>
      <p:pic>
        <p:nvPicPr>
          <p:cNvPr id="13" name="Image 12">
            <a:extLst>
              <a:ext uri="{FF2B5EF4-FFF2-40B4-BE49-F238E27FC236}">
                <a16:creationId xmlns:a16="http://schemas.microsoft.com/office/drawing/2014/main" id="{F86F47D5-1D81-D64B-FC7F-D3A31C7E7EF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22698" y="1877955"/>
            <a:ext cx="206934" cy="206934"/>
          </a:xfrm>
          <a:prstGeom prst="rect">
            <a:avLst/>
          </a:prstGeom>
        </p:spPr>
      </p:pic>
      <p:sp>
        <p:nvSpPr>
          <p:cNvPr id="14" name="Rectangle 13">
            <a:extLst>
              <a:ext uri="{FF2B5EF4-FFF2-40B4-BE49-F238E27FC236}">
                <a16:creationId xmlns:a16="http://schemas.microsoft.com/office/drawing/2014/main" id="{9F2686D1-E78F-3DC6-B596-3BACD40A388F}"/>
              </a:ext>
            </a:extLst>
          </p:cNvPr>
          <p:cNvSpPr/>
          <p:nvPr/>
        </p:nvSpPr>
        <p:spPr>
          <a:xfrm>
            <a:off x="4129632" y="2140567"/>
            <a:ext cx="914033" cy="276999"/>
          </a:xfrm>
          <a:prstGeom prst="rect">
            <a:avLst/>
          </a:prstGeom>
        </p:spPr>
        <p:txBody>
          <a:bodyPr wrap="none">
            <a:spAutoFit/>
          </a:bodyPr>
          <a:lstStyle/>
          <a:p>
            <a:pPr algn="just"/>
            <a:r>
              <a:rPr lang="fr-FR" sz="1200">
                <a:solidFill>
                  <a:schemeClr val="tx1">
                    <a:lumMod val="50000"/>
                    <a:lumOff val="50000"/>
                  </a:schemeClr>
                </a:solidFill>
              </a:rPr>
              <a:t>98% </a:t>
            </a:r>
            <a:r>
              <a:rPr lang="fr-FR" sz="1200" err="1">
                <a:solidFill>
                  <a:schemeClr val="tx1">
                    <a:lumMod val="50000"/>
                    <a:lumOff val="50000"/>
                  </a:schemeClr>
                </a:solidFill>
              </a:rPr>
              <a:t>EnR&amp;R</a:t>
            </a:r>
            <a:endParaRPr lang="fr-FR" sz="1200">
              <a:solidFill>
                <a:schemeClr val="tx1">
                  <a:lumMod val="50000"/>
                  <a:lumOff val="50000"/>
                </a:schemeClr>
              </a:solidFill>
            </a:endParaRPr>
          </a:p>
        </p:txBody>
      </p:sp>
      <p:sp>
        <p:nvSpPr>
          <p:cNvPr id="15" name="Rectangle 14">
            <a:extLst>
              <a:ext uri="{FF2B5EF4-FFF2-40B4-BE49-F238E27FC236}">
                <a16:creationId xmlns:a16="http://schemas.microsoft.com/office/drawing/2014/main" id="{3301E31D-E1C2-B61E-AC0F-F811851A7D69}"/>
              </a:ext>
            </a:extLst>
          </p:cNvPr>
          <p:cNvSpPr/>
          <p:nvPr/>
        </p:nvSpPr>
        <p:spPr>
          <a:xfrm>
            <a:off x="5920037" y="1879220"/>
            <a:ext cx="1127681" cy="276999"/>
          </a:xfrm>
          <a:prstGeom prst="rect">
            <a:avLst/>
          </a:prstGeom>
        </p:spPr>
        <p:txBody>
          <a:bodyPr wrap="none">
            <a:spAutoFit/>
          </a:bodyPr>
          <a:lstStyle/>
          <a:p>
            <a:pPr algn="just"/>
            <a:r>
              <a:rPr lang="fr-FR" sz="1200">
                <a:solidFill>
                  <a:schemeClr val="tx1">
                    <a:lumMod val="50000"/>
                    <a:lumOff val="50000"/>
                  </a:schemeClr>
                </a:solidFill>
              </a:rPr>
              <a:t>1 200 </a:t>
            </a:r>
            <a:r>
              <a:rPr lang="fr-FR" sz="1200" err="1">
                <a:solidFill>
                  <a:schemeClr val="tx1">
                    <a:lumMod val="50000"/>
                    <a:lumOff val="50000"/>
                  </a:schemeClr>
                </a:solidFill>
              </a:rPr>
              <a:t>MWh</a:t>
            </a:r>
            <a:r>
              <a:rPr lang="fr-FR" sz="1200">
                <a:solidFill>
                  <a:schemeClr val="tx1">
                    <a:lumMod val="50000"/>
                    <a:lumOff val="50000"/>
                  </a:schemeClr>
                </a:solidFill>
              </a:rPr>
              <a:t>/an</a:t>
            </a:r>
          </a:p>
        </p:txBody>
      </p:sp>
      <p:sp>
        <p:nvSpPr>
          <p:cNvPr id="16" name="Rectangle 15">
            <a:extLst>
              <a:ext uri="{FF2B5EF4-FFF2-40B4-BE49-F238E27FC236}">
                <a16:creationId xmlns:a16="http://schemas.microsoft.com/office/drawing/2014/main" id="{2E355ADF-9F1E-3314-7808-96CB3D14796A}"/>
              </a:ext>
            </a:extLst>
          </p:cNvPr>
          <p:cNvSpPr/>
          <p:nvPr/>
        </p:nvSpPr>
        <p:spPr>
          <a:xfrm>
            <a:off x="5927282" y="2113520"/>
            <a:ext cx="2678105" cy="276999"/>
          </a:xfrm>
          <a:prstGeom prst="rect">
            <a:avLst/>
          </a:prstGeom>
        </p:spPr>
        <p:txBody>
          <a:bodyPr wrap="none">
            <a:spAutoFit/>
          </a:bodyPr>
          <a:lstStyle/>
          <a:p>
            <a:pPr algn="just"/>
            <a:r>
              <a:rPr lang="fr-FR" sz="1200">
                <a:solidFill>
                  <a:schemeClr val="tx1">
                    <a:lumMod val="50000"/>
                    <a:lumOff val="50000"/>
                  </a:schemeClr>
                </a:solidFill>
              </a:rPr>
              <a:t>Hôpital, bâtiment communaux, école, …</a:t>
            </a:r>
          </a:p>
        </p:txBody>
      </p:sp>
    </p:spTree>
    <p:extLst>
      <p:ext uri="{BB962C8B-B14F-4D97-AF65-F5344CB8AC3E}">
        <p14:creationId xmlns:p14="http://schemas.microsoft.com/office/powerpoint/2010/main" val="3208834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084D0-D2F4-4418-0644-974DA3A5F12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501E1AE-964F-CE60-B7DE-57121B317AB6}"/>
              </a:ext>
            </a:extLst>
          </p:cNvPr>
          <p:cNvSpPr>
            <a:spLocks noGrp="1"/>
          </p:cNvSpPr>
          <p:nvPr>
            <p:ph type="title"/>
          </p:nvPr>
        </p:nvSpPr>
        <p:spPr/>
        <p:txBody>
          <a:bodyPr/>
          <a:lstStyle/>
          <a:p>
            <a:r>
              <a:rPr lang="fr-FR"/>
              <a:t>Les réseaux de chaleur – Métropole </a:t>
            </a:r>
          </a:p>
        </p:txBody>
      </p:sp>
      <p:sp>
        <p:nvSpPr>
          <p:cNvPr id="3" name="Espace réservé du contenu 2">
            <a:extLst>
              <a:ext uri="{FF2B5EF4-FFF2-40B4-BE49-F238E27FC236}">
                <a16:creationId xmlns:a16="http://schemas.microsoft.com/office/drawing/2014/main" id="{03B67266-7B4E-AD99-9CB1-8D0125755F22}"/>
              </a:ext>
            </a:extLst>
          </p:cNvPr>
          <p:cNvSpPr>
            <a:spLocks noGrp="1"/>
          </p:cNvSpPr>
          <p:nvPr>
            <p:ph idx="1"/>
          </p:nvPr>
        </p:nvSpPr>
        <p:spPr>
          <a:xfrm>
            <a:off x="838200" y="1190403"/>
            <a:ext cx="10515600" cy="601822"/>
          </a:xfrm>
        </p:spPr>
        <p:txBody>
          <a:bodyPr/>
          <a:lstStyle/>
          <a:p>
            <a:pPr marL="0" indent="0">
              <a:buNone/>
            </a:pPr>
            <a:r>
              <a:rPr lang="fr-FR"/>
              <a:t>Lyon : métropole de 1,4 million d’habitants</a:t>
            </a:r>
          </a:p>
        </p:txBody>
      </p:sp>
      <p:pic>
        <p:nvPicPr>
          <p:cNvPr id="4" name="Image 3" descr="Une image contenant texte, arbre&#10;&#10;Description générée automatiquement">
            <a:extLst>
              <a:ext uri="{FF2B5EF4-FFF2-40B4-BE49-F238E27FC236}">
                <a16:creationId xmlns:a16="http://schemas.microsoft.com/office/drawing/2014/main" id="{C156DFB7-E07D-4A60-8EA3-4A8F5DFC2F8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541" b="12556"/>
          <a:stretch/>
        </p:blipFill>
        <p:spPr>
          <a:xfrm>
            <a:off x="3251291" y="2831741"/>
            <a:ext cx="5806754" cy="3618920"/>
          </a:xfrm>
          <a:prstGeom prst="rect">
            <a:avLst/>
          </a:prstGeom>
          <a:ln>
            <a:noFill/>
          </a:ln>
          <a:effectLst>
            <a:outerShdw blurRad="292100" dist="139700" dir="2700000" algn="tl" rotWithShape="0">
              <a:srgbClr val="333333">
                <a:alpha val="65000"/>
              </a:srgbClr>
            </a:outerShdw>
          </a:effectLst>
        </p:spPr>
      </p:pic>
      <p:grpSp>
        <p:nvGrpSpPr>
          <p:cNvPr id="5" name="Groupe 4">
            <a:extLst>
              <a:ext uri="{FF2B5EF4-FFF2-40B4-BE49-F238E27FC236}">
                <a16:creationId xmlns:a16="http://schemas.microsoft.com/office/drawing/2014/main" id="{72C55A5A-6456-573B-2BD6-D7E3477E06CC}"/>
              </a:ext>
            </a:extLst>
          </p:cNvPr>
          <p:cNvGrpSpPr/>
          <p:nvPr/>
        </p:nvGrpSpPr>
        <p:grpSpPr>
          <a:xfrm>
            <a:off x="3517889" y="1642153"/>
            <a:ext cx="1473338" cy="276999"/>
            <a:chOff x="5065650" y="1089155"/>
            <a:chExt cx="1473338" cy="276999"/>
          </a:xfrm>
        </p:grpSpPr>
        <p:pic>
          <p:nvPicPr>
            <p:cNvPr id="6" name="Image 5">
              <a:extLst>
                <a:ext uri="{FF2B5EF4-FFF2-40B4-BE49-F238E27FC236}">
                  <a16:creationId xmlns:a16="http://schemas.microsoft.com/office/drawing/2014/main" id="{0C269000-39CC-C7BE-35F1-6050221C5BAB}"/>
                </a:ext>
              </a:extLst>
            </p:cNvPr>
            <p:cNvPicPr>
              <a:picLocks noChangeAspect="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065650" y="1145192"/>
              <a:ext cx="189076" cy="189076"/>
            </a:xfrm>
            <a:prstGeom prst="rect">
              <a:avLst/>
            </a:prstGeom>
          </p:spPr>
        </p:pic>
        <p:sp>
          <p:nvSpPr>
            <p:cNvPr id="7" name="Rectangle 6">
              <a:extLst>
                <a:ext uri="{FF2B5EF4-FFF2-40B4-BE49-F238E27FC236}">
                  <a16:creationId xmlns:a16="http://schemas.microsoft.com/office/drawing/2014/main" id="{3F949051-EB07-203A-D41A-C02597936D1D}"/>
                </a:ext>
              </a:extLst>
            </p:cNvPr>
            <p:cNvSpPr/>
            <p:nvPr/>
          </p:nvSpPr>
          <p:spPr>
            <a:xfrm>
              <a:off x="5254726" y="1089155"/>
              <a:ext cx="1284262" cy="276999"/>
            </a:xfrm>
            <a:prstGeom prst="rect">
              <a:avLst/>
            </a:prstGeom>
          </p:spPr>
          <p:txBody>
            <a:bodyPr wrap="none">
              <a:spAutoFit/>
            </a:bodyPr>
            <a:lstStyle/>
            <a:p>
              <a:pPr algn="just"/>
              <a:r>
                <a:rPr lang="fr-FR" sz="1200">
                  <a:solidFill>
                    <a:schemeClr val="tx1">
                      <a:lumMod val="50000"/>
                      <a:lumOff val="50000"/>
                    </a:schemeClr>
                  </a:solidFill>
                </a:rPr>
                <a:t>1,4 M d’habitants</a:t>
              </a:r>
            </a:p>
          </p:txBody>
        </p:sp>
      </p:grpSp>
      <p:grpSp>
        <p:nvGrpSpPr>
          <p:cNvPr id="8" name="Groupe 7">
            <a:extLst>
              <a:ext uri="{FF2B5EF4-FFF2-40B4-BE49-F238E27FC236}">
                <a16:creationId xmlns:a16="http://schemas.microsoft.com/office/drawing/2014/main" id="{3BE9280B-B633-5B63-061F-1A1887E80CD5}"/>
              </a:ext>
            </a:extLst>
          </p:cNvPr>
          <p:cNvGrpSpPr/>
          <p:nvPr/>
        </p:nvGrpSpPr>
        <p:grpSpPr>
          <a:xfrm>
            <a:off x="3517889" y="1952621"/>
            <a:ext cx="3073110" cy="550779"/>
            <a:chOff x="2274305" y="1670931"/>
            <a:chExt cx="3073110" cy="550779"/>
          </a:xfrm>
        </p:grpSpPr>
        <p:sp>
          <p:nvSpPr>
            <p:cNvPr id="9" name="Rectangle 8">
              <a:extLst>
                <a:ext uri="{FF2B5EF4-FFF2-40B4-BE49-F238E27FC236}">
                  <a16:creationId xmlns:a16="http://schemas.microsoft.com/office/drawing/2014/main" id="{574B69D5-E536-95D9-3540-4B9D8A44A68A}"/>
                </a:ext>
              </a:extLst>
            </p:cNvPr>
            <p:cNvSpPr/>
            <p:nvPr/>
          </p:nvSpPr>
          <p:spPr>
            <a:xfrm>
              <a:off x="2446203" y="1689656"/>
              <a:ext cx="2146225" cy="276999"/>
            </a:xfrm>
            <a:prstGeom prst="rect">
              <a:avLst/>
            </a:prstGeom>
          </p:spPr>
          <p:txBody>
            <a:bodyPr wrap="square">
              <a:spAutoFit/>
            </a:bodyPr>
            <a:lstStyle/>
            <a:p>
              <a:pPr algn="just"/>
              <a:r>
                <a:rPr lang="fr-FR" sz="1200">
                  <a:solidFill>
                    <a:schemeClr val="tx1">
                      <a:lumMod val="50000"/>
                      <a:lumOff val="50000"/>
                    </a:schemeClr>
                  </a:solidFill>
                </a:rPr>
                <a:t>Biomasse</a:t>
              </a:r>
            </a:p>
          </p:txBody>
        </p:sp>
        <p:pic>
          <p:nvPicPr>
            <p:cNvPr id="10" name="Image 9">
              <a:extLst>
                <a:ext uri="{FF2B5EF4-FFF2-40B4-BE49-F238E27FC236}">
                  <a16:creationId xmlns:a16="http://schemas.microsoft.com/office/drawing/2014/main" id="{C804E7F9-E033-E394-E294-15DFB25E3C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74305" y="1981780"/>
              <a:ext cx="206933" cy="206933"/>
            </a:xfrm>
            <a:prstGeom prst="rect">
              <a:avLst/>
            </a:prstGeom>
          </p:spPr>
        </p:pic>
        <p:pic>
          <p:nvPicPr>
            <p:cNvPr id="11" name="Image 10">
              <a:extLst>
                <a:ext uri="{FF2B5EF4-FFF2-40B4-BE49-F238E27FC236}">
                  <a16:creationId xmlns:a16="http://schemas.microsoft.com/office/drawing/2014/main" id="{25A16141-9B24-F898-2D95-E4B1843D5A58}"/>
                </a:ext>
              </a:extLst>
            </p:cNvPr>
            <p:cNvPicPr>
              <a:picLocks noChangeAspect="1"/>
            </p:cNvPicPr>
            <p:nvPr/>
          </p:nvPicPr>
          <p:blipFill>
            <a:blip r:embed="rId5"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4071956" y="1689656"/>
              <a:ext cx="206933" cy="206933"/>
            </a:xfrm>
            <a:prstGeom prst="rect">
              <a:avLst/>
            </a:prstGeom>
          </p:spPr>
        </p:pic>
        <p:pic>
          <p:nvPicPr>
            <p:cNvPr id="12" name="Image 11">
              <a:extLst>
                <a:ext uri="{FF2B5EF4-FFF2-40B4-BE49-F238E27FC236}">
                  <a16:creationId xmlns:a16="http://schemas.microsoft.com/office/drawing/2014/main" id="{C4028C55-D94C-5D2D-7C0F-DB9425348CC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77321" y="1961731"/>
              <a:ext cx="206933" cy="206933"/>
            </a:xfrm>
            <a:prstGeom prst="rect">
              <a:avLst/>
            </a:prstGeom>
          </p:spPr>
        </p:pic>
        <p:pic>
          <p:nvPicPr>
            <p:cNvPr id="13" name="Image 12">
              <a:extLst>
                <a:ext uri="{FF2B5EF4-FFF2-40B4-BE49-F238E27FC236}">
                  <a16:creationId xmlns:a16="http://schemas.microsoft.com/office/drawing/2014/main" id="{7097F85C-59E8-AA78-21BC-17DA2FAF488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74305" y="1726059"/>
              <a:ext cx="206934" cy="206934"/>
            </a:xfrm>
            <a:prstGeom prst="rect">
              <a:avLst/>
            </a:prstGeom>
          </p:spPr>
        </p:pic>
        <p:sp>
          <p:nvSpPr>
            <p:cNvPr id="14" name="Rectangle 13">
              <a:extLst>
                <a:ext uri="{FF2B5EF4-FFF2-40B4-BE49-F238E27FC236}">
                  <a16:creationId xmlns:a16="http://schemas.microsoft.com/office/drawing/2014/main" id="{AF7F5578-4039-CA68-4C2C-8D0C73628812}"/>
                </a:ext>
              </a:extLst>
            </p:cNvPr>
            <p:cNvSpPr/>
            <p:nvPr/>
          </p:nvSpPr>
          <p:spPr>
            <a:xfrm>
              <a:off x="2481239" y="1944711"/>
              <a:ext cx="914033" cy="276999"/>
            </a:xfrm>
            <a:prstGeom prst="rect">
              <a:avLst/>
            </a:prstGeom>
          </p:spPr>
          <p:txBody>
            <a:bodyPr wrap="none">
              <a:spAutoFit/>
            </a:bodyPr>
            <a:lstStyle/>
            <a:p>
              <a:pPr algn="just"/>
              <a:r>
                <a:rPr lang="fr-FR" sz="1200">
                  <a:solidFill>
                    <a:schemeClr val="tx1">
                      <a:lumMod val="50000"/>
                      <a:lumOff val="50000"/>
                    </a:schemeClr>
                  </a:solidFill>
                </a:rPr>
                <a:t>55% </a:t>
              </a:r>
              <a:r>
                <a:rPr lang="fr-FR" sz="1200" err="1">
                  <a:solidFill>
                    <a:schemeClr val="tx1">
                      <a:lumMod val="50000"/>
                      <a:lumOff val="50000"/>
                    </a:schemeClr>
                  </a:solidFill>
                </a:rPr>
                <a:t>EnR&amp;R</a:t>
              </a:r>
              <a:endParaRPr lang="fr-FR" sz="1200">
                <a:solidFill>
                  <a:schemeClr val="tx1">
                    <a:lumMod val="50000"/>
                    <a:lumOff val="50000"/>
                  </a:schemeClr>
                </a:solidFill>
              </a:endParaRPr>
            </a:p>
          </p:txBody>
        </p:sp>
        <p:sp>
          <p:nvSpPr>
            <p:cNvPr id="15" name="Rectangle 14">
              <a:extLst>
                <a:ext uri="{FF2B5EF4-FFF2-40B4-BE49-F238E27FC236}">
                  <a16:creationId xmlns:a16="http://schemas.microsoft.com/office/drawing/2014/main" id="{788DB666-EC75-50BA-8D46-6C6F25B9B7A5}"/>
                </a:ext>
              </a:extLst>
            </p:cNvPr>
            <p:cNvSpPr/>
            <p:nvPr/>
          </p:nvSpPr>
          <p:spPr>
            <a:xfrm>
              <a:off x="4278889" y="1670931"/>
              <a:ext cx="769057" cy="276999"/>
            </a:xfrm>
            <a:prstGeom prst="rect">
              <a:avLst/>
            </a:prstGeom>
          </p:spPr>
          <p:txBody>
            <a:bodyPr wrap="none">
              <a:spAutoFit/>
            </a:bodyPr>
            <a:lstStyle/>
            <a:p>
              <a:pPr algn="just"/>
              <a:r>
                <a:rPr lang="fr-FR" sz="1200">
                  <a:solidFill>
                    <a:schemeClr val="tx1">
                      <a:lumMod val="50000"/>
                      <a:lumOff val="50000"/>
                    </a:schemeClr>
                  </a:solidFill>
                </a:rPr>
                <a:t>420 </a:t>
              </a:r>
              <a:r>
                <a:rPr lang="fr-FR" sz="1200" err="1">
                  <a:solidFill>
                    <a:schemeClr val="tx1">
                      <a:lumMod val="50000"/>
                      <a:lumOff val="50000"/>
                    </a:schemeClr>
                  </a:solidFill>
                </a:rPr>
                <a:t>GWh</a:t>
              </a:r>
              <a:endParaRPr lang="fr-FR" sz="1200">
                <a:solidFill>
                  <a:schemeClr val="tx1">
                    <a:lumMod val="50000"/>
                    <a:lumOff val="50000"/>
                  </a:schemeClr>
                </a:solidFill>
              </a:endParaRPr>
            </a:p>
          </p:txBody>
        </p:sp>
        <p:sp>
          <p:nvSpPr>
            <p:cNvPr id="16" name="Rectangle 15">
              <a:extLst>
                <a:ext uri="{FF2B5EF4-FFF2-40B4-BE49-F238E27FC236}">
                  <a16:creationId xmlns:a16="http://schemas.microsoft.com/office/drawing/2014/main" id="{00363015-193F-A3DE-DE5D-8FEE74D10376}"/>
                </a:ext>
              </a:extLst>
            </p:cNvPr>
            <p:cNvSpPr/>
            <p:nvPr/>
          </p:nvSpPr>
          <p:spPr>
            <a:xfrm>
              <a:off x="4292959" y="1917664"/>
              <a:ext cx="1054456" cy="276999"/>
            </a:xfrm>
            <a:prstGeom prst="rect">
              <a:avLst/>
            </a:prstGeom>
          </p:spPr>
          <p:txBody>
            <a:bodyPr wrap="none">
              <a:spAutoFit/>
            </a:bodyPr>
            <a:lstStyle/>
            <a:p>
              <a:pPr algn="just"/>
              <a:r>
                <a:rPr lang="fr-FR" sz="1200">
                  <a:solidFill>
                    <a:schemeClr val="tx1">
                      <a:lumMod val="50000"/>
                      <a:lumOff val="50000"/>
                    </a:schemeClr>
                  </a:solidFill>
                </a:rPr>
                <a:t>45 000 </a:t>
              </a:r>
              <a:r>
                <a:rPr lang="fr-FR" sz="1200" err="1">
                  <a:solidFill>
                    <a:schemeClr val="tx1">
                      <a:lumMod val="50000"/>
                      <a:lumOff val="50000"/>
                    </a:schemeClr>
                  </a:solidFill>
                </a:rPr>
                <a:t>Eq</a:t>
              </a:r>
              <a:r>
                <a:rPr lang="fr-FR" sz="1200">
                  <a:solidFill>
                    <a:schemeClr val="tx1">
                      <a:lumMod val="50000"/>
                      <a:lumOff val="50000"/>
                    </a:schemeClr>
                  </a:solidFill>
                </a:rPr>
                <a:t> Log</a:t>
              </a:r>
            </a:p>
          </p:txBody>
        </p:sp>
      </p:grpSp>
      <p:sp>
        <p:nvSpPr>
          <p:cNvPr id="18" name="ZoneTexte 17">
            <a:extLst>
              <a:ext uri="{FF2B5EF4-FFF2-40B4-BE49-F238E27FC236}">
                <a16:creationId xmlns:a16="http://schemas.microsoft.com/office/drawing/2014/main" id="{E08CB5E5-0F69-C014-E9F3-3ED58D4F76FA}"/>
              </a:ext>
            </a:extLst>
          </p:cNvPr>
          <p:cNvSpPr txBox="1"/>
          <p:nvPr/>
        </p:nvSpPr>
        <p:spPr>
          <a:xfrm>
            <a:off x="3251290" y="6581001"/>
            <a:ext cx="6827247" cy="276999"/>
          </a:xfrm>
          <a:prstGeom prst="rect">
            <a:avLst/>
          </a:prstGeom>
          <a:noFill/>
        </p:spPr>
        <p:txBody>
          <a:bodyPr wrap="square" rtlCol="0">
            <a:spAutoFit/>
          </a:bodyPr>
          <a:lstStyle/>
          <a:p>
            <a:r>
              <a:rPr lang="fr-FR" sz="1200" i="1">
                <a:solidFill>
                  <a:schemeClr val="tx1">
                    <a:lumMod val="50000"/>
                    <a:lumOff val="50000"/>
                  </a:schemeClr>
                </a:solidFill>
                <a:latin typeface="Calibri" panose="020F0502020204030204" pitchFamily="34" charset="0"/>
                <a:cs typeface="Calibri" panose="020F0502020204030204" pitchFamily="34" charset="0"/>
              </a:rPr>
              <a:t>Cartographie Via </a:t>
            </a:r>
            <a:r>
              <a:rPr lang="fr-FR" sz="1200" i="1" err="1">
                <a:solidFill>
                  <a:schemeClr val="tx1">
                    <a:lumMod val="50000"/>
                    <a:lumOff val="50000"/>
                  </a:schemeClr>
                </a:solidFill>
                <a:latin typeface="Calibri" panose="020F0502020204030204" pitchFamily="34" charset="0"/>
                <a:cs typeface="Calibri" panose="020F0502020204030204" pitchFamily="34" charset="0"/>
              </a:rPr>
              <a:t>Seva</a:t>
            </a:r>
            <a:endParaRPr lang="fr-FR" sz="1200" i="1">
              <a:solidFill>
                <a:schemeClr val="tx1">
                  <a:lumMod val="50000"/>
                  <a:lumOff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9452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562D2F-7372-37D0-5801-575DAEE59D6E}"/>
              </a:ext>
            </a:extLst>
          </p:cNvPr>
          <p:cNvSpPr>
            <a:spLocks noGrp="1"/>
          </p:cNvSpPr>
          <p:nvPr>
            <p:ph type="title"/>
          </p:nvPr>
        </p:nvSpPr>
        <p:spPr/>
        <p:txBody>
          <a:bodyPr/>
          <a:lstStyle/>
          <a:p>
            <a:r>
              <a:rPr lang="fr-FR">
                <a:latin typeface="Arial" panose="020B0604020202020204" pitchFamily="34" charset="0"/>
                <a:cs typeface="Arial" panose="020B0604020202020204" pitchFamily="34" charset="0"/>
              </a:rPr>
              <a:t>Présentation de votre structure</a:t>
            </a:r>
          </a:p>
        </p:txBody>
      </p:sp>
      <p:sp>
        <p:nvSpPr>
          <p:cNvPr id="4" name="Espace réservé du texte 1">
            <a:extLst>
              <a:ext uri="{FF2B5EF4-FFF2-40B4-BE49-F238E27FC236}">
                <a16:creationId xmlns:a16="http://schemas.microsoft.com/office/drawing/2014/main" id="{AF5C10D4-4458-E444-4360-5EAB306F86F3}"/>
              </a:ext>
            </a:extLst>
          </p:cNvPr>
          <p:cNvSpPr txBox="1">
            <a:spLocks/>
          </p:cNvSpPr>
          <p:nvPr/>
        </p:nvSpPr>
        <p:spPr>
          <a:xfrm>
            <a:off x="1032380" y="1514616"/>
            <a:ext cx="4887411" cy="4978258"/>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6E6E6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6E6E6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6E6E6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6E6E6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6E6E6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3200"/>
              <a:t>Rapide description de votre structure</a:t>
            </a:r>
            <a:endParaRPr lang="fr-FR" sz="1200"/>
          </a:p>
        </p:txBody>
      </p:sp>
      <p:pic>
        <p:nvPicPr>
          <p:cNvPr id="5" name="Espace réservé pour une image  13">
            <a:extLst>
              <a:ext uri="{FF2B5EF4-FFF2-40B4-BE49-F238E27FC236}">
                <a16:creationId xmlns:a16="http://schemas.microsoft.com/office/drawing/2014/main" id="{EEE0EF66-84BD-7341-F77C-76251A25524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272210" y="3453748"/>
            <a:ext cx="2557463" cy="2922587"/>
          </a:xfrm>
          <a:prstGeom prst="rect">
            <a:avLst/>
          </a:prstGeom>
        </p:spPr>
      </p:pic>
      <p:pic>
        <p:nvPicPr>
          <p:cNvPr id="6" name="Espace réservé pour une image  15">
            <a:extLst>
              <a:ext uri="{FF2B5EF4-FFF2-40B4-BE49-F238E27FC236}">
                <a16:creationId xmlns:a16="http://schemas.microsoft.com/office/drawing/2014/main" id="{CE64C06E-D9EE-1361-BFFA-95C03C9C6CC0}"/>
              </a:ext>
            </a:extLst>
          </p:cNvPr>
          <p:cNvPicPr>
            <a:picLocks noChangeAspect="1"/>
          </p:cNvPicPr>
          <p:nvPr/>
        </p:nvPicPr>
        <p:blipFill>
          <a:blip r:embed="rId3" cstate="screen">
            <a:extLst>
              <a:ext uri="{28A0092B-C50C-407E-A947-70E740481C1C}">
                <a14:useLocalDpi xmlns:a14="http://schemas.microsoft.com/office/drawing/2010/main"/>
              </a:ext>
            </a:extLst>
          </a:blip>
          <a:srcRect l="244" r="244"/>
          <a:stretch>
            <a:fillRect/>
          </a:stretch>
        </p:blipFill>
        <p:spPr>
          <a:xfrm>
            <a:off x="8829673" y="3453748"/>
            <a:ext cx="2552700" cy="2922587"/>
          </a:xfrm>
          <a:prstGeom prst="rect">
            <a:avLst/>
          </a:prstGeom>
        </p:spPr>
      </p:pic>
      <p:sp>
        <p:nvSpPr>
          <p:cNvPr id="7" name="Rectangle 6">
            <a:extLst>
              <a:ext uri="{FF2B5EF4-FFF2-40B4-BE49-F238E27FC236}">
                <a16:creationId xmlns:a16="http://schemas.microsoft.com/office/drawing/2014/main" id="{2AD5CF79-BA80-3034-48E5-8784843E97DA}"/>
              </a:ext>
            </a:extLst>
          </p:cNvPr>
          <p:cNvSpPr/>
          <p:nvPr/>
        </p:nvSpPr>
        <p:spPr>
          <a:xfrm>
            <a:off x="6272210" y="1465260"/>
            <a:ext cx="5269983" cy="1938992"/>
          </a:xfrm>
          <a:prstGeom prst="rect">
            <a:avLst/>
          </a:prstGeom>
        </p:spPr>
        <p:txBody>
          <a:bodyPr wrap="square">
            <a:spAutoFit/>
          </a:bodyPr>
          <a:lstStyle/>
          <a:p>
            <a:pPr marL="285750" indent="-285750" algn="just">
              <a:buFont typeface="Arial" panose="020B0604020202020204" pitchFamily="34" charset="0"/>
              <a:buChar char="•"/>
            </a:pPr>
            <a:r>
              <a:rPr lang="fr-FR" sz="2000">
                <a:solidFill>
                  <a:srgbClr val="6E6E6E"/>
                </a:solidFill>
              </a:rPr>
              <a:t>Quelques</a:t>
            </a:r>
          </a:p>
          <a:p>
            <a:pPr marL="285750" indent="-285750" algn="just">
              <a:buFont typeface="Arial" panose="020B0604020202020204" pitchFamily="34" charset="0"/>
              <a:buChar char="•"/>
            </a:pPr>
            <a:r>
              <a:rPr lang="fr-FR" sz="2000">
                <a:solidFill>
                  <a:srgbClr val="6E6E6E"/>
                </a:solidFill>
              </a:rPr>
              <a:t>Informations</a:t>
            </a:r>
          </a:p>
          <a:p>
            <a:pPr marL="285750" indent="-285750" algn="just">
              <a:buFont typeface="Arial" panose="020B0604020202020204" pitchFamily="34" charset="0"/>
              <a:buChar char="•"/>
            </a:pPr>
            <a:r>
              <a:rPr lang="fr-FR" sz="2000">
                <a:solidFill>
                  <a:srgbClr val="6E6E6E"/>
                </a:solidFill>
              </a:rPr>
              <a:t>Essentielles</a:t>
            </a:r>
          </a:p>
          <a:p>
            <a:pPr marL="285750" indent="-285750" algn="just">
              <a:buFont typeface="Arial" panose="020B0604020202020204" pitchFamily="34" charset="0"/>
              <a:buChar char="•"/>
            </a:pPr>
            <a:r>
              <a:rPr lang="fr-FR" sz="2000">
                <a:solidFill>
                  <a:srgbClr val="6E6E6E"/>
                </a:solidFill>
              </a:rPr>
              <a:t>Présentées </a:t>
            </a:r>
          </a:p>
          <a:p>
            <a:pPr marL="285750" indent="-285750" algn="just">
              <a:buFont typeface="Arial" panose="020B0604020202020204" pitchFamily="34" charset="0"/>
              <a:buChar char="•"/>
            </a:pPr>
            <a:r>
              <a:rPr lang="fr-FR" sz="2000">
                <a:solidFill>
                  <a:srgbClr val="6E6E6E"/>
                </a:solidFill>
              </a:rPr>
              <a:t>Sous la forme</a:t>
            </a:r>
          </a:p>
          <a:p>
            <a:pPr marL="285750" indent="-285750" algn="just">
              <a:buFont typeface="Arial" panose="020B0604020202020204" pitchFamily="34" charset="0"/>
              <a:buChar char="•"/>
            </a:pPr>
            <a:r>
              <a:rPr lang="fr-FR" sz="2000">
                <a:solidFill>
                  <a:srgbClr val="6E6E6E"/>
                </a:solidFill>
              </a:rPr>
              <a:t>De points </a:t>
            </a:r>
            <a:endParaRPr lang="fr-FR" sz="1400">
              <a:solidFill>
                <a:srgbClr val="6E6E6E"/>
              </a:solidFill>
            </a:endParaRPr>
          </a:p>
        </p:txBody>
      </p:sp>
    </p:spTree>
    <p:extLst>
      <p:ext uri="{BB962C8B-B14F-4D97-AF65-F5344CB8AC3E}">
        <p14:creationId xmlns:p14="http://schemas.microsoft.com/office/powerpoint/2010/main" val="1023957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94027-1B7C-6694-03FE-55C88146451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FCF1D47-F657-0CC2-94B4-576456C21956}"/>
              </a:ext>
            </a:extLst>
          </p:cNvPr>
          <p:cNvSpPr>
            <a:spLocks noGrp="1"/>
          </p:cNvSpPr>
          <p:nvPr>
            <p:ph type="title"/>
          </p:nvPr>
        </p:nvSpPr>
        <p:spPr/>
        <p:txBody>
          <a:bodyPr/>
          <a:lstStyle/>
          <a:p>
            <a:r>
              <a:rPr lang="fr-FR"/>
              <a:t>Les réseaux de chaleur – Agglomération </a:t>
            </a:r>
          </a:p>
        </p:txBody>
      </p:sp>
      <p:sp>
        <p:nvSpPr>
          <p:cNvPr id="3" name="Espace réservé du contenu 2">
            <a:extLst>
              <a:ext uri="{FF2B5EF4-FFF2-40B4-BE49-F238E27FC236}">
                <a16:creationId xmlns:a16="http://schemas.microsoft.com/office/drawing/2014/main" id="{9A0F6EAF-4B5A-DB7A-2221-BEAC58B1CAAC}"/>
              </a:ext>
            </a:extLst>
          </p:cNvPr>
          <p:cNvSpPr>
            <a:spLocks noGrp="1"/>
          </p:cNvSpPr>
          <p:nvPr>
            <p:ph idx="1"/>
          </p:nvPr>
        </p:nvSpPr>
        <p:spPr>
          <a:xfrm>
            <a:off x="838200" y="1190403"/>
            <a:ext cx="10515600" cy="492094"/>
          </a:xfrm>
        </p:spPr>
        <p:txBody>
          <a:bodyPr/>
          <a:lstStyle/>
          <a:p>
            <a:pPr marL="0" indent="0">
              <a:buNone/>
            </a:pPr>
            <a:r>
              <a:rPr kumimoji="0" lang="fr-FR" sz="1800" b="0" i="0" u="none" strike="noStrike" kern="1200" cap="none" spc="0" normalizeH="0" baseline="0" noProof="0">
                <a:ln>
                  <a:noFill/>
                </a:ln>
                <a:effectLst/>
                <a:uLnTx/>
                <a:uFillTx/>
                <a:latin typeface="Arial" panose="020B0604020202020204" pitchFamily="34" charset="0"/>
                <a:cs typeface="Arial" panose="020B0604020202020204" pitchFamily="34" charset="0"/>
                <a:sym typeface="Wingdings" pitchFamily="2" charset="2"/>
              </a:rPr>
              <a:t>Narbonne : agglomération de 50 000 habitants</a:t>
            </a:r>
          </a:p>
          <a:p>
            <a:endParaRPr lang="fr-FR"/>
          </a:p>
        </p:txBody>
      </p:sp>
      <p:grpSp>
        <p:nvGrpSpPr>
          <p:cNvPr id="4" name="Groupe 3">
            <a:extLst>
              <a:ext uri="{FF2B5EF4-FFF2-40B4-BE49-F238E27FC236}">
                <a16:creationId xmlns:a16="http://schemas.microsoft.com/office/drawing/2014/main" id="{986FCC93-8DAD-F774-23E7-20F42413B74D}"/>
              </a:ext>
            </a:extLst>
          </p:cNvPr>
          <p:cNvGrpSpPr/>
          <p:nvPr/>
        </p:nvGrpSpPr>
        <p:grpSpPr>
          <a:xfrm>
            <a:off x="1532556" y="1682497"/>
            <a:ext cx="1534590" cy="276999"/>
            <a:chOff x="3405545" y="864263"/>
            <a:chExt cx="1534590" cy="276999"/>
          </a:xfrm>
        </p:grpSpPr>
        <p:pic>
          <p:nvPicPr>
            <p:cNvPr id="5" name="Image 4">
              <a:extLst>
                <a:ext uri="{FF2B5EF4-FFF2-40B4-BE49-F238E27FC236}">
                  <a16:creationId xmlns:a16="http://schemas.microsoft.com/office/drawing/2014/main" id="{44061EDF-B6F9-FA85-277B-4311712850EB}"/>
                </a:ext>
              </a:extLst>
            </p:cNvPr>
            <p:cNvPicPr>
              <a:picLocks noChangeAspect="1"/>
            </p:cNvPicPr>
            <p:nvPr/>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405545" y="908225"/>
              <a:ext cx="189076" cy="189076"/>
            </a:xfrm>
            <a:prstGeom prst="rect">
              <a:avLst/>
            </a:prstGeom>
          </p:spPr>
        </p:pic>
        <p:sp>
          <p:nvSpPr>
            <p:cNvPr id="6" name="Rectangle 5">
              <a:extLst>
                <a:ext uri="{FF2B5EF4-FFF2-40B4-BE49-F238E27FC236}">
                  <a16:creationId xmlns:a16="http://schemas.microsoft.com/office/drawing/2014/main" id="{A0530E69-8988-7EF1-3F57-45790EE72A58}"/>
                </a:ext>
              </a:extLst>
            </p:cNvPr>
            <p:cNvSpPr/>
            <p:nvPr/>
          </p:nvSpPr>
          <p:spPr>
            <a:xfrm>
              <a:off x="3590150" y="864263"/>
              <a:ext cx="1349985" cy="276999"/>
            </a:xfrm>
            <a:prstGeom prst="rect">
              <a:avLst/>
            </a:prstGeom>
          </p:spPr>
          <p:txBody>
            <a:bodyPr wrap="none">
              <a:spAutoFit/>
            </a:bodyPr>
            <a:lstStyle/>
            <a:p>
              <a:pPr algn="just"/>
              <a:r>
                <a:rPr lang="fr-FR" sz="1200">
                  <a:solidFill>
                    <a:schemeClr val="tx1">
                      <a:lumMod val="50000"/>
                      <a:lumOff val="50000"/>
                    </a:schemeClr>
                  </a:solidFill>
                </a:rPr>
                <a:t>53 000 d’habitants</a:t>
              </a:r>
            </a:p>
          </p:txBody>
        </p:sp>
      </p:grpSp>
      <p:grpSp>
        <p:nvGrpSpPr>
          <p:cNvPr id="7" name="Groupe 6">
            <a:extLst>
              <a:ext uri="{FF2B5EF4-FFF2-40B4-BE49-F238E27FC236}">
                <a16:creationId xmlns:a16="http://schemas.microsoft.com/office/drawing/2014/main" id="{8C01AB4B-34DC-A0A2-597C-3A6568611744}"/>
              </a:ext>
            </a:extLst>
          </p:cNvPr>
          <p:cNvGrpSpPr/>
          <p:nvPr/>
        </p:nvGrpSpPr>
        <p:grpSpPr>
          <a:xfrm>
            <a:off x="1532556" y="2596415"/>
            <a:ext cx="5423728" cy="2349291"/>
            <a:chOff x="1979396" y="2445027"/>
            <a:chExt cx="6870561" cy="2449413"/>
          </a:xfrm>
        </p:grpSpPr>
        <p:pic>
          <p:nvPicPr>
            <p:cNvPr id="8" name="Image 7" descr="Une image contenant carte&#10;&#10;Description générée automatiquement">
              <a:extLst>
                <a:ext uri="{FF2B5EF4-FFF2-40B4-BE49-F238E27FC236}">
                  <a16:creationId xmlns:a16="http://schemas.microsoft.com/office/drawing/2014/main" id="{25611655-C387-8671-4522-92F9DAEB74C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7130" b="21333"/>
            <a:stretch/>
          </p:blipFill>
          <p:spPr>
            <a:xfrm>
              <a:off x="1979396" y="2445027"/>
              <a:ext cx="6870561" cy="2449413"/>
            </a:xfrm>
            <a:prstGeom prst="rect">
              <a:avLst/>
            </a:prstGeom>
            <a:ln>
              <a:noFill/>
            </a:ln>
            <a:effectLst>
              <a:outerShdw blurRad="292100" dist="139700" dir="2700000" algn="tl" rotWithShape="0">
                <a:srgbClr val="333333">
                  <a:alpha val="65000"/>
                </a:srgbClr>
              </a:outerShdw>
            </a:effectLst>
          </p:spPr>
        </p:pic>
        <p:sp>
          <p:nvSpPr>
            <p:cNvPr id="9" name="Larme 8">
              <a:extLst>
                <a:ext uri="{FF2B5EF4-FFF2-40B4-BE49-F238E27FC236}">
                  <a16:creationId xmlns:a16="http://schemas.microsoft.com/office/drawing/2014/main" id="{400280F9-7612-E30E-01BF-9B4C8094FB9B}"/>
                </a:ext>
              </a:extLst>
            </p:cNvPr>
            <p:cNvSpPr/>
            <p:nvPr/>
          </p:nvSpPr>
          <p:spPr>
            <a:xfrm rot="8059307">
              <a:off x="2929887" y="3945653"/>
              <a:ext cx="301039" cy="352619"/>
            </a:xfrm>
            <a:prstGeom prst="teardrop">
              <a:avLst>
                <a:gd name="adj" fmla="val 129987"/>
              </a:avLst>
            </a:prstGeom>
            <a:solidFill>
              <a:srgbClr val="FF0000"/>
            </a:solidFill>
            <a:ln w="28575">
              <a:solidFill>
                <a:schemeClr val="bg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 name="Rectangle 9">
            <a:extLst>
              <a:ext uri="{FF2B5EF4-FFF2-40B4-BE49-F238E27FC236}">
                <a16:creationId xmlns:a16="http://schemas.microsoft.com/office/drawing/2014/main" id="{612A328A-24BF-3A59-04CF-295280AEA508}"/>
              </a:ext>
            </a:extLst>
          </p:cNvPr>
          <p:cNvSpPr/>
          <p:nvPr/>
        </p:nvSpPr>
        <p:spPr>
          <a:xfrm>
            <a:off x="1712382" y="1986878"/>
            <a:ext cx="2146225" cy="276999"/>
          </a:xfrm>
          <a:prstGeom prst="rect">
            <a:avLst/>
          </a:prstGeom>
        </p:spPr>
        <p:txBody>
          <a:bodyPr wrap="square">
            <a:spAutoFit/>
          </a:bodyPr>
          <a:lstStyle/>
          <a:p>
            <a:pPr algn="just"/>
            <a:r>
              <a:rPr lang="fr-FR" sz="1200">
                <a:solidFill>
                  <a:schemeClr val="tx1">
                    <a:lumMod val="50000"/>
                    <a:lumOff val="50000"/>
                  </a:schemeClr>
                </a:solidFill>
              </a:rPr>
              <a:t>Biomasse</a:t>
            </a:r>
          </a:p>
        </p:txBody>
      </p:sp>
      <p:pic>
        <p:nvPicPr>
          <p:cNvPr id="11" name="Image 10">
            <a:extLst>
              <a:ext uri="{FF2B5EF4-FFF2-40B4-BE49-F238E27FC236}">
                <a16:creationId xmlns:a16="http://schemas.microsoft.com/office/drawing/2014/main" id="{1B816150-8FD3-E060-2254-C9C9AA129E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40484" y="2279002"/>
            <a:ext cx="206933" cy="206933"/>
          </a:xfrm>
          <a:prstGeom prst="rect">
            <a:avLst/>
          </a:prstGeom>
        </p:spPr>
      </p:pic>
      <p:pic>
        <p:nvPicPr>
          <p:cNvPr id="12" name="Image 11">
            <a:extLst>
              <a:ext uri="{FF2B5EF4-FFF2-40B4-BE49-F238E27FC236}">
                <a16:creationId xmlns:a16="http://schemas.microsoft.com/office/drawing/2014/main" id="{1E6A8FE9-A742-5A44-3CBB-EE854A7730B8}"/>
              </a:ext>
            </a:extLst>
          </p:cNvPr>
          <p:cNvPicPr>
            <a:picLocks noChangeAspect="1"/>
          </p:cNvPicPr>
          <p:nvPr/>
        </p:nvPicPr>
        <p:blipFill>
          <a:blip r:embed="rId5"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3338135" y="1986878"/>
            <a:ext cx="206933" cy="206933"/>
          </a:xfrm>
          <a:prstGeom prst="rect">
            <a:avLst/>
          </a:prstGeom>
        </p:spPr>
      </p:pic>
      <p:pic>
        <p:nvPicPr>
          <p:cNvPr id="13" name="Image 12">
            <a:extLst>
              <a:ext uri="{FF2B5EF4-FFF2-40B4-BE49-F238E27FC236}">
                <a16:creationId xmlns:a16="http://schemas.microsoft.com/office/drawing/2014/main" id="{D6875D8C-C4BD-D5A8-29B8-9B74C54109E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43500" y="2258953"/>
            <a:ext cx="206933" cy="206933"/>
          </a:xfrm>
          <a:prstGeom prst="rect">
            <a:avLst/>
          </a:prstGeom>
        </p:spPr>
      </p:pic>
      <p:pic>
        <p:nvPicPr>
          <p:cNvPr id="14" name="Image 13">
            <a:extLst>
              <a:ext uri="{FF2B5EF4-FFF2-40B4-BE49-F238E27FC236}">
                <a16:creationId xmlns:a16="http://schemas.microsoft.com/office/drawing/2014/main" id="{BD961A53-FC99-B962-2ACB-CD62198459B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40484" y="2023281"/>
            <a:ext cx="206934" cy="206934"/>
          </a:xfrm>
          <a:prstGeom prst="rect">
            <a:avLst/>
          </a:prstGeom>
        </p:spPr>
      </p:pic>
      <p:sp>
        <p:nvSpPr>
          <p:cNvPr id="15" name="Rectangle 14">
            <a:extLst>
              <a:ext uri="{FF2B5EF4-FFF2-40B4-BE49-F238E27FC236}">
                <a16:creationId xmlns:a16="http://schemas.microsoft.com/office/drawing/2014/main" id="{D2815ED3-5C3A-42EC-983C-A3DE020B010C}"/>
              </a:ext>
            </a:extLst>
          </p:cNvPr>
          <p:cNvSpPr/>
          <p:nvPr/>
        </p:nvSpPr>
        <p:spPr>
          <a:xfrm>
            <a:off x="1747418" y="2241933"/>
            <a:ext cx="914033" cy="276999"/>
          </a:xfrm>
          <a:prstGeom prst="rect">
            <a:avLst/>
          </a:prstGeom>
        </p:spPr>
        <p:txBody>
          <a:bodyPr wrap="none">
            <a:spAutoFit/>
          </a:bodyPr>
          <a:lstStyle/>
          <a:p>
            <a:pPr algn="just"/>
            <a:r>
              <a:rPr lang="fr-FR" sz="1200">
                <a:solidFill>
                  <a:schemeClr val="tx1">
                    <a:lumMod val="50000"/>
                    <a:lumOff val="50000"/>
                  </a:schemeClr>
                </a:solidFill>
              </a:rPr>
              <a:t>59% </a:t>
            </a:r>
            <a:r>
              <a:rPr lang="fr-FR" sz="1200" err="1">
                <a:solidFill>
                  <a:schemeClr val="tx1">
                    <a:lumMod val="50000"/>
                    <a:lumOff val="50000"/>
                  </a:schemeClr>
                </a:solidFill>
              </a:rPr>
              <a:t>EnR&amp;R</a:t>
            </a:r>
            <a:endParaRPr lang="fr-FR" sz="1200">
              <a:solidFill>
                <a:schemeClr val="tx1">
                  <a:lumMod val="50000"/>
                  <a:lumOff val="50000"/>
                </a:schemeClr>
              </a:solidFill>
            </a:endParaRPr>
          </a:p>
        </p:txBody>
      </p:sp>
      <p:sp>
        <p:nvSpPr>
          <p:cNvPr id="16" name="Rectangle 15">
            <a:extLst>
              <a:ext uri="{FF2B5EF4-FFF2-40B4-BE49-F238E27FC236}">
                <a16:creationId xmlns:a16="http://schemas.microsoft.com/office/drawing/2014/main" id="{E21C20F1-2F5D-C797-4EED-ADFC8ECFA12B}"/>
              </a:ext>
            </a:extLst>
          </p:cNvPr>
          <p:cNvSpPr/>
          <p:nvPr/>
        </p:nvSpPr>
        <p:spPr>
          <a:xfrm>
            <a:off x="3565264" y="1968153"/>
            <a:ext cx="1127681" cy="276999"/>
          </a:xfrm>
          <a:prstGeom prst="rect">
            <a:avLst/>
          </a:prstGeom>
        </p:spPr>
        <p:txBody>
          <a:bodyPr wrap="none">
            <a:spAutoFit/>
          </a:bodyPr>
          <a:lstStyle/>
          <a:p>
            <a:pPr algn="just"/>
            <a:r>
              <a:rPr lang="fr-FR" sz="1200">
                <a:solidFill>
                  <a:schemeClr val="tx1">
                    <a:lumMod val="50000"/>
                    <a:lumOff val="50000"/>
                  </a:schemeClr>
                </a:solidFill>
              </a:rPr>
              <a:t>9 000 </a:t>
            </a:r>
            <a:r>
              <a:rPr lang="fr-FR" sz="1200" err="1">
                <a:solidFill>
                  <a:schemeClr val="tx1">
                    <a:lumMod val="50000"/>
                    <a:lumOff val="50000"/>
                  </a:schemeClr>
                </a:solidFill>
              </a:rPr>
              <a:t>MWh</a:t>
            </a:r>
            <a:r>
              <a:rPr lang="fr-FR" sz="1200">
                <a:solidFill>
                  <a:schemeClr val="tx1">
                    <a:lumMod val="50000"/>
                    <a:lumOff val="50000"/>
                  </a:schemeClr>
                </a:solidFill>
              </a:rPr>
              <a:t>/an</a:t>
            </a:r>
          </a:p>
        </p:txBody>
      </p:sp>
      <p:sp>
        <p:nvSpPr>
          <p:cNvPr id="17" name="Rectangle 16">
            <a:extLst>
              <a:ext uri="{FF2B5EF4-FFF2-40B4-BE49-F238E27FC236}">
                <a16:creationId xmlns:a16="http://schemas.microsoft.com/office/drawing/2014/main" id="{5DE6E0A1-17F3-EFD0-6CB1-BE02600F9194}"/>
              </a:ext>
            </a:extLst>
          </p:cNvPr>
          <p:cNvSpPr/>
          <p:nvPr/>
        </p:nvSpPr>
        <p:spPr>
          <a:xfrm>
            <a:off x="3600299" y="2215912"/>
            <a:ext cx="4230517" cy="276999"/>
          </a:xfrm>
          <a:prstGeom prst="rect">
            <a:avLst/>
          </a:prstGeom>
        </p:spPr>
        <p:txBody>
          <a:bodyPr wrap="none">
            <a:spAutoFit/>
          </a:bodyPr>
          <a:lstStyle/>
          <a:p>
            <a:pPr algn="just"/>
            <a:r>
              <a:rPr lang="fr-FR" sz="1200">
                <a:solidFill>
                  <a:schemeClr val="tx1">
                    <a:lumMod val="50000"/>
                    <a:lumOff val="50000"/>
                  </a:schemeClr>
                </a:solidFill>
              </a:rPr>
              <a:t>900 logements, 7 écoles, 1 collège et d’autres bâtiments publics</a:t>
            </a:r>
          </a:p>
        </p:txBody>
      </p:sp>
      <p:pic>
        <p:nvPicPr>
          <p:cNvPr id="24" name="Picture 2">
            <a:extLst>
              <a:ext uri="{FF2B5EF4-FFF2-40B4-BE49-F238E27FC236}">
                <a16:creationId xmlns:a16="http://schemas.microsoft.com/office/drawing/2014/main" id="{BC6FDDF8-B6BE-9D50-F6DB-8D226A865D9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6689"/>
          <a:stretch/>
        </p:blipFill>
        <p:spPr bwMode="auto">
          <a:xfrm>
            <a:off x="8665276" y="4526014"/>
            <a:ext cx="3147815" cy="196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Image 24">
            <a:extLst>
              <a:ext uri="{FF2B5EF4-FFF2-40B4-BE49-F238E27FC236}">
                <a16:creationId xmlns:a16="http://schemas.microsoft.com/office/drawing/2014/main" id="{3396E5A8-AF82-736A-5843-CC7B268665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52689" y="3940180"/>
            <a:ext cx="302401" cy="302401"/>
          </a:xfrm>
          <a:prstGeom prst="rect">
            <a:avLst/>
          </a:prstGeom>
        </p:spPr>
      </p:pic>
      <p:sp>
        <p:nvSpPr>
          <p:cNvPr id="26" name="Rectangle 25">
            <a:extLst>
              <a:ext uri="{FF2B5EF4-FFF2-40B4-BE49-F238E27FC236}">
                <a16:creationId xmlns:a16="http://schemas.microsoft.com/office/drawing/2014/main" id="{FEBF7353-A21F-F133-F595-98F2BA89547D}"/>
              </a:ext>
            </a:extLst>
          </p:cNvPr>
          <p:cNvSpPr/>
          <p:nvPr/>
        </p:nvSpPr>
        <p:spPr>
          <a:xfrm>
            <a:off x="9277540" y="3955839"/>
            <a:ext cx="2697864" cy="338554"/>
          </a:xfrm>
          <a:prstGeom prst="rect">
            <a:avLst/>
          </a:prstGeom>
        </p:spPr>
        <p:txBody>
          <a:bodyPr wrap="square">
            <a:spAutoFit/>
          </a:bodyPr>
          <a:lstStyle/>
          <a:p>
            <a:pPr algn="just"/>
            <a:r>
              <a:rPr lang="fr-FR" sz="1600">
                <a:solidFill>
                  <a:srgbClr val="58BDBD"/>
                </a:solidFill>
              </a:rPr>
              <a:t>de 59 à + 70% </a:t>
            </a:r>
            <a:r>
              <a:rPr lang="fr-FR" sz="1600" err="1">
                <a:solidFill>
                  <a:srgbClr val="58BDBD"/>
                </a:solidFill>
              </a:rPr>
              <a:t>EnR&amp;R</a:t>
            </a:r>
            <a:endParaRPr lang="fr-FR" sz="1600">
              <a:solidFill>
                <a:srgbClr val="58BDBD"/>
              </a:solidFill>
            </a:endParaRPr>
          </a:p>
        </p:txBody>
      </p:sp>
      <p:grpSp>
        <p:nvGrpSpPr>
          <p:cNvPr id="27" name="Groupe 26">
            <a:extLst>
              <a:ext uri="{FF2B5EF4-FFF2-40B4-BE49-F238E27FC236}">
                <a16:creationId xmlns:a16="http://schemas.microsoft.com/office/drawing/2014/main" id="{D90A1892-6870-2978-2E05-F87E52B555B1}"/>
              </a:ext>
            </a:extLst>
          </p:cNvPr>
          <p:cNvGrpSpPr/>
          <p:nvPr/>
        </p:nvGrpSpPr>
        <p:grpSpPr>
          <a:xfrm>
            <a:off x="8966628" y="3531001"/>
            <a:ext cx="1436160" cy="341117"/>
            <a:chOff x="2000171" y="228269"/>
            <a:chExt cx="1436160" cy="341117"/>
          </a:xfrm>
        </p:grpSpPr>
        <p:pic>
          <p:nvPicPr>
            <p:cNvPr id="28" name="Image 27">
              <a:extLst>
                <a:ext uri="{FF2B5EF4-FFF2-40B4-BE49-F238E27FC236}">
                  <a16:creationId xmlns:a16="http://schemas.microsoft.com/office/drawing/2014/main" id="{3A8BD5AF-3859-8B4E-2317-4174218B82D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000171" y="228269"/>
              <a:ext cx="286751" cy="286751"/>
            </a:xfrm>
            <a:prstGeom prst="rect">
              <a:avLst/>
            </a:prstGeom>
          </p:spPr>
        </p:pic>
        <p:sp>
          <p:nvSpPr>
            <p:cNvPr id="29" name="Rectangle 28">
              <a:extLst>
                <a:ext uri="{FF2B5EF4-FFF2-40B4-BE49-F238E27FC236}">
                  <a16:creationId xmlns:a16="http://schemas.microsoft.com/office/drawing/2014/main" id="{A6108014-8868-5F6C-ED5A-0607E31C04F2}"/>
                </a:ext>
              </a:extLst>
            </p:cNvPr>
            <p:cNvSpPr/>
            <p:nvPr/>
          </p:nvSpPr>
          <p:spPr>
            <a:xfrm>
              <a:off x="2311083" y="230832"/>
              <a:ext cx="1125248" cy="338554"/>
            </a:xfrm>
            <a:prstGeom prst="rect">
              <a:avLst/>
            </a:prstGeom>
          </p:spPr>
          <p:txBody>
            <a:bodyPr wrap="square">
              <a:spAutoFit/>
            </a:bodyPr>
            <a:lstStyle/>
            <a:p>
              <a:pPr lvl="0" algn="just"/>
              <a:r>
                <a:rPr lang="fr-FR" sz="1600">
                  <a:solidFill>
                    <a:srgbClr val="58BDBD"/>
                  </a:solidFill>
                </a:rPr>
                <a:t>+ 2,8 MW</a:t>
              </a:r>
            </a:p>
          </p:txBody>
        </p:sp>
      </p:grpSp>
      <p:sp>
        <p:nvSpPr>
          <p:cNvPr id="30" name="ZoneTexte 29">
            <a:extLst>
              <a:ext uri="{FF2B5EF4-FFF2-40B4-BE49-F238E27FC236}">
                <a16:creationId xmlns:a16="http://schemas.microsoft.com/office/drawing/2014/main" id="{A48411AA-1922-BC97-72F5-C71CF37FA084}"/>
              </a:ext>
            </a:extLst>
          </p:cNvPr>
          <p:cNvSpPr txBox="1"/>
          <p:nvPr/>
        </p:nvSpPr>
        <p:spPr>
          <a:xfrm>
            <a:off x="8824587" y="2782669"/>
            <a:ext cx="2812911" cy="646331"/>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fr-FR">
                <a:solidFill>
                  <a:srgbClr val="6E6E6E"/>
                </a:solidFill>
                <a:latin typeface="Arial" panose="020B0604020202020204" pitchFamily="34" charset="0"/>
                <a:cs typeface="Arial" panose="020B0604020202020204" pitchFamily="34" charset="0"/>
                <a:sym typeface="Wingdings" pitchFamily="2" charset="2"/>
              </a:rPr>
              <a:t>Verdissement du réseau via centrale thermique</a:t>
            </a:r>
            <a:endParaRPr kumimoji="0" lang="fr-FR" sz="1800" b="0" i="0" u="none" strike="noStrike" kern="1200" cap="none" spc="0" normalizeH="0" baseline="0" noProof="0">
              <a:ln>
                <a:noFill/>
              </a:ln>
              <a:solidFill>
                <a:srgbClr val="6E6E6E"/>
              </a:solidFill>
              <a:effectLst/>
              <a:uLnTx/>
              <a:uFillTx/>
              <a:latin typeface="Arial" panose="020B0604020202020204" pitchFamily="34" charset="0"/>
              <a:cs typeface="Arial" panose="020B0604020202020204" pitchFamily="34" charset="0"/>
              <a:sym typeface="Wingdings" pitchFamily="2" charset="2"/>
            </a:endParaRPr>
          </a:p>
        </p:txBody>
      </p:sp>
    </p:spTree>
    <p:extLst>
      <p:ext uri="{BB962C8B-B14F-4D97-AF65-F5344CB8AC3E}">
        <p14:creationId xmlns:p14="http://schemas.microsoft.com/office/powerpoint/2010/main" val="358643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C4E19-9916-BFDE-AEF0-F368D074170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316318F-56A5-7281-C62E-156AAC02B79B}"/>
              </a:ext>
            </a:extLst>
          </p:cNvPr>
          <p:cNvSpPr>
            <a:spLocks noGrp="1"/>
          </p:cNvSpPr>
          <p:nvPr>
            <p:ph type="title"/>
          </p:nvPr>
        </p:nvSpPr>
        <p:spPr/>
        <p:txBody>
          <a:bodyPr/>
          <a:lstStyle/>
          <a:p>
            <a:r>
              <a:rPr lang="fr-FR"/>
              <a:t>Pertinence d’un réseau : la densité thermique</a:t>
            </a:r>
          </a:p>
        </p:txBody>
      </p:sp>
      <p:sp>
        <p:nvSpPr>
          <p:cNvPr id="4" name="Rectangle 3">
            <a:extLst>
              <a:ext uri="{FF2B5EF4-FFF2-40B4-BE49-F238E27FC236}">
                <a16:creationId xmlns:a16="http://schemas.microsoft.com/office/drawing/2014/main" id="{5EDAB3EF-9DA3-0977-21F1-6833887592BD}"/>
              </a:ext>
            </a:extLst>
          </p:cNvPr>
          <p:cNvSpPr/>
          <p:nvPr/>
        </p:nvSpPr>
        <p:spPr>
          <a:xfrm>
            <a:off x="3667790" y="2106461"/>
            <a:ext cx="519300" cy="523220"/>
          </a:xfrm>
          <a:prstGeom prst="rect">
            <a:avLst/>
          </a:prstGeom>
        </p:spPr>
        <p:txBody>
          <a:bodyPr wrap="square">
            <a:spAutoFit/>
          </a:bodyPr>
          <a:lstStyle/>
          <a:p>
            <a:pPr algn="ctr"/>
            <a:r>
              <a:rPr lang="fr-FR" sz="2800" b="1">
                <a:solidFill>
                  <a:srgbClr val="6E6E6E"/>
                </a:solidFill>
                <a:latin typeface="Arial" panose="020B0604020202020204" pitchFamily="34" charset="0"/>
                <a:cs typeface="Arial" panose="020B0604020202020204" pitchFamily="34" charset="0"/>
              </a:rPr>
              <a:t>+</a:t>
            </a:r>
          </a:p>
        </p:txBody>
      </p:sp>
      <p:sp>
        <p:nvSpPr>
          <p:cNvPr id="5" name="Flèche vers le bas 4">
            <a:extLst>
              <a:ext uri="{FF2B5EF4-FFF2-40B4-BE49-F238E27FC236}">
                <a16:creationId xmlns:a16="http://schemas.microsoft.com/office/drawing/2014/main" id="{D184A995-2914-3973-E169-8AF658200B5B}"/>
              </a:ext>
            </a:extLst>
          </p:cNvPr>
          <p:cNvSpPr/>
          <p:nvPr/>
        </p:nvSpPr>
        <p:spPr>
          <a:xfrm>
            <a:off x="3783617" y="3118015"/>
            <a:ext cx="287643" cy="297492"/>
          </a:xfrm>
          <a:prstGeom prst="downArrow">
            <a:avLst/>
          </a:prstGeom>
          <a:solidFill>
            <a:srgbClr val="335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6E6E6E"/>
              </a:solidFill>
            </a:endParaRPr>
          </a:p>
        </p:txBody>
      </p:sp>
      <mc:AlternateContent xmlns:mc="http://schemas.openxmlformats.org/markup-compatibility/2006">
        <mc:Choice xmlns:a14="http://schemas.microsoft.com/office/drawing/2010/main" Requires="a14">
          <p:sp>
            <p:nvSpPr>
              <p:cNvPr id="7" name="Rectangle 6">
                <a:extLst>
                  <a:ext uri="{FF2B5EF4-FFF2-40B4-BE49-F238E27FC236}">
                    <a16:creationId xmlns:a16="http://schemas.microsoft.com/office/drawing/2014/main" id="{003C69EB-8E30-D4EB-2FD9-71CDD2503DC4}"/>
                  </a:ext>
                </a:extLst>
              </p:cNvPr>
              <p:cNvSpPr/>
              <p:nvPr/>
            </p:nvSpPr>
            <p:spPr>
              <a:xfrm>
                <a:off x="2269188" y="4241853"/>
                <a:ext cx="7387896" cy="778675"/>
              </a:xfrm>
              <a:prstGeom prst="rect">
                <a:avLst/>
              </a:prstGeom>
              <a:ln>
                <a:noFill/>
              </a:ln>
            </p:spPr>
            <p:txBody>
              <a:bodyPr wrap="square">
                <a:spAutoFit/>
              </a:bodyPr>
              <a:lstStyle/>
              <a:p>
                <a:pPr algn="just"/>
                <a:r>
                  <a:rPr lang="fr-FR" sz="2800" b="1">
                    <a:solidFill>
                      <a:srgbClr val="6E6E6E"/>
                    </a:solidFill>
                    <a:latin typeface="Arial" panose="020B0604020202020204" pitchFamily="34" charset="0"/>
                    <a:cs typeface="Arial" panose="020B0604020202020204" pitchFamily="34" charset="0"/>
                  </a:rPr>
                  <a:t>Densité thermique = </a:t>
                </a:r>
                <a14:m>
                  <m:oMath xmlns:m="http://schemas.openxmlformats.org/officeDocument/2006/math">
                    <m:f>
                      <m:fPr>
                        <m:ctrlPr>
                          <a:rPr lang="fr-FR" sz="2800" b="1" i="1" smtClean="0">
                            <a:solidFill>
                              <a:srgbClr val="6E6E6E"/>
                            </a:solidFill>
                            <a:latin typeface="Cambria Math" panose="02040503050406030204" pitchFamily="18" charset="0"/>
                          </a:rPr>
                        </m:ctrlPr>
                      </m:fPr>
                      <m:num>
                        <m:r>
                          <a:rPr lang="fr-FR" sz="2800" b="1" i="0" smtClean="0">
                            <a:solidFill>
                              <a:srgbClr val="6E6E6E"/>
                            </a:solidFill>
                            <a:latin typeface="Cambria Math" panose="02040503050406030204" pitchFamily="18" charset="0"/>
                          </a:rPr>
                          <m:t>𝐂𝐨𝐧𝐬𝐨𝐦𝐦𝐚𝐭𝐢𝐨𝐧</m:t>
                        </m:r>
                        <m:r>
                          <a:rPr lang="fr-FR" sz="2800" b="1" i="0" smtClean="0">
                            <a:solidFill>
                              <a:srgbClr val="6E6E6E"/>
                            </a:solidFill>
                            <a:latin typeface="Cambria Math" panose="02040503050406030204" pitchFamily="18" charset="0"/>
                          </a:rPr>
                          <m:t> (</m:t>
                        </m:r>
                        <m:r>
                          <a:rPr lang="fr-FR" sz="2800" b="1" i="0" smtClean="0">
                            <a:solidFill>
                              <a:srgbClr val="6E6E6E"/>
                            </a:solidFill>
                            <a:latin typeface="Cambria Math" panose="02040503050406030204" pitchFamily="18" charset="0"/>
                          </a:rPr>
                          <m:t>𝐌𝐖𝐡</m:t>
                        </m:r>
                        <m:r>
                          <a:rPr lang="fr-FR" sz="2800" b="1" i="0" smtClean="0">
                            <a:solidFill>
                              <a:srgbClr val="6E6E6E"/>
                            </a:solidFill>
                            <a:latin typeface="Cambria Math" panose="02040503050406030204" pitchFamily="18" charset="0"/>
                          </a:rPr>
                          <m:t>)</m:t>
                        </m:r>
                      </m:num>
                      <m:den>
                        <m:r>
                          <a:rPr lang="fr-FR" sz="2800" b="1" i="0" smtClean="0">
                            <a:solidFill>
                              <a:srgbClr val="6E6E6E"/>
                            </a:solidFill>
                            <a:latin typeface="Cambria Math" panose="02040503050406030204" pitchFamily="18" charset="0"/>
                          </a:rPr>
                          <m:t>𝐋𝐨𝐧𝐠𝐮𝐞𝐮𝐫</m:t>
                        </m:r>
                        <m:r>
                          <a:rPr lang="fr-FR" sz="2800" b="1" i="0" smtClean="0">
                            <a:solidFill>
                              <a:srgbClr val="6E6E6E"/>
                            </a:solidFill>
                            <a:latin typeface="Cambria Math" panose="02040503050406030204" pitchFamily="18" charset="0"/>
                          </a:rPr>
                          <m:t> </m:t>
                        </m:r>
                        <m:r>
                          <a:rPr lang="fr-FR" sz="2800" b="1" i="0" smtClean="0">
                            <a:solidFill>
                              <a:srgbClr val="6E6E6E"/>
                            </a:solidFill>
                            <a:latin typeface="Cambria Math" panose="02040503050406030204" pitchFamily="18" charset="0"/>
                          </a:rPr>
                          <m:t>𝐫</m:t>
                        </m:r>
                        <m:r>
                          <a:rPr lang="fr-FR" sz="2800" b="1" i="0" smtClean="0">
                            <a:solidFill>
                              <a:srgbClr val="6E6E6E"/>
                            </a:solidFill>
                            <a:latin typeface="Cambria Math" panose="02040503050406030204" pitchFamily="18" charset="0"/>
                          </a:rPr>
                          <m:t>é</m:t>
                        </m:r>
                        <m:r>
                          <a:rPr lang="fr-FR" sz="2800" b="1" i="0" smtClean="0">
                            <a:solidFill>
                              <a:srgbClr val="6E6E6E"/>
                            </a:solidFill>
                            <a:latin typeface="Cambria Math" panose="02040503050406030204" pitchFamily="18" charset="0"/>
                          </a:rPr>
                          <m:t>𝐬𝐞𝐚𝐮</m:t>
                        </m:r>
                        <m:r>
                          <a:rPr lang="fr-FR" sz="2800" b="1" i="0" smtClean="0">
                            <a:solidFill>
                              <a:srgbClr val="6E6E6E"/>
                            </a:solidFill>
                            <a:latin typeface="Cambria Math" panose="02040503050406030204" pitchFamily="18" charset="0"/>
                          </a:rPr>
                          <m:t> (</m:t>
                        </m:r>
                        <m:r>
                          <a:rPr lang="fr-FR" sz="2800" b="1" i="0" smtClean="0">
                            <a:solidFill>
                              <a:srgbClr val="6E6E6E"/>
                            </a:solidFill>
                            <a:latin typeface="Cambria Math" panose="02040503050406030204" pitchFamily="18" charset="0"/>
                          </a:rPr>
                          <m:t>𝐦</m:t>
                        </m:r>
                        <m:r>
                          <a:rPr lang="fr-FR" sz="2800" b="1" i="0" smtClean="0">
                            <a:solidFill>
                              <a:srgbClr val="6E6E6E"/>
                            </a:solidFill>
                            <a:latin typeface="Cambria Math" panose="02040503050406030204" pitchFamily="18" charset="0"/>
                          </a:rPr>
                          <m:t>)</m:t>
                        </m:r>
                      </m:den>
                    </m:f>
                  </m:oMath>
                </a14:m>
                <a:endParaRPr lang="fr-FR" sz="2800" b="1">
                  <a:solidFill>
                    <a:srgbClr val="6E6E6E"/>
                  </a:solidFill>
                  <a:latin typeface="Arial" panose="020B0604020202020204" pitchFamily="34" charset="0"/>
                  <a:cs typeface="Arial" panose="020B0604020202020204" pitchFamily="34" charset="0"/>
                </a:endParaRPr>
              </a:p>
            </p:txBody>
          </p:sp>
        </mc:Choice>
        <mc:Fallback>
          <p:sp>
            <p:nvSpPr>
              <p:cNvPr id="7" name="Rectangle 6">
                <a:extLst>
                  <a:ext uri="{FF2B5EF4-FFF2-40B4-BE49-F238E27FC236}">
                    <a16:creationId xmlns:a16="http://schemas.microsoft.com/office/drawing/2014/main" id="{003C69EB-8E30-D4EB-2FD9-71CDD2503DC4}"/>
                  </a:ext>
                </a:extLst>
              </p:cNvPr>
              <p:cNvSpPr>
                <a:spLocks noRot="1" noChangeAspect="1" noMove="1" noResize="1" noEditPoints="1" noAdjustHandles="1" noChangeArrowheads="1" noChangeShapeType="1" noTextEdit="1"/>
              </p:cNvSpPr>
              <p:nvPr/>
            </p:nvSpPr>
            <p:spPr>
              <a:xfrm>
                <a:off x="2269188" y="4241853"/>
                <a:ext cx="7387896" cy="778675"/>
              </a:xfrm>
              <a:prstGeom prst="rect">
                <a:avLst/>
              </a:prstGeom>
              <a:blipFill>
                <a:blip r:embed="rId2"/>
                <a:stretch>
                  <a:fillRect l="-1715" b="-9677"/>
                </a:stretch>
              </a:blipFill>
              <a:ln>
                <a:noFill/>
              </a:ln>
            </p:spPr>
            <p:txBody>
              <a:bodyPr/>
              <a:lstStyle/>
              <a:p>
                <a:r>
                  <a:rPr lang="fr-FR">
                    <a:noFill/>
                  </a:rPr>
                  <a:t> </a:t>
                </a:r>
              </a:p>
            </p:txBody>
          </p:sp>
        </mc:Fallback>
      </mc:AlternateContent>
      <p:sp>
        <p:nvSpPr>
          <p:cNvPr id="8" name="Rectangle 7">
            <a:extLst>
              <a:ext uri="{FF2B5EF4-FFF2-40B4-BE49-F238E27FC236}">
                <a16:creationId xmlns:a16="http://schemas.microsoft.com/office/drawing/2014/main" id="{31D3457F-70E5-CE0A-3ED8-018376CE7DCB}"/>
              </a:ext>
            </a:extLst>
          </p:cNvPr>
          <p:cNvSpPr/>
          <p:nvPr/>
        </p:nvSpPr>
        <p:spPr>
          <a:xfrm>
            <a:off x="2056365" y="4122851"/>
            <a:ext cx="7813540" cy="1043192"/>
          </a:xfrm>
          <a:prstGeom prst="rect">
            <a:avLst/>
          </a:prstGeom>
          <a:noFill/>
          <a:ln w="38100">
            <a:solidFill>
              <a:srgbClr val="E535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6E6E6E"/>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D4CE2A0-C39C-5380-43F6-9F3180BDE8A0}"/>
              </a:ext>
            </a:extLst>
          </p:cNvPr>
          <p:cNvSpPr/>
          <p:nvPr/>
        </p:nvSpPr>
        <p:spPr>
          <a:xfrm>
            <a:off x="2056365" y="5687313"/>
            <a:ext cx="8298126" cy="923330"/>
          </a:xfrm>
          <a:prstGeom prst="rect">
            <a:avLst/>
          </a:prstGeom>
        </p:spPr>
        <p:txBody>
          <a:bodyPr wrap="square">
            <a:spAutoFit/>
          </a:bodyPr>
          <a:lstStyle/>
          <a:p>
            <a:pPr marL="285750" indent="-285750">
              <a:buFont typeface="Arial" panose="020B0604020202020204" pitchFamily="34" charset="0"/>
              <a:buChar char="•"/>
            </a:pPr>
            <a:r>
              <a:rPr lang="fr-FR">
                <a:solidFill>
                  <a:srgbClr val="6E6E6E"/>
                </a:solidFill>
                <a:latin typeface="Arial" panose="020B0604020202020204" pitchFamily="34" charset="0"/>
                <a:cs typeface="Arial" panose="020B0604020202020204" pitchFamily="34" charset="0"/>
              </a:rPr>
              <a:t>Si &gt; 1,5 : Création du réseau pertinente</a:t>
            </a:r>
          </a:p>
          <a:p>
            <a:pPr marL="285750" indent="-285750">
              <a:buFont typeface="Arial" panose="020B0604020202020204" pitchFamily="34" charset="0"/>
              <a:buChar char="•"/>
            </a:pPr>
            <a:r>
              <a:rPr kumimoji="0" lang="fr-FR" sz="1800" b="0" i="0" u="none" strike="noStrike" kern="1200" cap="none" spc="0" normalizeH="0" baseline="0" noProof="0">
                <a:ln>
                  <a:noFill/>
                </a:ln>
                <a:solidFill>
                  <a:srgbClr val="6E6E6E"/>
                </a:solidFill>
                <a:effectLst/>
                <a:uLnTx/>
                <a:uFillTx/>
                <a:latin typeface="Arial" panose="020B0604020202020204" pitchFamily="34" charset="0"/>
                <a:cs typeface="Arial" panose="020B0604020202020204" pitchFamily="34" charset="0"/>
                <a:sym typeface="Wingdings" pitchFamily="2" charset="2"/>
              </a:rPr>
              <a:t>Les principaux consommateurs </a:t>
            </a:r>
            <a:r>
              <a:rPr lang="fr-FR">
                <a:solidFill>
                  <a:srgbClr val="6E6E6E"/>
                </a:solidFill>
                <a:latin typeface="Arial" panose="020B0604020202020204" pitchFamily="34" charset="0"/>
                <a:cs typeface="Arial" panose="020B0604020202020204" pitchFamily="34" charset="0"/>
                <a:sym typeface="Wingdings" pitchFamily="2" charset="2"/>
              </a:rPr>
              <a:t>vont permettre de structurer le réseau</a:t>
            </a:r>
          </a:p>
          <a:p>
            <a:pPr algn="ctr"/>
            <a:endParaRPr lang="fr-FR">
              <a:solidFill>
                <a:srgbClr val="6E6E6E"/>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35E984D-1518-5C58-392A-4ED194EAAA45}"/>
              </a:ext>
            </a:extLst>
          </p:cNvPr>
          <p:cNvSpPr/>
          <p:nvPr/>
        </p:nvSpPr>
        <p:spPr>
          <a:xfrm>
            <a:off x="2334776" y="1348380"/>
            <a:ext cx="3224313" cy="800219"/>
          </a:xfrm>
          <a:prstGeom prst="rect">
            <a:avLst/>
          </a:prstGeom>
        </p:spPr>
        <p:txBody>
          <a:bodyPr wrap="square">
            <a:spAutoFit/>
          </a:bodyPr>
          <a:lstStyle/>
          <a:p>
            <a:pPr algn="ctr"/>
            <a:r>
              <a:rPr lang="fr-FR">
                <a:solidFill>
                  <a:srgbClr val="6E6E6E"/>
                </a:solidFill>
                <a:latin typeface="Arial" panose="020B0604020202020204" pitchFamily="34" charset="0"/>
                <a:cs typeface="Arial" panose="020B0604020202020204" pitchFamily="34" charset="0"/>
              </a:rPr>
              <a:t>Bâtiments structurants</a:t>
            </a:r>
          </a:p>
          <a:p>
            <a:pPr algn="ctr"/>
            <a:r>
              <a:rPr lang="fr-FR" sz="1400">
                <a:solidFill>
                  <a:srgbClr val="6E6E6E"/>
                </a:solidFill>
                <a:latin typeface="Arial" panose="020B0604020202020204" pitchFamily="34" charset="0"/>
                <a:cs typeface="Arial" panose="020B0604020202020204" pitchFamily="34" charset="0"/>
              </a:rPr>
              <a:t>(Piscines, hôpitaux, EHPAD, écoles, logements collectifs, industries, …)</a:t>
            </a:r>
          </a:p>
        </p:txBody>
      </p:sp>
      <p:sp>
        <p:nvSpPr>
          <p:cNvPr id="11" name="Rectangle 10">
            <a:extLst>
              <a:ext uri="{FF2B5EF4-FFF2-40B4-BE49-F238E27FC236}">
                <a16:creationId xmlns:a16="http://schemas.microsoft.com/office/drawing/2014/main" id="{DDCADE9F-4864-53D9-E163-A499FAC41059}"/>
              </a:ext>
            </a:extLst>
          </p:cNvPr>
          <p:cNvSpPr/>
          <p:nvPr/>
        </p:nvSpPr>
        <p:spPr>
          <a:xfrm>
            <a:off x="1314868" y="2629681"/>
            <a:ext cx="5225143" cy="369332"/>
          </a:xfrm>
          <a:prstGeom prst="rect">
            <a:avLst/>
          </a:prstGeom>
        </p:spPr>
        <p:txBody>
          <a:bodyPr wrap="square">
            <a:spAutoFit/>
          </a:bodyPr>
          <a:lstStyle/>
          <a:p>
            <a:pPr algn="ctr"/>
            <a:r>
              <a:rPr lang="fr-FR">
                <a:solidFill>
                  <a:srgbClr val="6E6E6E"/>
                </a:solidFill>
                <a:latin typeface="Arial" panose="020B0604020202020204" pitchFamily="34" charset="0"/>
                <a:cs typeface="Arial" panose="020B0604020202020204" pitchFamily="34" charset="0"/>
              </a:rPr>
              <a:t>Proximité</a:t>
            </a:r>
          </a:p>
        </p:txBody>
      </p:sp>
      <p:pic>
        <p:nvPicPr>
          <p:cNvPr id="12" name="Picture 2" descr="Photo libre de droit de Formules Décriture De Professeur De Maths Sur Un  Tableau Noir banque d'images et plus d'images libres de droit de Tableau -  iStock">
            <a:extLst>
              <a:ext uri="{FF2B5EF4-FFF2-40B4-BE49-F238E27FC236}">
                <a16:creationId xmlns:a16="http://schemas.microsoft.com/office/drawing/2014/main" id="{8921DE3B-4FFB-9728-CD66-790CCFDB69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397"/>
          <a:stretch/>
        </p:blipFill>
        <p:spPr bwMode="auto">
          <a:xfrm>
            <a:off x="5963135" y="1121723"/>
            <a:ext cx="3608062" cy="2722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31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2D181-183B-D5C7-89A5-758F883240C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27C144F-83D6-5C0C-6448-0E324C36DDAA}"/>
              </a:ext>
            </a:extLst>
          </p:cNvPr>
          <p:cNvSpPr>
            <a:spLocks noGrp="1"/>
          </p:cNvSpPr>
          <p:nvPr>
            <p:ph type="title"/>
          </p:nvPr>
        </p:nvSpPr>
        <p:spPr/>
        <p:txBody>
          <a:bodyPr/>
          <a:lstStyle/>
          <a:p>
            <a:r>
              <a:rPr lang="fr-FR"/>
              <a:t>Créer un réseau de chaleur : la carte des acteurs</a:t>
            </a:r>
          </a:p>
        </p:txBody>
      </p:sp>
      <p:graphicFrame>
        <p:nvGraphicFramePr>
          <p:cNvPr id="5" name="Diagramme 4">
            <a:extLst>
              <a:ext uri="{FF2B5EF4-FFF2-40B4-BE49-F238E27FC236}">
                <a16:creationId xmlns:a16="http://schemas.microsoft.com/office/drawing/2014/main" id="{C246D1C1-D653-6E8D-69A0-952E21C01221}"/>
              </a:ext>
            </a:extLst>
          </p:cNvPr>
          <p:cNvGraphicFramePr/>
          <p:nvPr>
            <p:extLst>
              <p:ext uri="{D42A27DB-BD31-4B8C-83A1-F6EECF244321}">
                <p14:modId xmlns:p14="http://schemas.microsoft.com/office/powerpoint/2010/main" val="3063742781"/>
              </p:ext>
            </p:extLst>
          </p:nvPr>
        </p:nvGraphicFramePr>
        <p:xfrm>
          <a:off x="2867583" y="1159458"/>
          <a:ext cx="7682780" cy="51768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69749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BB181-8D7F-1DE7-0459-8A38BCB5CEB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2191109-D3DA-686A-5D6A-0DA4FB1EAFFE}"/>
              </a:ext>
            </a:extLst>
          </p:cNvPr>
          <p:cNvSpPr>
            <a:spLocks noGrp="1"/>
          </p:cNvSpPr>
          <p:nvPr>
            <p:ph type="title"/>
          </p:nvPr>
        </p:nvSpPr>
        <p:spPr/>
        <p:txBody>
          <a:bodyPr/>
          <a:lstStyle/>
          <a:p>
            <a:r>
              <a:rPr lang="fr-FR"/>
              <a:t>Créer un réseau de chaleur : feuille de route</a:t>
            </a:r>
          </a:p>
        </p:txBody>
      </p:sp>
      <p:grpSp>
        <p:nvGrpSpPr>
          <p:cNvPr id="4" name="Groupe 3">
            <a:extLst>
              <a:ext uri="{FF2B5EF4-FFF2-40B4-BE49-F238E27FC236}">
                <a16:creationId xmlns:a16="http://schemas.microsoft.com/office/drawing/2014/main" id="{B8B8AB0B-F421-F124-26F7-939D379E2B0F}"/>
              </a:ext>
            </a:extLst>
          </p:cNvPr>
          <p:cNvGrpSpPr/>
          <p:nvPr/>
        </p:nvGrpSpPr>
        <p:grpSpPr>
          <a:xfrm>
            <a:off x="1651860" y="2014423"/>
            <a:ext cx="7316292" cy="477567"/>
            <a:chOff x="519370" y="1113939"/>
            <a:chExt cx="8472229" cy="553020"/>
          </a:xfrm>
        </p:grpSpPr>
        <p:sp>
          <p:nvSpPr>
            <p:cNvPr id="5" name="Google Shape;2130;ga04c6f3b03_1_49">
              <a:extLst>
                <a:ext uri="{FF2B5EF4-FFF2-40B4-BE49-F238E27FC236}">
                  <a16:creationId xmlns:a16="http://schemas.microsoft.com/office/drawing/2014/main" id="{369EB870-FAE2-F261-4909-A02ED2642768}"/>
                </a:ext>
              </a:extLst>
            </p:cNvPr>
            <p:cNvSpPr/>
            <p:nvPr/>
          </p:nvSpPr>
          <p:spPr>
            <a:xfrm>
              <a:off x="2788005" y="1141152"/>
              <a:ext cx="2151548" cy="506555"/>
            </a:xfrm>
            <a:prstGeom prst="homePlate">
              <a:avLst>
                <a:gd name="adj" fmla="val 19003"/>
              </a:avLst>
            </a:prstGeom>
            <a:solidFill>
              <a:srgbClr val="ED7D31"/>
            </a:solidFill>
            <a:ln w="9525" cap="flat" cmpd="sng">
              <a:noFill/>
              <a:prstDash val="solid"/>
              <a:miter lim="8000"/>
              <a:headEnd type="none" w="sm" len="sm"/>
              <a:tailEnd type="none" w="sm" len="sm"/>
            </a:ln>
          </p:spPr>
          <p:txBody>
            <a:bodyPr spcFirstLastPara="1" wrap="square" lIns="324000" tIns="25200" rIns="0" bIns="24100" anchor="ctr" anchorCtr="1">
              <a:noAutofit/>
            </a:bodyPr>
            <a:lstStyle/>
            <a:p>
              <a:pPr marL="0" marR="0" lvl="0" indent="0" algn="ctr" rtl="0">
                <a:lnSpc>
                  <a:spcPct val="90000"/>
                </a:lnSpc>
                <a:spcBef>
                  <a:spcPts val="0"/>
                </a:spcBef>
                <a:spcAft>
                  <a:spcPts val="0"/>
                </a:spcAft>
                <a:buClr>
                  <a:srgbClr val="000000"/>
                </a:buClr>
                <a:buSzPts val="1600"/>
                <a:buFont typeface="Arial"/>
                <a:buNone/>
              </a:pPr>
              <a:r>
                <a:rPr lang="fr-FR" sz="1100" b="1" i="0" u="none" strike="noStrike" cap="none">
                  <a:solidFill>
                    <a:srgbClr val="FFFFFF"/>
                  </a:solidFill>
                  <a:latin typeface="Calibri"/>
                  <a:ea typeface="Calibri"/>
                  <a:cs typeface="Calibri"/>
                  <a:sym typeface="Calibri"/>
                </a:rPr>
                <a:t>Identification du projet</a:t>
              </a:r>
              <a:endParaRPr sz="1100" b="0" i="0" u="none" strike="noStrike" cap="none">
                <a:solidFill>
                  <a:srgbClr val="000000"/>
                </a:solidFill>
                <a:latin typeface="Arial"/>
                <a:ea typeface="Arial"/>
                <a:cs typeface="Arial"/>
                <a:sym typeface="Arial"/>
              </a:endParaRPr>
            </a:p>
          </p:txBody>
        </p:sp>
        <p:sp>
          <p:nvSpPr>
            <p:cNvPr id="6" name="Ellipse 5">
              <a:extLst>
                <a:ext uri="{FF2B5EF4-FFF2-40B4-BE49-F238E27FC236}">
                  <a16:creationId xmlns:a16="http://schemas.microsoft.com/office/drawing/2014/main" id="{F7E1425E-E72E-DDEE-E13D-812560F2A585}"/>
                </a:ext>
              </a:extLst>
            </p:cNvPr>
            <p:cNvSpPr/>
            <p:nvPr/>
          </p:nvSpPr>
          <p:spPr>
            <a:xfrm>
              <a:off x="2530557" y="1113939"/>
              <a:ext cx="599786" cy="539910"/>
            </a:xfrm>
            <a:prstGeom prst="ellipse">
              <a:avLst/>
            </a:prstGeom>
            <a:solidFill>
              <a:srgbClr val="ED7D31"/>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1</a:t>
              </a:r>
              <a:endParaRPr lang="fr-FR" sz="1200" b="1">
                <a:solidFill>
                  <a:srgbClr val="FFFFFF"/>
                </a:solidFill>
              </a:endParaRPr>
            </a:p>
          </p:txBody>
        </p:sp>
        <p:sp>
          <p:nvSpPr>
            <p:cNvPr id="7" name="Google Shape;2130;ga04c6f3b03_1_49">
              <a:extLst>
                <a:ext uri="{FF2B5EF4-FFF2-40B4-BE49-F238E27FC236}">
                  <a16:creationId xmlns:a16="http://schemas.microsoft.com/office/drawing/2014/main" id="{6FAECAC8-A1D4-FAF4-B952-E6F16C5CE9A1}"/>
                </a:ext>
              </a:extLst>
            </p:cNvPr>
            <p:cNvSpPr/>
            <p:nvPr/>
          </p:nvSpPr>
          <p:spPr>
            <a:xfrm>
              <a:off x="5233266" y="1147294"/>
              <a:ext cx="1789059" cy="506555"/>
            </a:xfrm>
            <a:prstGeom prst="homePlate">
              <a:avLst>
                <a:gd name="adj" fmla="val 12763"/>
              </a:avLst>
            </a:prstGeom>
            <a:solidFill>
              <a:srgbClr val="6EAB46"/>
            </a:solidFill>
            <a:ln w="9525" cap="flat" cmpd="sng">
              <a:noFill/>
              <a:prstDash val="solid"/>
              <a:miter lim="8000"/>
              <a:headEnd type="none" w="sm" len="sm"/>
              <a:tailEnd type="none" w="sm" len="sm"/>
            </a:ln>
          </p:spPr>
          <p:txBody>
            <a:bodyPr spcFirstLastPara="1" wrap="square" lIns="324000" tIns="25200" rIns="0" bIns="24100" anchor="ctr" anchorCtr="1">
              <a:noAutofit/>
            </a:bodyPr>
            <a:lstStyle/>
            <a:p>
              <a:pPr lvl="0" algn="ctr">
                <a:lnSpc>
                  <a:spcPct val="90000"/>
                </a:lnSpc>
                <a:buClr>
                  <a:srgbClr val="000000"/>
                </a:buClr>
                <a:buSzPts val="1600"/>
              </a:pPr>
              <a:r>
                <a:rPr lang="fr-FR" sz="1100" b="1">
                  <a:solidFill>
                    <a:srgbClr val="FFFFFF"/>
                  </a:solidFill>
                  <a:latin typeface="Calibri"/>
                  <a:ea typeface="Calibri"/>
                  <a:cs typeface="Calibri"/>
                  <a:sym typeface="Calibri"/>
                </a:rPr>
                <a:t>Etude de faisabilité</a:t>
              </a:r>
              <a:endParaRPr lang="fr-FR" sz="1100">
                <a:solidFill>
                  <a:srgbClr val="000000"/>
                </a:solidFill>
                <a:ea typeface="Arial"/>
                <a:cs typeface="Arial"/>
                <a:sym typeface="Arial"/>
              </a:endParaRPr>
            </a:p>
          </p:txBody>
        </p:sp>
        <p:sp>
          <p:nvSpPr>
            <p:cNvPr id="8" name="Ellipse 7">
              <a:extLst>
                <a:ext uri="{FF2B5EF4-FFF2-40B4-BE49-F238E27FC236}">
                  <a16:creationId xmlns:a16="http://schemas.microsoft.com/office/drawing/2014/main" id="{49665103-309A-FE49-D25E-C8385DF25E45}"/>
                </a:ext>
              </a:extLst>
            </p:cNvPr>
            <p:cNvSpPr/>
            <p:nvPr/>
          </p:nvSpPr>
          <p:spPr>
            <a:xfrm>
              <a:off x="4975820" y="1120081"/>
              <a:ext cx="599786" cy="539910"/>
            </a:xfrm>
            <a:prstGeom prst="ellipse">
              <a:avLst/>
            </a:prstGeom>
            <a:solidFill>
              <a:srgbClr val="6EAB46"/>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2</a:t>
              </a:r>
              <a:endParaRPr lang="fr-FR" sz="1200" b="1">
                <a:solidFill>
                  <a:srgbClr val="FFFFFF"/>
                </a:solidFill>
              </a:endParaRPr>
            </a:p>
          </p:txBody>
        </p:sp>
        <p:sp>
          <p:nvSpPr>
            <p:cNvPr id="9" name="Google Shape;2130;ga04c6f3b03_1_49">
              <a:extLst>
                <a:ext uri="{FF2B5EF4-FFF2-40B4-BE49-F238E27FC236}">
                  <a16:creationId xmlns:a16="http://schemas.microsoft.com/office/drawing/2014/main" id="{39226302-F418-FC70-1C1C-8BDB700B7ABE}"/>
                </a:ext>
              </a:extLst>
            </p:cNvPr>
            <p:cNvSpPr/>
            <p:nvPr/>
          </p:nvSpPr>
          <p:spPr>
            <a:xfrm>
              <a:off x="7279773" y="1154260"/>
              <a:ext cx="1711826" cy="506555"/>
            </a:xfrm>
            <a:prstGeom prst="homePlate">
              <a:avLst>
                <a:gd name="adj" fmla="val 12764"/>
              </a:avLst>
            </a:prstGeom>
            <a:solidFill>
              <a:srgbClr val="2E75B6"/>
            </a:solidFill>
            <a:ln w="9525" cap="flat" cmpd="sng">
              <a:noFill/>
              <a:prstDash val="solid"/>
              <a:miter lim="8000"/>
              <a:headEnd type="none" w="sm" len="sm"/>
              <a:tailEnd type="none" w="sm" len="sm"/>
            </a:ln>
          </p:spPr>
          <p:txBody>
            <a:bodyPr spcFirstLastPara="1" wrap="square" lIns="324000" tIns="25200" rIns="108000" bIns="24100" anchor="ctr" anchorCtr="1">
              <a:noAutofit/>
            </a:bodyPr>
            <a:lstStyle/>
            <a:p>
              <a:pPr lvl="0" algn="ctr">
                <a:lnSpc>
                  <a:spcPct val="90000"/>
                </a:lnSpc>
                <a:buClr>
                  <a:srgbClr val="000000"/>
                </a:buClr>
                <a:buSzPts val="1600"/>
              </a:pPr>
              <a:r>
                <a:rPr lang="fr-FR" sz="1100" b="1">
                  <a:solidFill>
                    <a:srgbClr val="FFFFFF"/>
                  </a:solidFill>
                  <a:latin typeface="Calibri"/>
                  <a:ea typeface="Calibri"/>
                  <a:cs typeface="Calibri"/>
                  <a:sym typeface="Calibri"/>
                </a:rPr>
                <a:t>Mise en œuvre et suivi</a:t>
              </a:r>
              <a:endParaRPr lang="fr-FR" sz="1100">
                <a:solidFill>
                  <a:srgbClr val="000000"/>
                </a:solidFill>
                <a:ea typeface="Arial"/>
                <a:cs typeface="Arial"/>
                <a:sym typeface="Arial"/>
              </a:endParaRPr>
            </a:p>
          </p:txBody>
        </p:sp>
        <p:sp>
          <p:nvSpPr>
            <p:cNvPr id="10" name="Ellipse 9">
              <a:extLst>
                <a:ext uri="{FF2B5EF4-FFF2-40B4-BE49-F238E27FC236}">
                  <a16:creationId xmlns:a16="http://schemas.microsoft.com/office/drawing/2014/main" id="{FCED7C37-5672-3EC2-42F2-7E0A6B9F71E8}"/>
                </a:ext>
              </a:extLst>
            </p:cNvPr>
            <p:cNvSpPr/>
            <p:nvPr/>
          </p:nvSpPr>
          <p:spPr>
            <a:xfrm>
              <a:off x="7022326" y="1127049"/>
              <a:ext cx="599786" cy="539910"/>
            </a:xfrm>
            <a:prstGeom prst="ellipse">
              <a:avLst/>
            </a:prstGeom>
            <a:solidFill>
              <a:srgbClr val="2E75B6"/>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3</a:t>
              </a:r>
              <a:endParaRPr lang="fr-FR" sz="1200" b="1">
                <a:solidFill>
                  <a:srgbClr val="FFFFFF"/>
                </a:solidFill>
              </a:endParaRPr>
            </a:p>
          </p:txBody>
        </p:sp>
        <p:sp>
          <p:nvSpPr>
            <p:cNvPr id="11" name="Google Shape;2130;ga04c6f3b03_1_49">
              <a:extLst>
                <a:ext uri="{FF2B5EF4-FFF2-40B4-BE49-F238E27FC236}">
                  <a16:creationId xmlns:a16="http://schemas.microsoft.com/office/drawing/2014/main" id="{7A32CED3-4D01-37C2-08D7-9E8283808484}"/>
                </a:ext>
              </a:extLst>
            </p:cNvPr>
            <p:cNvSpPr/>
            <p:nvPr/>
          </p:nvSpPr>
          <p:spPr>
            <a:xfrm>
              <a:off x="776817" y="1141152"/>
              <a:ext cx="1708942" cy="506555"/>
            </a:xfrm>
            <a:prstGeom prst="homePlate">
              <a:avLst>
                <a:gd name="adj" fmla="val 19003"/>
              </a:avLst>
            </a:prstGeom>
            <a:solidFill>
              <a:srgbClr val="FF9300"/>
            </a:solidFill>
            <a:ln w="9525" cap="flat" cmpd="sng">
              <a:noFill/>
              <a:prstDash val="solid"/>
              <a:miter lim="8000"/>
              <a:headEnd type="none" w="sm" len="sm"/>
              <a:tailEnd type="none" w="sm" len="sm"/>
            </a:ln>
          </p:spPr>
          <p:txBody>
            <a:bodyPr spcFirstLastPara="1" wrap="square" lIns="324000" tIns="25200" rIns="0" bIns="24100" anchor="ctr" anchorCtr="1">
              <a:noAutofit/>
            </a:bodyPr>
            <a:lstStyle/>
            <a:p>
              <a:pPr lvl="0" algn="ctr">
                <a:lnSpc>
                  <a:spcPct val="90000"/>
                </a:lnSpc>
                <a:buClr>
                  <a:srgbClr val="000000"/>
                </a:buClr>
                <a:buSzPts val="1600"/>
              </a:pPr>
              <a:r>
                <a:rPr lang="fr-FR" sz="1100" b="1">
                  <a:solidFill>
                    <a:srgbClr val="FFFFFF"/>
                  </a:solidFill>
                  <a:latin typeface="Calibri"/>
                  <a:ea typeface="Calibri"/>
                  <a:cs typeface="Calibri"/>
                  <a:sym typeface="Calibri"/>
                </a:rPr>
                <a:t>Acculturation &amp; mobilisation</a:t>
              </a:r>
              <a:endParaRPr lang="fr-FR" sz="1100">
                <a:solidFill>
                  <a:srgbClr val="000000"/>
                </a:solidFill>
                <a:ea typeface="Arial"/>
                <a:cs typeface="Arial"/>
                <a:sym typeface="Arial"/>
              </a:endParaRPr>
            </a:p>
          </p:txBody>
        </p:sp>
        <p:sp>
          <p:nvSpPr>
            <p:cNvPr id="12" name="Ellipse 11">
              <a:extLst>
                <a:ext uri="{FF2B5EF4-FFF2-40B4-BE49-F238E27FC236}">
                  <a16:creationId xmlns:a16="http://schemas.microsoft.com/office/drawing/2014/main" id="{002170F4-10BF-4EDD-D0E8-3B4D2ADC0965}"/>
                </a:ext>
              </a:extLst>
            </p:cNvPr>
            <p:cNvSpPr/>
            <p:nvPr/>
          </p:nvSpPr>
          <p:spPr>
            <a:xfrm>
              <a:off x="519370" y="1113939"/>
              <a:ext cx="599786" cy="539910"/>
            </a:xfrm>
            <a:prstGeom prst="ellipse">
              <a:avLst/>
            </a:prstGeom>
            <a:solidFill>
              <a:srgbClr val="FF9300"/>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0</a:t>
              </a:r>
              <a:endParaRPr lang="fr-FR" sz="1200" b="1">
                <a:solidFill>
                  <a:srgbClr val="FFFFFF"/>
                </a:solidFill>
              </a:endParaRPr>
            </a:p>
          </p:txBody>
        </p:sp>
      </p:grpSp>
      <p:cxnSp>
        <p:nvCxnSpPr>
          <p:cNvPr id="13" name="Connecteur droit avec flèche 12">
            <a:extLst>
              <a:ext uri="{FF2B5EF4-FFF2-40B4-BE49-F238E27FC236}">
                <a16:creationId xmlns:a16="http://schemas.microsoft.com/office/drawing/2014/main" id="{BC5B331F-B90F-D303-FBDF-13A328AF0FC5}"/>
              </a:ext>
            </a:extLst>
          </p:cNvPr>
          <p:cNvCxnSpPr>
            <a:cxnSpLocks/>
          </p:cNvCxnSpPr>
          <p:nvPr/>
        </p:nvCxnSpPr>
        <p:spPr>
          <a:xfrm>
            <a:off x="2458916" y="2618623"/>
            <a:ext cx="0" cy="766414"/>
          </a:xfrm>
          <a:prstGeom prst="straightConnector1">
            <a:avLst/>
          </a:prstGeom>
          <a:ln w="76200">
            <a:solidFill>
              <a:srgbClr val="FF93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Connecteur droit avec flèche 13">
            <a:extLst>
              <a:ext uri="{FF2B5EF4-FFF2-40B4-BE49-F238E27FC236}">
                <a16:creationId xmlns:a16="http://schemas.microsoft.com/office/drawing/2014/main" id="{C1E9E54E-0DCF-20AC-6452-8802D02E7562}"/>
              </a:ext>
            </a:extLst>
          </p:cNvPr>
          <p:cNvCxnSpPr>
            <a:cxnSpLocks/>
          </p:cNvCxnSpPr>
          <p:nvPr/>
        </p:nvCxnSpPr>
        <p:spPr>
          <a:xfrm>
            <a:off x="4444190" y="2618623"/>
            <a:ext cx="0" cy="766414"/>
          </a:xfrm>
          <a:prstGeom prst="straightConnector1">
            <a:avLst/>
          </a:prstGeom>
          <a:ln w="76200">
            <a:solidFill>
              <a:srgbClr val="ED7D3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Connecteur droit avec flèche 14">
            <a:extLst>
              <a:ext uri="{FF2B5EF4-FFF2-40B4-BE49-F238E27FC236}">
                <a16:creationId xmlns:a16="http://schemas.microsoft.com/office/drawing/2014/main" id="{5D4020B8-D33A-0221-7FAA-3FC2439B50FC}"/>
              </a:ext>
            </a:extLst>
          </p:cNvPr>
          <p:cNvCxnSpPr>
            <a:cxnSpLocks/>
          </p:cNvCxnSpPr>
          <p:nvPr/>
        </p:nvCxnSpPr>
        <p:spPr>
          <a:xfrm>
            <a:off x="6365123" y="2618623"/>
            <a:ext cx="9445" cy="766414"/>
          </a:xfrm>
          <a:prstGeom prst="straightConnector1">
            <a:avLst/>
          </a:prstGeom>
          <a:ln w="76200">
            <a:solidFill>
              <a:srgbClr val="6EAB46"/>
            </a:solidFill>
            <a:tailEnd type="triangle"/>
          </a:ln>
        </p:spPr>
        <p:style>
          <a:lnRef idx="2">
            <a:schemeClr val="accent1"/>
          </a:lnRef>
          <a:fillRef idx="0">
            <a:schemeClr val="accent1"/>
          </a:fillRef>
          <a:effectRef idx="1">
            <a:schemeClr val="accent1"/>
          </a:effectRef>
          <a:fontRef idx="minor">
            <a:schemeClr val="tx1"/>
          </a:fontRef>
        </p:style>
      </p:cxnSp>
      <p:cxnSp>
        <p:nvCxnSpPr>
          <p:cNvPr id="16" name="Connecteur droit avec flèche 15">
            <a:extLst>
              <a:ext uri="{FF2B5EF4-FFF2-40B4-BE49-F238E27FC236}">
                <a16:creationId xmlns:a16="http://schemas.microsoft.com/office/drawing/2014/main" id="{B3625EF2-C1B3-0260-7672-6C72B75AF828}"/>
              </a:ext>
            </a:extLst>
          </p:cNvPr>
          <p:cNvCxnSpPr>
            <a:cxnSpLocks/>
          </p:cNvCxnSpPr>
          <p:nvPr/>
        </p:nvCxnSpPr>
        <p:spPr>
          <a:xfrm>
            <a:off x="8191500" y="2618623"/>
            <a:ext cx="1615" cy="766414"/>
          </a:xfrm>
          <a:prstGeom prst="straightConnector1">
            <a:avLst/>
          </a:prstGeom>
          <a:ln w="76200">
            <a:solidFill>
              <a:srgbClr val="2E75B6"/>
            </a:solidFill>
            <a:tailEnd type="triangle"/>
          </a:ln>
        </p:spPr>
        <p:style>
          <a:lnRef idx="2">
            <a:schemeClr val="accent1"/>
          </a:lnRef>
          <a:fillRef idx="0">
            <a:schemeClr val="accent1"/>
          </a:fillRef>
          <a:effectRef idx="1">
            <a:schemeClr val="accent1"/>
          </a:effectRef>
          <a:fontRef idx="minor">
            <a:schemeClr val="tx1"/>
          </a:fontRef>
        </p:style>
      </p:cxnSp>
      <p:sp>
        <p:nvSpPr>
          <p:cNvPr id="17" name="Google Shape;2119;ga04c6f3b03_1_49">
            <a:extLst>
              <a:ext uri="{FF2B5EF4-FFF2-40B4-BE49-F238E27FC236}">
                <a16:creationId xmlns:a16="http://schemas.microsoft.com/office/drawing/2014/main" id="{85DFC1FC-205A-4927-6540-35623F11D49B}"/>
              </a:ext>
            </a:extLst>
          </p:cNvPr>
          <p:cNvSpPr txBox="1"/>
          <p:nvPr/>
        </p:nvSpPr>
        <p:spPr>
          <a:xfrm>
            <a:off x="3622253" y="3518336"/>
            <a:ext cx="1620000" cy="448294"/>
          </a:xfrm>
          <a:prstGeom prst="rect">
            <a:avLst/>
          </a:prstGeom>
          <a:noFill/>
          <a:ln w="28425" cap="flat" cmpd="sng">
            <a:solidFill>
              <a:srgbClr val="ED7D31"/>
            </a:solidFill>
            <a:prstDash val="solid"/>
            <a:miter lim="8000"/>
            <a:headEnd type="none" w="sm" len="sm"/>
            <a:tailEnd type="none" w="sm" len="sm"/>
          </a:ln>
        </p:spPr>
        <p:txBody>
          <a:bodyPr spcFirstLastPara="1" wrap="square" lIns="91425" tIns="45700" rIns="91425" bIns="45700" anchor="t" anchorCtr="0">
            <a:noAutofit/>
          </a:bodyPr>
          <a:lstStyle/>
          <a:p>
            <a:pPr marR="0" lvl="0" algn="ctr" rtl="0">
              <a:lnSpc>
                <a:spcPct val="100000"/>
              </a:lnSpc>
              <a:spcBef>
                <a:spcPts val="0"/>
              </a:spcBef>
              <a:spcAft>
                <a:spcPts val="0"/>
              </a:spcAft>
              <a:buClr>
                <a:srgbClr val="000000"/>
              </a:buClr>
              <a:buSzPts val="1400"/>
            </a:pPr>
            <a:r>
              <a:rPr lang="fr-FR" sz="1100">
                <a:solidFill>
                  <a:srgbClr val="4E504F"/>
                </a:solidFill>
                <a:latin typeface="Calibri"/>
                <a:ea typeface="Calibri"/>
                <a:cs typeface="Calibri"/>
                <a:sym typeface="Calibri"/>
              </a:rPr>
              <a:t>Elaboration de plusieurs </a:t>
            </a:r>
            <a:r>
              <a:rPr lang="fr-FR" sz="1100" b="0" i="0" u="none" strike="noStrike" cap="none">
                <a:solidFill>
                  <a:srgbClr val="4E504F"/>
                </a:solidFill>
                <a:latin typeface="Calibri"/>
                <a:ea typeface="Calibri"/>
                <a:cs typeface="Calibri"/>
                <a:sym typeface="Calibri"/>
              </a:rPr>
              <a:t>scénarios envisageables</a:t>
            </a:r>
          </a:p>
        </p:txBody>
      </p:sp>
      <p:sp>
        <p:nvSpPr>
          <p:cNvPr id="18" name="Google Shape;2121;ga04c6f3b03_1_49">
            <a:extLst>
              <a:ext uri="{FF2B5EF4-FFF2-40B4-BE49-F238E27FC236}">
                <a16:creationId xmlns:a16="http://schemas.microsoft.com/office/drawing/2014/main" id="{5266E1FE-311F-A555-7F40-C5D9218F42D2}"/>
              </a:ext>
            </a:extLst>
          </p:cNvPr>
          <p:cNvSpPr txBox="1"/>
          <p:nvPr/>
        </p:nvSpPr>
        <p:spPr>
          <a:xfrm>
            <a:off x="5559845" y="3510665"/>
            <a:ext cx="1620000" cy="457185"/>
          </a:xfrm>
          <a:prstGeom prst="rect">
            <a:avLst/>
          </a:prstGeom>
          <a:noFill/>
          <a:ln w="28425" cap="flat" cmpd="sng">
            <a:solidFill>
              <a:srgbClr val="70AD47"/>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100" b="0" i="0" u="none" strike="noStrike" cap="none">
                <a:solidFill>
                  <a:srgbClr val="4E504F"/>
                </a:solidFill>
                <a:latin typeface="Calibri"/>
                <a:ea typeface="Calibri"/>
                <a:cs typeface="Calibri"/>
                <a:sym typeface="Calibri"/>
              </a:rPr>
              <a:t>Analyse approfondie d’un </a:t>
            </a:r>
            <a:r>
              <a:rPr lang="fr-FR" sz="1100">
                <a:solidFill>
                  <a:srgbClr val="4E504F"/>
                </a:solidFill>
                <a:latin typeface="Calibri"/>
                <a:ea typeface="Calibri"/>
                <a:cs typeface="Calibri"/>
                <a:sym typeface="Calibri"/>
              </a:rPr>
              <a:t>scénario retenu</a:t>
            </a:r>
          </a:p>
        </p:txBody>
      </p:sp>
      <p:sp>
        <p:nvSpPr>
          <p:cNvPr id="19" name="Google Shape;2128;ga04c6f3b03_1_49">
            <a:extLst>
              <a:ext uri="{FF2B5EF4-FFF2-40B4-BE49-F238E27FC236}">
                <a16:creationId xmlns:a16="http://schemas.microsoft.com/office/drawing/2014/main" id="{7D446C51-90A8-CCEF-FF3F-BA2E5010B647}"/>
              </a:ext>
            </a:extLst>
          </p:cNvPr>
          <p:cNvSpPr txBox="1"/>
          <p:nvPr/>
        </p:nvSpPr>
        <p:spPr>
          <a:xfrm>
            <a:off x="7381499" y="3528295"/>
            <a:ext cx="1620000" cy="457185"/>
          </a:xfrm>
          <a:prstGeom prst="rect">
            <a:avLst/>
          </a:prstGeom>
          <a:noFill/>
          <a:ln w="28425" cap="flat" cmpd="sng">
            <a:solidFill>
              <a:srgbClr val="4472C4"/>
            </a:solidFill>
            <a:prstDash val="solid"/>
            <a:miter lim="8000"/>
            <a:headEnd type="none" w="sm" len="sm"/>
            <a:tailEnd type="none" w="sm" len="sm"/>
          </a:ln>
        </p:spPr>
        <p:txBody>
          <a:bodyPr spcFirstLastPara="1" wrap="square" lIns="91425" tIns="45700" rIns="91425" bIns="45700" anchor="t" anchorCtr="0">
            <a:noAutofit/>
          </a:bodyPr>
          <a:lstStyle/>
          <a:p>
            <a:pPr algn="ctr">
              <a:buClr>
                <a:srgbClr val="000000"/>
              </a:buClr>
              <a:buSzPts val="1400"/>
            </a:pPr>
            <a:r>
              <a:rPr lang="fr-FR" sz="1100">
                <a:solidFill>
                  <a:srgbClr val="4E504F"/>
                </a:solidFill>
                <a:latin typeface="Calibri"/>
                <a:cs typeface="Calibri"/>
                <a:sym typeface="Calibri"/>
              </a:rPr>
              <a:t>Construction / Exploitation</a:t>
            </a:r>
            <a:endParaRPr sz="1200" b="0" i="0" u="none" strike="noStrike" cap="none">
              <a:solidFill>
                <a:srgbClr val="4E504F"/>
              </a:solidFill>
              <a:latin typeface="Arial"/>
              <a:ea typeface="Arial"/>
              <a:cs typeface="Arial"/>
              <a:sym typeface="Arial"/>
            </a:endParaRPr>
          </a:p>
        </p:txBody>
      </p:sp>
      <p:sp>
        <p:nvSpPr>
          <p:cNvPr id="20" name="Arc 19">
            <a:extLst>
              <a:ext uri="{FF2B5EF4-FFF2-40B4-BE49-F238E27FC236}">
                <a16:creationId xmlns:a16="http://schemas.microsoft.com/office/drawing/2014/main" id="{04874C6C-6F86-1061-333A-822D083E542B}"/>
              </a:ext>
            </a:extLst>
          </p:cNvPr>
          <p:cNvSpPr/>
          <p:nvPr/>
        </p:nvSpPr>
        <p:spPr>
          <a:xfrm rot="8056756">
            <a:off x="5062343" y="3524089"/>
            <a:ext cx="837914" cy="837914"/>
          </a:xfrm>
          <a:prstGeom prst="arc">
            <a:avLst/>
          </a:prstGeom>
          <a:ln>
            <a:solidFill>
              <a:schemeClr val="bg2">
                <a:lumMod val="75000"/>
              </a:schemeClr>
            </a:solidFill>
            <a:headEnd type="arrow"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1" name="ZoneTexte 20">
            <a:extLst>
              <a:ext uri="{FF2B5EF4-FFF2-40B4-BE49-F238E27FC236}">
                <a16:creationId xmlns:a16="http://schemas.microsoft.com/office/drawing/2014/main" id="{621D9E18-C6F9-F127-6A1E-D3172A3819B4}"/>
              </a:ext>
            </a:extLst>
          </p:cNvPr>
          <p:cNvSpPr txBox="1"/>
          <p:nvPr/>
        </p:nvSpPr>
        <p:spPr>
          <a:xfrm>
            <a:off x="5002968" y="4420899"/>
            <a:ext cx="1371600" cy="276999"/>
          </a:xfrm>
          <a:prstGeom prst="rect">
            <a:avLst/>
          </a:prstGeom>
          <a:noFill/>
        </p:spPr>
        <p:txBody>
          <a:bodyPr wrap="square" rtlCol="0">
            <a:spAutoFit/>
          </a:bodyPr>
          <a:lstStyle/>
          <a:p>
            <a:r>
              <a:rPr lang="fr-FR" sz="1200">
                <a:solidFill>
                  <a:srgbClr val="6E6E6E"/>
                </a:solidFill>
              </a:rPr>
              <a:t>Choix élus</a:t>
            </a:r>
          </a:p>
        </p:txBody>
      </p:sp>
      <p:sp>
        <p:nvSpPr>
          <p:cNvPr id="22" name="Arc 21">
            <a:extLst>
              <a:ext uri="{FF2B5EF4-FFF2-40B4-BE49-F238E27FC236}">
                <a16:creationId xmlns:a16="http://schemas.microsoft.com/office/drawing/2014/main" id="{900C75B6-8E2C-624D-6D1A-CE011C23B01E}"/>
              </a:ext>
            </a:extLst>
          </p:cNvPr>
          <p:cNvSpPr/>
          <p:nvPr/>
        </p:nvSpPr>
        <p:spPr>
          <a:xfrm rot="8056756">
            <a:off x="6880890" y="3524089"/>
            <a:ext cx="837914" cy="837914"/>
          </a:xfrm>
          <a:prstGeom prst="arc">
            <a:avLst/>
          </a:prstGeom>
          <a:ln>
            <a:solidFill>
              <a:schemeClr val="bg2">
                <a:lumMod val="75000"/>
              </a:schemeClr>
            </a:solidFill>
            <a:headEnd type="arrow"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3" name="ZoneTexte 22">
            <a:extLst>
              <a:ext uri="{FF2B5EF4-FFF2-40B4-BE49-F238E27FC236}">
                <a16:creationId xmlns:a16="http://schemas.microsoft.com/office/drawing/2014/main" id="{B5668316-2266-E696-8C65-46AA59386398}"/>
              </a:ext>
            </a:extLst>
          </p:cNvPr>
          <p:cNvSpPr txBox="1"/>
          <p:nvPr/>
        </p:nvSpPr>
        <p:spPr>
          <a:xfrm>
            <a:off x="6821515" y="4420899"/>
            <a:ext cx="1371600" cy="276999"/>
          </a:xfrm>
          <a:prstGeom prst="rect">
            <a:avLst/>
          </a:prstGeom>
          <a:noFill/>
        </p:spPr>
        <p:txBody>
          <a:bodyPr wrap="square" rtlCol="0">
            <a:spAutoFit/>
          </a:bodyPr>
          <a:lstStyle/>
          <a:p>
            <a:r>
              <a:rPr lang="fr-FR" sz="1200">
                <a:solidFill>
                  <a:srgbClr val="6E6E6E"/>
                </a:solidFill>
              </a:rPr>
              <a:t>Choix élus</a:t>
            </a:r>
          </a:p>
        </p:txBody>
      </p:sp>
      <p:sp>
        <p:nvSpPr>
          <p:cNvPr id="24" name="Google Shape;2119;ga04c6f3b03_1_49">
            <a:extLst>
              <a:ext uri="{FF2B5EF4-FFF2-40B4-BE49-F238E27FC236}">
                <a16:creationId xmlns:a16="http://schemas.microsoft.com/office/drawing/2014/main" id="{73B9C340-B544-FB6E-8A4B-2EA6B5278EA4}"/>
              </a:ext>
            </a:extLst>
          </p:cNvPr>
          <p:cNvSpPr txBox="1"/>
          <p:nvPr/>
        </p:nvSpPr>
        <p:spPr>
          <a:xfrm>
            <a:off x="1644773" y="3536742"/>
            <a:ext cx="1620000" cy="436974"/>
          </a:xfrm>
          <a:prstGeom prst="rect">
            <a:avLst/>
          </a:prstGeom>
          <a:noFill/>
          <a:ln w="28425" cap="flat" cmpd="sng">
            <a:solidFill>
              <a:srgbClr val="FF9300"/>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100" b="0" i="0" u="none" strike="noStrike" cap="none">
                <a:solidFill>
                  <a:srgbClr val="4E504F"/>
                </a:solidFill>
                <a:latin typeface="Calibri"/>
                <a:ea typeface="Calibri"/>
                <a:cs typeface="Calibri"/>
                <a:sym typeface="Calibri"/>
              </a:rPr>
              <a:t>Appropriation du sujet par le porteur de projet</a:t>
            </a:r>
          </a:p>
        </p:txBody>
      </p:sp>
      <p:sp>
        <p:nvSpPr>
          <p:cNvPr id="25" name="Ellipse 24">
            <a:extLst>
              <a:ext uri="{FF2B5EF4-FFF2-40B4-BE49-F238E27FC236}">
                <a16:creationId xmlns:a16="http://schemas.microsoft.com/office/drawing/2014/main" id="{C5F3C1EE-F1B4-DC6B-3E5A-CF315A714FE3}"/>
              </a:ext>
            </a:extLst>
          </p:cNvPr>
          <p:cNvSpPr/>
          <p:nvPr/>
        </p:nvSpPr>
        <p:spPr>
          <a:xfrm>
            <a:off x="4280001" y="3951237"/>
            <a:ext cx="309647" cy="303060"/>
          </a:xfrm>
          <a:prstGeom prst="ellipse">
            <a:avLst/>
          </a:prstGeom>
          <a:solidFill>
            <a:srgbClr val="ED7D31"/>
          </a:solidFill>
          <a:ln w="28575">
            <a:solidFill>
              <a:srgbClr val="FFFFFF"/>
            </a:solidFill>
          </a:ln>
        </p:spPr>
        <p:style>
          <a:lnRef idx="0">
            <a:scrgbClr r="0" g="0" b="0"/>
          </a:lnRef>
          <a:fillRef idx="0">
            <a:scrgbClr r="0" g="0" b="0"/>
          </a:fillRef>
          <a:effectRef idx="0">
            <a:scrgbClr r="0" g="0" b="0"/>
          </a:effectRef>
          <a:fontRef idx="minor">
            <a:schemeClr val="dk1"/>
          </a:fontRef>
        </p:style>
        <p:txBody>
          <a:bodyPr lIns="0" tIns="0" rIns="0" bIns="0" rtlCol="0" anchor="ctr"/>
          <a:lstStyle/>
          <a:p>
            <a:pPr algn="ctr"/>
            <a:r>
              <a:rPr lang="fr-FR" sz="700">
                <a:solidFill>
                  <a:srgbClr val="FFFFFF"/>
                </a:solidFill>
              </a:rPr>
              <a:t>AMO</a:t>
            </a:r>
            <a:endParaRPr lang="fr-FR" sz="100">
              <a:solidFill>
                <a:srgbClr val="FFFFFF"/>
              </a:solidFill>
            </a:endParaRPr>
          </a:p>
        </p:txBody>
      </p:sp>
      <p:sp>
        <p:nvSpPr>
          <p:cNvPr id="26" name="Ellipse 25">
            <a:extLst>
              <a:ext uri="{FF2B5EF4-FFF2-40B4-BE49-F238E27FC236}">
                <a16:creationId xmlns:a16="http://schemas.microsoft.com/office/drawing/2014/main" id="{B9538520-B222-F47F-3E87-E570DB1217C3}"/>
              </a:ext>
            </a:extLst>
          </p:cNvPr>
          <p:cNvSpPr/>
          <p:nvPr/>
        </p:nvSpPr>
        <p:spPr>
          <a:xfrm>
            <a:off x="6207600" y="3943046"/>
            <a:ext cx="309647" cy="303060"/>
          </a:xfrm>
          <a:prstGeom prst="ellipse">
            <a:avLst/>
          </a:prstGeom>
          <a:solidFill>
            <a:srgbClr val="6EAB46"/>
          </a:solidFill>
          <a:ln w="28575">
            <a:solidFill>
              <a:srgbClr val="FFFFFF"/>
            </a:solidFill>
          </a:ln>
        </p:spPr>
        <p:style>
          <a:lnRef idx="0">
            <a:scrgbClr r="0" g="0" b="0"/>
          </a:lnRef>
          <a:fillRef idx="0">
            <a:scrgbClr r="0" g="0" b="0"/>
          </a:fillRef>
          <a:effectRef idx="0">
            <a:scrgbClr r="0" g="0" b="0"/>
          </a:effectRef>
          <a:fontRef idx="minor">
            <a:schemeClr val="dk1"/>
          </a:fontRef>
        </p:style>
        <p:txBody>
          <a:bodyPr lIns="0" tIns="0" rIns="0" bIns="0" rtlCol="0" anchor="ctr"/>
          <a:lstStyle/>
          <a:p>
            <a:pPr algn="ctr"/>
            <a:r>
              <a:rPr lang="fr-FR" sz="700">
                <a:solidFill>
                  <a:srgbClr val="FFFFFF"/>
                </a:solidFill>
              </a:rPr>
              <a:t>AMO</a:t>
            </a:r>
            <a:endParaRPr lang="fr-FR" sz="100">
              <a:solidFill>
                <a:srgbClr val="FFFFFF"/>
              </a:solidFill>
            </a:endParaRPr>
          </a:p>
        </p:txBody>
      </p:sp>
      <p:sp>
        <p:nvSpPr>
          <p:cNvPr id="27" name="Ellipse 26">
            <a:extLst>
              <a:ext uri="{FF2B5EF4-FFF2-40B4-BE49-F238E27FC236}">
                <a16:creationId xmlns:a16="http://schemas.microsoft.com/office/drawing/2014/main" id="{B28A0712-9765-AF75-8249-09137305A29E}"/>
              </a:ext>
            </a:extLst>
          </p:cNvPr>
          <p:cNvSpPr/>
          <p:nvPr/>
        </p:nvSpPr>
        <p:spPr>
          <a:xfrm>
            <a:off x="8036676" y="3943046"/>
            <a:ext cx="309647" cy="303060"/>
          </a:xfrm>
          <a:prstGeom prst="ellipse">
            <a:avLst/>
          </a:prstGeom>
          <a:solidFill>
            <a:srgbClr val="2E75B6"/>
          </a:solidFill>
          <a:ln w="28575">
            <a:solidFill>
              <a:srgbClr val="FFFFFF"/>
            </a:solidFill>
          </a:ln>
        </p:spPr>
        <p:style>
          <a:lnRef idx="0">
            <a:scrgbClr r="0" g="0" b="0"/>
          </a:lnRef>
          <a:fillRef idx="0">
            <a:scrgbClr r="0" g="0" b="0"/>
          </a:fillRef>
          <a:effectRef idx="0">
            <a:scrgbClr r="0" g="0" b="0"/>
          </a:effectRef>
          <a:fontRef idx="minor">
            <a:schemeClr val="dk1"/>
          </a:fontRef>
        </p:style>
        <p:txBody>
          <a:bodyPr lIns="0" tIns="0" rIns="0" bIns="0" rtlCol="0" anchor="ctr"/>
          <a:lstStyle/>
          <a:p>
            <a:pPr algn="ctr"/>
            <a:r>
              <a:rPr lang="fr-FR" sz="700">
                <a:solidFill>
                  <a:srgbClr val="FFFFFF"/>
                </a:solidFill>
              </a:rPr>
              <a:t>AMO</a:t>
            </a:r>
            <a:endParaRPr lang="fr-FR" sz="100">
              <a:solidFill>
                <a:srgbClr val="FFFFFF"/>
              </a:solidFill>
            </a:endParaRPr>
          </a:p>
        </p:txBody>
      </p:sp>
      <p:sp>
        <p:nvSpPr>
          <p:cNvPr id="28" name="Arc 27">
            <a:extLst>
              <a:ext uri="{FF2B5EF4-FFF2-40B4-BE49-F238E27FC236}">
                <a16:creationId xmlns:a16="http://schemas.microsoft.com/office/drawing/2014/main" id="{2ECDF9E0-BD69-D901-28A5-36FA96D14B55}"/>
              </a:ext>
            </a:extLst>
          </p:cNvPr>
          <p:cNvSpPr/>
          <p:nvPr/>
        </p:nvSpPr>
        <p:spPr>
          <a:xfrm rot="8056756">
            <a:off x="2911116" y="3554759"/>
            <a:ext cx="837914" cy="837914"/>
          </a:xfrm>
          <a:prstGeom prst="arc">
            <a:avLst/>
          </a:prstGeom>
          <a:ln>
            <a:solidFill>
              <a:schemeClr val="bg2">
                <a:lumMod val="75000"/>
              </a:schemeClr>
            </a:solidFill>
            <a:headEnd type="arrow"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9" name="ZoneTexte 28">
            <a:extLst>
              <a:ext uri="{FF2B5EF4-FFF2-40B4-BE49-F238E27FC236}">
                <a16:creationId xmlns:a16="http://schemas.microsoft.com/office/drawing/2014/main" id="{B5D8B43F-CBB4-A969-1175-8500EF1681EC}"/>
              </a:ext>
            </a:extLst>
          </p:cNvPr>
          <p:cNvSpPr txBox="1"/>
          <p:nvPr/>
        </p:nvSpPr>
        <p:spPr>
          <a:xfrm>
            <a:off x="2851741" y="4451569"/>
            <a:ext cx="1371600" cy="276999"/>
          </a:xfrm>
          <a:prstGeom prst="rect">
            <a:avLst/>
          </a:prstGeom>
          <a:noFill/>
        </p:spPr>
        <p:txBody>
          <a:bodyPr wrap="square" rtlCol="0">
            <a:spAutoFit/>
          </a:bodyPr>
          <a:lstStyle/>
          <a:p>
            <a:r>
              <a:rPr lang="fr-FR" sz="1200">
                <a:solidFill>
                  <a:srgbClr val="6E6E6E"/>
                </a:solidFill>
              </a:rPr>
              <a:t>Choix élus</a:t>
            </a:r>
          </a:p>
        </p:txBody>
      </p:sp>
    </p:spTree>
    <p:extLst>
      <p:ext uri="{BB962C8B-B14F-4D97-AF65-F5344CB8AC3E}">
        <p14:creationId xmlns:p14="http://schemas.microsoft.com/office/powerpoint/2010/main" val="59408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244B3-A604-7368-B320-FD54AE72F93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B0BE8DF-5399-4805-A3CC-A83989FD2519}"/>
              </a:ext>
            </a:extLst>
          </p:cNvPr>
          <p:cNvSpPr>
            <a:spLocks noGrp="1"/>
          </p:cNvSpPr>
          <p:nvPr>
            <p:ph type="title"/>
          </p:nvPr>
        </p:nvSpPr>
        <p:spPr/>
        <p:txBody>
          <a:bodyPr/>
          <a:lstStyle/>
          <a:p>
            <a:r>
              <a:rPr lang="fr-FR"/>
              <a:t>Créer un réseau de chaleur : feuille de route</a:t>
            </a:r>
          </a:p>
        </p:txBody>
      </p:sp>
      <p:grpSp>
        <p:nvGrpSpPr>
          <p:cNvPr id="23" name="Groupe 22">
            <a:extLst>
              <a:ext uri="{FF2B5EF4-FFF2-40B4-BE49-F238E27FC236}">
                <a16:creationId xmlns:a16="http://schemas.microsoft.com/office/drawing/2014/main" id="{4D16B781-EE5F-D1C5-2FFA-E1FC35D79125}"/>
              </a:ext>
            </a:extLst>
          </p:cNvPr>
          <p:cNvGrpSpPr/>
          <p:nvPr/>
        </p:nvGrpSpPr>
        <p:grpSpPr>
          <a:xfrm>
            <a:off x="1651860" y="1100024"/>
            <a:ext cx="7316292" cy="477567"/>
            <a:chOff x="519370" y="1113939"/>
            <a:chExt cx="8472229" cy="553020"/>
          </a:xfrm>
        </p:grpSpPr>
        <p:sp>
          <p:nvSpPr>
            <p:cNvPr id="24" name="Google Shape;2130;ga04c6f3b03_1_49">
              <a:extLst>
                <a:ext uri="{FF2B5EF4-FFF2-40B4-BE49-F238E27FC236}">
                  <a16:creationId xmlns:a16="http://schemas.microsoft.com/office/drawing/2014/main" id="{94B9AC73-E4DB-3CDA-5C11-632F1A8346BE}"/>
                </a:ext>
              </a:extLst>
            </p:cNvPr>
            <p:cNvSpPr/>
            <p:nvPr/>
          </p:nvSpPr>
          <p:spPr>
            <a:xfrm>
              <a:off x="2788005" y="1141152"/>
              <a:ext cx="2151548" cy="506555"/>
            </a:xfrm>
            <a:prstGeom prst="homePlate">
              <a:avLst>
                <a:gd name="adj" fmla="val 19003"/>
              </a:avLst>
            </a:prstGeom>
            <a:solidFill>
              <a:srgbClr val="ED7D31"/>
            </a:solidFill>
            <a:ln w="9525" cap="flat" cmpd="sng">
              <a:noFill/>
              <a:prstDash val="solid"/>
              <a:miter lim="8000"/>
              <a:headEnd type="none" w="sm" len="sm"/>
              <a:tailEnd type="none" w="sm" len="sm"/>
            </a:ln>
          </p:spPr>
          <p:txBody>
            <a:bodyPr spcFirstLastPara="1" wrap="square" lIns="324000" tIns="25200" rIns="0" bIns="24100" anchor="ctr" anchorCtr="1">
              <a:noAutofit/>
            </a:bodyPr>
            <a:lstStyle/>
            <a:p>
              <a:pPr marL="0" marR="0" lvl="0" indent="0" algn="ctr" rtl="0">
                <a:lnSpc>
                  <a:spcPct val="90000"/>
                </a:lnSpc>
                <a:spcBef>
                  <a:spcPts val="0"/>
                </a:spcBef>
                <a:spcAft>
                  <a:spcPts val="0"/>
                </a:spcAft>
                <a:buClr>
                  <a:srgbClr val="000000"/>
                </a:buClr>
                <a:buSzPts val="1600"/>
                <a:buFont typeface="Arial"/>
                <a:buNone/>
              </a:pPr>
              <a:r>
                <a:rPr lang="fr-FR" sz="1100" b="1" i="0" u="none" strike="noStrike" cap="none">
                  <a:solidFill>
                    <a:srgbClr val="FFFFFF"/>
                  </a:solidFill>
                  <a:latin typeface="Calibri"/>
                  <a:ea typeface="Calibri"/>
                  <a:cs typeface="Calibri"/>
                  <a:sym typeface="Calibri"/>
                </a:rPr>
                <a:t>Identification du projet</a:t>
              </a:r>
              <a:endParaRPr sz="1100" b="0" i="0" u="none" strike="noStrike" cap="none">
                <a:solidFill>
                  <a:srgbClr val="000000"/>
                </a:solidFill>
                <a:latin typeface="Arial"/>
                <a:ea typeface="Arial"/>
                <a:cs typeface="Arial"/>
                <a:sym typeface="Arial"/>
              </a:endParaRPr>
            </a:p>
          </p:txBody>
        </p:sp>
        <p:sp>
          <p:nvSpPr>
            <p:cNvPr id="25" name="Ellipse 24">
              <a:extLst>
                <a:ext uri="{FF2B5EF4-FFF2-40B4-BE49-F238E27FC236}">
                  <a16:creationId xmlns:a16="http://schemas.microsoft.com/office/drawing/2014/main" id="{BCEBAC2D-1BFB-3280-73BE-F50EC48A1BAD}"/>
                </a:ext>
              </a:extLst>
            </p:cNvPr>
            <p:cNvSpPr/>
            <p:nvPr/>
          </p:nvSpPr>
          <p:spPr>
            <a:xfrm>
              <a:off x="2530557" y="1113939"/>
              <a:ext cx="599786" cy="539910"/>
            </a:xfrm>
            <a:prstGeom prst="ellipse">
              <a:avLst/>
            </a:prstGeom>
            <a:solidFill>
              <a:srgbClr val="ED7D31"/>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1</a:t>
              </a:r>
              <a:endParaRPr lang="fr-FR" sz="1200" b="1">
                <a:solidFill>
                  <a:srgbClr val="FFFFFF"/>
                </a:solidFill>
              </a:endParaRPr>
            </a:p>
          </p:txBody>
        </p:sp>
        <p:sp>
          <p:nvSpPr>
            <p:cNvPr id="26" name="Google Shape;2130;ga04c6f3b03_1_49">
              <a:extLst>
                <a:ext uri="{FF2B5EF4-FFF2-40B4-BE49-F238E27FC236}">
                  <a16:creationId xmlns:a16="http://schemas.microsoft.com/office/drawing/2014/main" id="{1CF7F210-531E-C9E9-E652-CDA6589466E1}"/>
                </a:ext>
              </a:extLst>
            </p:cNvPr>
            <p:cNvSpPr/>
            <p:nvPr/>
          </p:nvSpPr>
          <p:spPr>
            <a:xfrm>
              <a:off x="5233266" y="1147294"/>
              <a:ext cx="1789059" cy="506555"/>
            </a:xfrm>
            <a:prstGeom prst="homePlate">
              <a:avLst>
                <a:gd name="adj" fmla="val 12763"/>
              </a:avLst>
            </a:prstGeom>
            <a:solidFill>
              <a:srgbClr val="6EAB46"/>
            </a:solidFill>
            <a:ln w="9525" cap="flat" cmpd="sng">
              <a:noFill/>
              <a:prstDash val="solid"/>
              <a:miter lim="8000"/>
              <a:headEnd type="none" w="sm" len="sm"/>
              <a:tailEnd type="none" w="sm" len="sm"/>
            </a:ln>
          </p:spPr>
          <p:txBody>
            <a:bodyPr spcFirstLastPara="1" wrap="square" lIns="324000" tIns="25200" rIns="0" bIns="24100" anchor="ctr" anchorCtr="1">
              <a:noAutofit/>
            </a:bodyPr>
            <a:lstStyle/>
            <a:p>
              <a:pPr lvl="0" algn="ctr">
                <a:lnSpc>
                  <a:spcPct val="90000"/>
                </a:lnSpc>
                <a:buClr>
                  <a:srgbClr val="000000"/>
                </a:buClr>
                <a:buSzPts val="1600"/>
              </a:pPr>
              <a:r>
                <a:rPr lang="fr-FR" sz="1100" b="1">
                  <a:solidFill>
                    <a:srgbClr val="FFFFFF"/>
                  </a:solidFill>
                  <a:latin typeface="Calibri"/>
                  <a:ea typeface="Calibri"/>
                  <a:cs typeface="Calibri"/>
                  <a:sym typeface="Calibri"/>
                </a:rPr>
                <a:t>Etude de faisabilité</a:t>
              </a:r>
              <a:endParaRPr lang="fr-FR" sz="1100">
                <a:solidFill>
                  <a:srgbClr val="000000"/>
                </a:solidFill>
                <a:ea typeface="Arial"/>
                <a:cs typeface="Arial"/>
                <a:sym typeface="Arial"/>
              </a:endParaRPr>
            </a:p>
          </p:txBody>
        </p:sp>
        <p:sp>
          <p:nvSpPr>
            <p:cNvPr id="27" name="Ellipse 26">
              <a:extLst>
                <a:ext uri="{FF2B5EF4-FFF2-40B4-BE49-F238E27FC236}">
                  <a16:creationId xmlns:a16="http://schemas.microsoft.com/office/drawing/2014/main" id="{9BD134CC-64A4-BA61-DAD0-F14DC2981814}"/>
                </a:ext>
              </a:extLst>
            </p:cNvPr>
            <p:cNvSpPr/>
            <p:nvPr/>
          </p:nvSpPr>
          <p:spPr>
            <a:xfrm>
              <a:off x="4975820" y="1120081"/>
              <a:ext cx="599786" cy="539910"/>
            </a:xfrm>
            <a:prstGeom prst="ellipse">
              <a:avLst/>
            </a:prstGeom>
            <a:solidFill>
              <a:srgbClr val="6EAB46"/>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2</a:t>
              </a:r>
              <a:endParaRPr lang="fr-FR" sz="1200" b="1">
                <a:solidFill>
                  <a:srgbClr val="FFFFFF"/>
                </a:solidFill>
              </a:endParaRPr>
            </a:p>
          </p:txBody>
        </p:sp>
        <p:sp>
          <p:nvSpPr>
            <p:cNvPr id="28" name="Google Shape;2130;ga04c6f3b03_1_49">
              <a:extLst>
                <a:ext uri="{FF2B5EF4-FFF2-40B4-BE49-F238E27FC236}">
                  <a16:creationId xmlns:a16="http://schemas.microsoft.com/office/drawing/2014/main" id="{6999F9C9-5C5D-6D8C-87C6-6EFC7CC19FBF}"/>
                </a:ext>
              </a:extLst>
            </p:cNvPr>
            <p:cNvSpPr/>
            <p:nvPr/>
          </p:nvSpPr>
          <p:spPr>
            <a:xfrm>
              <a:off x="7279773" y="1154260"/>
              <a:ext cx="1711826" cy="506555"/>
            </a:xfrm>
            <a:prstGeom prst="homePlate">
              <a:avLst>
                <a:gd name="adj" fmla="val 12764"/>
              </a:avLst>
            </a:prstGeom>
            <a:solidFill>
              <a:srgbClr val="2E75B6"/>
            </a:solidFill>
            <a:ln w="9525" cap="flat" cmpd="sng">
              <a:noFill/>
              <a:prstDash val="solid"/>
              <a:miter lim="8000"/>
              <a:headEnd type="none" w="sm" len="sm"/>
              <a:tailEnd type="none" w="sm" len="sm"/>
            </a:ln>
          </p:spPr>
          <p:txBody>
            <a:bodyPr spcFirstLastPara="1" wrap="square" lIns="324000" tIns="25200" rIns="108000" bIns="24100" anchor="ctr" anchorCtr="1">
              <a:noAutofit/>
            </a:bodyPr>
            <a:lstStyle/>
            <a:p>
              <a:pPr lvl="0" algn="ctr">
                <a:lnSpc>
                  <a:spcPct val="90000"/>
                </a:lnSpc>
                <a:buClr>
                  <a:srgbClr val="000000"/>
                </a:buClr>
                <a:buSzPts val="1600"/>
              </a:pPr>
              <a:r>
                <a:rPr lang="fr-FR" sz="1100" b="1">
                  <a:solidFill>
                    <a:srgbClr val="FFFFFF"/>
                  </a:solidFill>
                  <a:latin typeface="Calibri"/>
                  <a:ea typeface="Calibri"/>
                  <a:cs typeface="Calibri"/>
                  <a:sym typeface="Calibri"/>
                </a:rPr>
                <a:t>Mise en œuvre et suivi</a:t>
              </a:r>
              <a:endParaRPr lang="fr-FR" sz="1100">
                <a:solidFill>
                  <a:srgbClr val="000000"/>
                </a:solidFill>
                <a:ea typeface="Arial"/>
                <a:cs typeface="Arial"/>
                <a:sym typeface="Arial"/>
              </a:endParaRPr>
            </a:p>
          </p:txBody>
        </p:sp>
        <p:sp>
          <p:nvSpPr>
            <p:cNvPr id="29" name="Ellipse 28">
              <a:extLst>
                <a:ext uri="{FF2B5EF4-FFF2-40B4-BE49-F238E27FC236}">
                  <a16:creationId xmlns:a16="http://schemas.microsoft.com/office/drawing/2014/main" id="{5FA63CC6-F297-29DF-8422-1D422431D5F4}"/>
                </a:ext>
              </a:extLst>
            </p:cNvPr>
            <p:cNvSpPr/>
            <p:nvPr/>
          </p:nvSpPr>
          <p:spPr>
            <a:xfrm>
              <a:off x="7022326" y="1127049"/>
              <a:ext cx="599786" cy="539910"/>
            </a:xfrm>
            <a:prstGeom prst="ellipse">
              <a:avLst/>
            </a:prstGeom>
            <a:solidFill>
              <a:srgbClr val="2E75B6"/>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3</a:t>
              </a:r>
              <a:endParaRPr lang="fr-FR" sz="1200" b="1">
                <a:solidFill>
                  <a:srgbClr val="FFFFFF"/>
                </a:solidFill>
              </a:endParaRPr>
            </a:p>
          </p:txBody>
        </p:sp>
        <p:sp>
          <p:nvSpPr>
            <p:cNvPr id="30" name="Google Shape;2130;ga04c6f3b03_1_49">
              <a:extLst>
                <a:ext uri="{FF2B5EF4-FFF2-40B4-BE49-F238E27FC236}">
                  <a16:creationId xmlns:a16="http://schemas.microsoft.com/office/drawing/2014/main" id="{C16148FB-92D9-557D-97CA-EB3F8AAAF981}"/>
                </a:ext>
              </a:extLst>
            </p:cNvPr>
            <p:cNvSpPr/>
            <p:nvPr/>
          </p:nvSpPr>
          <p:spPr>
            <a:xfrm>
              <a:off x="776817" y="1141152"/>
              <a:ext cx="1708942" cy="506555"/>
            </a:xfrm>
            <a:prstGeom prst="homePlate">
              <a:avLst>
                <a:gd name="adj" fmla="val 19003"/>
              </a:avLst>
            </a:prstGeom>
            <a:solidFill>
              <a:srgbClr val="FF9300"/>
            </a:solidFill>
            <a:ln w="9525" cap="flat" cmpd="sng">
              <a:noFill/>
              <a:prstDash val="solid"/>
              <a:miter lim="8000"/>
              <a:headEnd type="none" w="sm" len="sm"/>
              <a:tailEnd type="none" w="sm" len="sm"/>
            </a:ln>
          </p:spPr>
          <p:txBody>
            <a:bodyPr spcFirstLastPara="1" wrap="square" lIns="324000" tIns="25200" rIns="0" bIns="24100" anchor="ctr" anchorCtr="1">
              <a:noAutofit/>
            </a:bodyPr>
            <a:lstStyle/>
            <a:p>
              <a:pPr lvl="0" algn="ctr">
                <a:lnSpc>
                  <a:spcPct val="90000"/>
                </a:lnSpc>
                <a:buClr>
                  <a:srgbClr val="000000"/>
                </a:buClr>
                <a:buSzPts val="1600"/>
              </a:pPr>
              <a:r>
                <a:rPr lang="fr-FR" sz="1100" b="1">
                  <a:solidFill>
                    <a:srgbClr val="FFFFFF"/>
                  </a:solidFill>
                  <a:latin typeface="Calibri"/>
                  <a:ea typeface="Calibri"/>
                  <a:cs typeface="Calibri"/>
                  <a:sym typeface="Calibri"/>
                </a:rPr>
                <a:t>Acculturation &amp; mobilisation</a:t>
              </a:r>
              <a:endParaRPr lang="fr-FR" sz="1100">
                <a:solidFill>
                  <a:srgbClr val="000000"/>
                </a:solidFill>
                <a:ea typeface="Arial"/>
                <a:cs typeface="Arial"/>
                <a:sym typeface="Arial"/>
              </a:endParaRPr>
            </a:p>
          </p:txBody>
        </p:sp>
        <p:sp>
          <p:nvSpPr>
            <p:cNvPr id="31" name="Ellipse 30">
              <a:extLst>
                <a:ext uri="{FF2B5EF4-FFF2-40B4-BE49-F238E27FC236}">
                  <a16:creationId xmlns:a16="http://schemas.microsoft.com/office/drawing/2014/main" id="{4D3C4522-267E-E99F-E332-2AD336C59C53}"/>
                </a:ext>
              </a:extLst>
            </p:cNvPr>
            <p:cNvSpPr/>
            <p:nvPr/>
          </p:nvSpPr>
          <p:spPr>
            <a:xfrm>
              <a:off x="519370" y="1113939"/>
              <a:ext cx="599786" cy="539910"/>
            </a:xfrm>
            <a:prstGeom prst="ellipse">
              <a:avLst/>
            </a:prstGeom>
            <a:solidFill>
              <a:srgbClr val="FF9300"/>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0</a:t>
              </a:r>
              <a:endParaRPr lang="fr-FR" sz="1200" b="1">
                <a:solidFill>
                  <a:srgbClr val="FFFFFF"/>
                </a:solidFill>
              </a:endParaRPr>
            </a:p>
          </p:txBody>
        </p:sp>
      </p:grpSp>
      <p:cxnSp>
        <p:nvCxnSpPr>
          <p:cNvPr id="32" name="Connecteur droit avec flèche 31">
            <a:extLst>
              <a:ext uri="{FF2B5EF4-FFF2-40B4-BE49-F238E27FC236}">
                <a16:creationId xmlns:a16="http://schemas.microsoft.com/office/drawing/2014/main" id="{8F29C66A-4132-FE4F-D210-1CC9E1FAD439}"/>
              </a:ext>
            </a:extLst>
          </p:cNvPr>
          <p:cNvCxnSpPr>
            <a:cxnSpLocks/>
          </p:cNvCxnSpPr>
          <p:nvPr/>
        </p:nvCxnSpPr>
        <p:spPr>
          <a:xfrm>
            <a:off x="2458916" y="1704224"/>
            <a:ext cx="0" cy="766414"/>
          </a:xfrm>
          <a:prstGeom prst="straightConnector1">
            <a:avLst/>
          </a:prstGeom>
          <a:ln w="76200">
            <a:solidFill>
              <a:srgbClr val="FF9300"/>
            </a:solidFill>
            <a:tailEnd type="triangle"/>
          </a:ln>
        </p:spPr>
        <p:style>
          <a:lnRef idx="2">
            <a:schemeClr val="accent1"/>
          </a:lnRef>
          <a:fillRef idx="0">
            <a:schemeClr val="accent1"/>
          </a:fillRef>
          <a:effectRef idx="1">
            <a:schemeClr val="accent1"/>
          </a:effectRef>
          <a:fontRef idx="minor">
            <a:schemeClr val="tx1"/>
          </a:fontRef>
        </p:style>
      </p:cxnSp>
      <p:sp>
        <p:nvSpPr>
          <p:cNvPr id="33" name="Google Shape;2119;ga04c6f3b03_1_49">
            <a:extLst>
              <a:ext uri="{FF2B5EF4-FFF2-40B4-BE49-F238E27FC236}">
                <a16:creationId xmlns:a16="http://schemas.microsoft.com/office/drawing/2014/main" id="{E58E966B-7ACD-D27C-C0D1-32978A18FB54}"/>
              </a:ext>
            </a:extLst>
          </p:cNvPr>
          <p:cNvSpPr txBox="1"/>
          <p:nvPr/>
        </p:nvSpPr>
        <p:spPr>
          <a:xfrm>
            <a:off x="1651860" y="2599863"/>
            <a:ext cx="7105209" cy="4015080"/>
          </a:xfrm>
          <a:prstGeom prst="round2DiagRect">
            <a:avLst/>
          </a:prstGeom>
          <a:noFill/>
          <a:ln w="28425" cap="flat" cmpd="sng">
            <a:solidFill>
              <a:srgbClr val="FF9300"/>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fr-FR" sz="1100" b="0" i="0" u="none" strike="noStrike" cap="none">
              <a:solidFill>
                <a:srgbClr val="4E504F"/>
              </a:solidFill>
              <a:latin typeface="Calibri"/>
              <a:ea typeface="Calibri"/>
              <a:cs typeface="Calibri"/>
              <a:sym typeface="Calibri"/>
            </a:endParaRPr>
          </a:p>
        </p:txBody>
      </p:sp>
      <p:sp>
        <p:nvSpPr>
          <p:cNvPr id="34" name="Google Shape;175;p6">
            <a:extLst>
              <a:ext uri="{FF2B5EF4-FFF2-40B4-BE49-F238E27FC236}">
                <a16:creationId xmlns:a16="http://schemas.microsoft.com/office/drawing/2014/main" id="{8B93BE3B-3A4A-8E7D-71B9-8E9695B90EEC}"/>
              </a:ext>
            </a:extLst>
          </p:cNvPr>
          <p:cNvSpPr/>
          <p:nvPr/>
        </p:nvSpPr>
        <p:spPr>
          <a:xfrm>
            <a:off x="3173725" y="4671766"/>
            <a:ext cx="5097750" cy="1764042"/>
          </a:xfrm>
          <a:prstGeom prst="rect">
            <a:avLst/>
          </a:prstGeom>
          <a:noFill/>
          <a:ln>
            <a:noFill/>
          </a:ln>
        </p:spPr>
        <p:txBody>
          <a:bodyPr spcFirstLastPara="1" wrap="square" lIns="68569" tIns="34275" rIns="68569" bIns="34275" anchor="t" anchorCtr="0">
            <a:spAutoFit/>
          </a:bodyPr>
          <a:lstStyle/>
          <a:p>
            <a:pPr marL="0" lvl="1" defTabSz="685800">
              <a:lnSpc>
                <a:spcPct val="90000"/>
              </a:lnSpc>
              <a:spcBef>
                <a:spcPts val="690"/>
              </a:spcBef>
              <a:buClr>
                <a:srgbClr val="000000"/>
              </a:buClr>
              <a:buSzPts val="1600"/>
            </a:pPr>
            <a:r>
              <a:rPr lang="fr-FR" sz="1100" kern="0">
                <a:solidFill>
                  <a:srgbClr val="335B74"/>
                </a:solidFill>
                <a:latin typeface="Arial"/>
                <a:ea typeface="Arial"/>
                <a:cs typeface="Arial"/>
                <a:sym typeface="Arial"/>
              </a:rPr>
              <a:t>Identifier l’objet du projet</a:t>
            </a:r>
          </a:p>
          <a:p>
            <a:pPr marL="0" lvl="1" defTabSz="685800">
              <a:lnSpc>
                <a:spcPct val="90000"/>
              </a:lnSpc>
              <a:spcBef>
                <a:spcPts val="690"/>
              </a:spcBef>
              <a:buClr>
                <a:srgbClr val="000000"/>
              </a:buClr>
              <a:buSzPts val="1600"/>
            </a:pPr>
            <a:r>
              <a:rPr lang="fr-FR" sz="1100" kern="0">
                <a:solidFill>
                  <a:srgbClr val="335B74"/>
                </a:solidFill>
                <a:latin typeface="Arial"/>
                <a:ea typeface="Arial"/>
                <a:cs typeface="Arial"/>
                <a:sym typeface="Arial"/>
              </a:rPr>
              <a:t>Quels avantages ?</a:t>
            </a:r>
          </a:p>
          <a:p>
            <a:pPr marL="0" lvl="1" defTabSz="685800">
              <a:lnSpc>
                <a:spcPct val="90000"/>
              </a:lnSpc>
              <a:spcBef>
                <a:spcPts val="690"/>
              </a:spcBef>
              <a:buClr>
                <a:srgbClr val="000000"/>
              </a:buClr>
              <a:buSzPts val="1600"/>
            </a:pPr>
            <a:r>
              <a:rPr lang="fr-FR" sz="1100" kern="0">
                <a:solidFill>
                  <a:srgbClr val="335B74"/>
                </a:solidFill>
                <a:latin typeface="Arial"/>
                <a:ea typeface="Arial"/>
                <a:cs typeface="Arial"/>
                <a:sym typeface="Arial"/>
              </a:rPr>
              <a:t>Préfiguration rapide pour identifier les zones propices</a:t>
            </a:r>
          </a:p>
          <a:p>
            <a:pPr marL="0" lvl="1" defTabSz="685800">
              <a:lnSpc>
                <a:spcPct val="90000"/>
              </a:lnSpc>
              <a:spcBef>
                <a:spcPts val="690"/>
              </a:spcBef>
              <a:buClr>
                <a:srgbClr val="000000"/>
              </a:buClr>
              <a:buSzPts val="1600"/>
            </a:pPr>
            <a:r>
              <a:rPr lang="fr-FR" sz="1100" kern="0">
                <a:solidFill>
                  <a:srgbClr val="335B74"/>
                </a:solidFill>
                <a:latin typeface="Arial"/>
                <a:ea typeface="Arial"/>
                <a:cs typeface="Arial"/>
                <a:sym typeface="Arial"/>
              </a:rPr>
              <a:t>Identifier sources d’</a:t>
            </a:r>
            <a:r>
              <a:rPr lang="fr-FR" sz="1100" kern="0" err="1">
                <a:solidFill>
                  <a:srgbClr val="335B74"/>
                </a:solidFill>
                <a:latin typeface="Arial"/>
                <a:ea typeface="Arial"/>
                <a:cs typeface="Arial"/>
                <a:sym typeface="Arial"/>
              </a:rPr>
              <a:t>EnR&amp;R</a:t>
            </a:r>
            <a:endParaRPr lang="fr-FR" sz="1100" kern="0">
              <a:solidFill>
                <a:srgbClr val="335B74"/>
              </a:solidFill>
              <a:latin typeface="Arial"/>
              <a:ea typeface="Arial"/>
              <a:cs typeface="Arial"/>
              <a:sym typeface="Arial"/>
            </a:endParaRPr>
          </a:p>
          <a:p>
            <a:pPr marL="0" lvl="1" defTabSz="685800">
              <a:lnSpc>
                <a:spcPct val="90000"/>
              </a:lnSpc>
              <a:spcBef>
                <a:spcPts val="690"/>
              </a:spcBef>
              <a:buClr>
                <a:srgbClr val="000000"/>
              </a:buClr>
              <a:buSzPts val="1600"/>
            </a:pPr>
            <a:r>
              <a:rPr lang="fr-FR" sz="1100" kern="0">
                <a:solidFill>
                  <a:srgbClr val="335B74"/>
                </a:solidFill>
                <a:latin typeface="Arial"/>
                <a:ea typeface="Arial"/>
                <a:cs typeface="Arial"/>
                <a:sym typeface="Arial"/>
              </a:rPr>
              <a:t>Connaître l’ordre de grandeur des coûts, les aides possibles</a:t>
            </a:r>
          </a:p>
          <a:p>
            <a:pPr marL="0" lvl="1" defTabSz="685800">
              <a:lnSpc>
                <a:spcPct val="90000"/>
              </a:lnSpc>
              <a:spcBef>
                <a:spcPts val="690"/>
              </a:spcBef>
              <a:buClr>
                <a:srgbClr val="000000"/>
              </a:buClr>
              <a:buSzPts val="1600"/>
            </a:pPr>
            <a:r>
              <a:rPr lang="fr-FR" sz="1100" kern="0">
                <a:solidFill>
                  <a:srgbClr val="335B74"/>
                </a:solidFill>
                <a:latin typeface="Arial"/>
                <a:ea typeface="Arial"/>
                <a:cs typeface="Arial"/>
                <a:sym typeface="Arial"/>
              </a:rPr>
              <a:t>Première réflexion sur le portage du projet et sur la gestion du service</a:t>
            </a:r>
          </a:p>
          <a:p>
            <a:pPr marL="0" lvl="1" defTabSz="685800">
              <a:lnSpc>
                <a:spcPct val="90000"/>
              </a:lnSpc>
              <a:spcBef>
                <a:spcPts val="690"/>
              </a:spcBef>
              <a:buClr>
                <a:srgbClr val="000000"/>
              </a:buClr>
              <a:buSzPts val="1600"/>
            </a:pPr>
            <a:r>
              <a:rPr lang="fr-FR" sz="1100" kern="0">
                <a:solidFill>
                  <a:srgbClr val="335B74"/>
                </a:solidFill>
                <a:latin typeface="Arial"/>
                <a:ea typeface="Arial"/>
                <a:cs typeface="Arial"/>
                <a:sym typeface="Arial"/>
              </a:rPr>
              <a:t>Etablir une feuille de route / planning projet</a:t>
            </a:r>
            <a:endParaRPr lang="fr-FR" sz="1000" kern="0">
              <a:solidFill>
                <a:srgbClr val="335B74"/>
              </a:solidFill>
              <a:latin typeface="Arial"/>
              <a:ea typeface="Arial"/>
              <a:cs typeface="Arial"/>
              <a:sym typeface="Arial"/>
            </a:endParaRPr>
          </a:p>
        </p:txBody>
      </p:sp>
      <p:sp>
        <p:nvSpPr>
          <p:cNvPr id="35" name="Rectangle : avec coins arrondis en diagonale 34">
            <a:extLst>
              <a:ext uri="{FF2B5EF4-FFF2-40B4-BE49-F238E27FC236}">
                <a16:creationId xmlns:a16="http://schemas.microsoft.com/office/drawing/2014/main" id="{0F882C1A-6E2B-BEEA-2EC0-EAE2ABCFA524}"/>
              </a:ext>
            </a:extLst>
          </p:cNvPr>
          <p:cNvSpPr/>
          <p:nvPr/>
        </p:nvSpPr>
        <p:spPr>
          <a:xfrm>
            <a:off x="1984448" y="4424327"/>
            <a:ext cx="2002714" cy="245559"/>
          </a:xfrm>
          <a:prstGeom prst="round2DiagRect">
            <a:avLst/>
          </a:prstGeom>
          <a:solidFill>
            <a:srgbClr val="F694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t>Questions à se poser</a:t>
            </a:r>
          </a:p>
        </p:txBody>
      </p:sp>
      <p:sp>
        <p:nvSpPr>
          <p:cNvPr id="36" name="Rectangle : avec coins arrondis en diagonale 35">
            <a:extLst>
              <a:ext uri="{FF2B5EF4-FFF2-40B4-BE49-F238E27FC236}">
                <a16:creationId xmlns:a16="http://schemas.microsoft.com/office/drawing/2014/main" id="{DBD7CEBB-BBB7-4F22-4911-54B39A3DCEA6}"/>
              </a:ext>
            </a:extLst>
          </p:cNvPr>
          <p:cNvSpPr/>
          <p:nvPr/>
        </p:nvSpPr>
        <p:spPr>
          <a:xfrm>
            <a:off x="1964396" y="2898325"/>
            <a:ext cx="1719582" cy="245559"/>
          </a:xfrm>
          <a:prstGeom prst="round2DiagRect">
            <a:avLst/>
          </a:prstGeom>
          <a:solidFill>
            <a:srgbClr val="F694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t>Qui peut le faire ?</a:t>
            </a:r>
          </a:p>
        </p:txBody>
      </p:sp>
      <p:sp>
        <p:nvSpPr>
          <p:cNvPr id="37" name="Google Shape;175;p6">
            <a:extLst>
              <a:ext uri="{FF2B5EF4-FFF2-40B4-BE49-F238E27FC236}">
                <a16:creationId xmlns:a16="http://schemas.microsoft.com/office/drawing/2014/main" id="{B1A5AC2A-34E6-4E5A-CF99-E9106E0A2DBE}"/>
              </a:ext>
            </a:extLst>
          </p:cNvPr>
          <p:cNvSpPr/>
          <p:nvPr/>
        </p:nvSpPr>
        <p:spPr>
          <a:xfrm>
            <a:off x="2086905" y="3084220"/>
            <a:ext cx="5097751" cy="311337"/>
          </a:xfrm>
          <a:prstGeom prst="rect">
            <a:avLst/>
          </a:prstGeom>
          <a:noFill/>
          <a:ln>
            <a:noFill/>
          </a:ln>
        </p:spPr>
        <p:txBody>
          <a:bodyPr spcFirstLastPara="1" wrap="square" lIns="68569" tIns="34275" rIns="68569" bIns="34275" anchor="t" anchorCtr="0">
            <a:spAutoFit/>
          </a:bodyPr>
          <a:lstStyle/>
          <a:p>
            <a:pPr marL="0" lvl="1" defTabSz="685800">
              <a:lnSpc>
                <a:spcPct val="90000"/>
              </a:lnSpc>
              <a:spcBef>
                <a:spcPts val="690"/>
              </a:spcBef>
              <a:buClr>
                <a:srgbClr val="000000"/>
              </a:buClr>
              <a:buSzPts val="1600"/>
            </a:pPr>
            <a:r>
              <a:rPr lang="fr-FR" sz="1100" b="1" kern="0">
                <a:solidFill>
                  <a:srgbClr val="335B74"/>
                </a:solidFill>
                <a:latin typeface="Arial"/>
                <a:ea typeface="Arial"/>
                <a:cs typeface="Arial"/>
                <a:sym typeface="Arial"/>
              </a:rPr>
              <a:t>Services techniques </a:t>
            </a:r>
            <a:r>
              <a:rPr lang="fr-FR" sz="1100" kern="0">
                <a:solidFill>
                  <a:srgbClr val="335B74"/>
                </a:solidFill>
                <a:latin typeface="Arial"/>
                <a:ea typeface="Arial"/>
                <a:cs typeface="Arial"/>
                <a:sym typeface="Arial"/>
              </a:rPr>
              <a:t>avec l’appui des animateurs </a:t>
            </a:r>
            <a:r>
              <a:rPr lang="fr-FR" sz="1100" kern="0" err="1">
                <a:solidFill>
                  <a:srgbClr val="335B74"/>
                </a:solidFill>
                <a:latin typeface="Arial"/>
                <a:ea typeface="Arial"/>
                <a:cs typeface="Arial"/>
                <a:sym typeface="Arial"/>
              </a:rPr>
              <a:t>EnR</a:t>
            </a:r>
            <a:r>
              <a:rPr lang="fr-FR" sz="1100" kern="0">
                <a:solidFill>
                  <a:srgbClr val="335B74"/>
                </a:solidFill>
                <a:latin typeface="Arial"/>
                <a:ea typeface="Arial"/>
                <a:cs typeface="Arial"/>
                <a:sym typeface="Arial"/>
              </a:rPr>
              <a:t> locaux</a:t>
            </a:r>
            <a:endParaRPr lang="fr-FR" sz="1000" kern="0">
              <a:solidFill>
                <a:srgbClr val="335B74"/>
              </a:solidFill>
              <a:latin typeface="Arial"/>
              <a:ea typeface="Arial"/>
              <a:cs typeface="Arial"/>
              <a:sym typeface="Arial"/>
            </a:endParaRPr>
          </a:p>
        </p:txBody>
      </p:sp>
      <p:sp>
        <p:nvSpPr>
          <p:cNvPr id="38" name="Google Shape;175;p6">
            <a:extLst>
              <a:ext uri="{FF2B5EF4-FFF2-40B4-BE49-F238E27FC236}">
                <a16:creationId xmlns:a16="http://schemas.microsoft.com/office/drawing/2014/main" id="{90516F5D-08A9-3903-B055-40F6FC6DBB83}"/>
              </a:ext>
            </a:extLst>
          </p:cNvPr>
          <p:cNvSpPr/>
          <p:nvPr/>
        </p:nvSpPr>
        <p:spPr>
          <a:xfrm>
            <a:off x="2100904" y="4685616"/>
            <a:ext cx="1072821" cy="1764042"/>
          </a:xfrm>
          <a:prstGeom prst="rect">
            <a:avLst/>
          </a:prstGeom>
          <a:noFill/>
          <a:ln>
            <a:noFill/>
          </a:ln>
        </p:spPr>
        <p:txBody>
          <a:bodyPr spcFirstLastPara="1" wrap="square" lIns="68569" tIns="34275" rIns="68569" bIns="34275" anchor="t" anchorCtr="0">
            <a:spAutoFit/>
          </a:bodyPr>
          <a:lstStyle/>
          <a:p>
            <a:pPr marL="0" lvl="1" defTabSz="685800">
              <a:lnSpc>
                <a:spcPct val="90000"/>
              </a:lnSpc>
              <a:spcBef>
                <a:spcPts val="690"/>
              </a:spcBef>
              <a:buClr>
                <a:srgbClr val="000000"/>
              </a:buClr>
              <a:buSzPts val="1600"/>
            </a:pPr>
            <a:r>
              <a:rPr lang="fr-FR" sz="1100" b="1" kern="0">
                <a:solidFill>
                  <a:srgbClr val="335B74"/>
                </a:solidFill>
                <a:latin typeface="Arial"/>
                <a:ea typeface="Arial"/>
                <a:cs typeface="Arial"/>
                <a:sym typeface="Arial"/>
              </a:rPr>
              <a:t>QUOI ?</a:t>
            </a:r>
          </a:p>
          <a:p>
            <a:pPr marL="0" lvl="1" defTabSz="685800">
              <a:lnSpc>
                <a:spcPct val="90000"/>
              </a:lnSpc>
              <a:spcBef>
                <a:spcPts val="690"/>
              </a:spcBef>
              <a:buClr>
                <a:srgbClr val="000000"/>
              </a:buClr>
              <a:buSzPts val="1600"/>
            </a:pPr>
            <a:r>
              <a:rPr lang="fr-FR" sz="1100" b="1" kern="0">
                <a:solidFill>
                  <a:srgbClr val="335B74"/>
                </a:solidFill>
                <a:latin typeface="Arial"/>
                <a:ea typeface="Arial"/>
                <a:cs typeface="Arial"/>
                <a:sym typeface="Arial"/>
              </a:rPr>
              <a:t>POURQUOI ?</a:t>
            </a:r>
          </a:p>
          <a:p>
            <a:pPr marL="0" lvl="1" defTabSz="685800">
              <a:lnSpc>
                <a:spcPct val="90000"/>
              </a:lnSpc>
              <a:spcBef>
                <a:spcPts val="690"/>
              </a:spcBef>
              <a:buClr>
                <a:srgbClr val="000000"/>
              </a:buClr>
              <a:buSzPts val="1600"/>
            </a:pPr>
            <a:r>
              <a:rPr lang="fr-FR" sz="1100" b="1" kern="0">
                <a:solidFill>
                  <a:srgbClr val="335B74"/>
                </a:solidFill>
                <a:latin typeface="Arial"/>
                <a:ea typeface="Arial"/>
                <a:cs typeface="Arial"/>
                <a:sym typeface="Arial"/>
              </a:rPr>
              <a:t>OU ?</a:t>
            </a:r>
          </a:p>
          <a:p>
            <a:pPr marL="0" lvl="1" defTabSz="685800">
              <a:lnSpc>
                <a:spcPct val="90000"/>
              </a:lnSpc>
              <a:spcBef>
                <a:spcPts val="690"/>
              </a:spcBef>
              <a:buClr>
                <a:srgbClr val="000000"/>
              </a:buClr>
              <a:buSzPts val="1600"/>
            </a:pPr>
            <a:r>
              <a:rPr lang="fr-FR" sz="1100" b="1" kern="0">
                <a:solidFill>
                  <a:srgbClr val="335B74"/>
                </a:solidFill>
                <a:latin typeface="Arial"/>
                <a:ea typeface="Arial"/>
                <a:cs typeface="Arial"/>
                <a:sym typeface="Arial"/>
              </a:rPr>
              <a:t>COMMENT ?</a:t>
            </a:r>
          </a:p>
          <a:p>
            <a:pPr marL="0" lvl="1" defTabSz="685800">
              <a:lnSpc>
                <a:spcPct val="90000"/>
              </a:lnSpc>
              <a:spcBef>
                <a:spcPts val="690"/>
              </a:spcBef>
              <a:buClr>
                <a:srgbClr val="000000"/>
              </a:buClr>
              <a:buSzPts val="1600"/>
            </a:pPr>
            <a:r>
              <a:rPr lang="fr-FR" sz="1100" b="1" kern="0">
                <a:solidFill>
                  <a:srgbClr val="335B74"/>
                </a:solidFill>
                <a:latin typeface="Arial"/>
                <a:ea typeface="Arial"/>
                <a:cs typeface="Arial"/>
                <a:sym typeface="Arial"/>
              </a:rPr>
              <a:t>COMBIEN ?</a:t>
            </a:r>
          </a:p>
          <a:p>
            <a:pPr marL="0" lvl="1" defTabSz="685800">
              <a:lnSpc>
                <a:spcPct val="90000"/>
              </a:lnSpc>
              <a:spcBef>
                <a:spcPts val="690"/>
              </a:spcBef>
              <a:buClr>
                <a:srgbClr val="000000"/>
              </a:buClr>
              <a:buSzPts val="1600"/>
            </a:pPr>
            <a:r>
              <a:rPr lang="fr-FR" sz="1100" b="1" kern="0">
                <a:solidFill>
                  <a:srgbClr val="335B74"/>
                </a:solidFill>
                <a:latin typeface="Arial"/>
                <a:ea typeface="Arial"/>
                <a:cs typeface="Arial"/>
                <a:sym typeface="Arial"/>
              </a:rPr>
              <a:t>QUI ?</a:t>
            </a:r>
          </a:p>
          <a:p>
            <a:pPr marL="0" lvl="1" defTabSz="685800">
              <a:lnSpc>
                <a:spcPct val="90000"/>
              </a:lnSpc>
              <a:spcBef>
                <a:spcPts val="690"/>
              </a:spcBef>
              <a:buClr>
                <a:srgbClr val="000000"/>
              </a:buClr>
              <a:buSzPts val="1600"/>
            </a:pPr>
            <a:r>
              <a:rPr lang="fr-FR" sz="1100" b="1" kern="0">
                <a:solidFill>
                  <a:srgbClr val="335B74"/>
                </a:solidFill>
                <a:latin typeface="Arial"/>
                <a:ea typeface="Arial"/>
                <a:cs typeface="Arial"/>
                <a:sym typeface="Arial"/>
              </a:rPr>
              <a:t>QUAND ?</a:t>
            </a:r>
            <a:endParaRPr lang="fr-FR" sz="1000" kern="0">
              <a:solidFill>
                <a:srgbClr val="335B74"/>
              </a:solidFill>
              <a:latin typeface="Arial"/>
              <a:ea typeface="Arial"/>
              <a:cs typeface="Arial"/>
              <a:sym typeface="Arial"/>
            </a:endParaRPr>
          </a:p>
        </p:txBody>
      </p:sp>
      <p:sp>
        <p:nvSpPr>
          <p:cNvPr id="39" name="Rectangle : avec coins arrondis en diagonale 38">
            <a:extLst>
              <a:ext uri="{FF2B5EF4-FFF2-40B4-BE49-F238E27FC236}">
                <a16:creationId xmlns:a16="http://schemas.microsoft.com/office/drawing/2014/main" id="{C05465A9-4660-F47C-2025-3C46E4A31A5F}"/>
              </a:ext>
            </a:extLst>
          </p:cNvPr>
          <p:cNvSpPr/>
          <p:nvPr/>
        </p:nvSpPr>
        <p:spPr>
          <a:xfrm>
            <a:off x="1988099" y="3582335"/>
            <a:ext cx="925439" cy="245559"/>
          </a:xfrm>
          <a:prstGeom prst="round2DiagRect">
            <a:avLst/>
          </a:prstGeom>
          <a:solidFill>
            <a:srgbClr val="F694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t>Principe</a:t>
            </a:r>
          </a:p>
        </p:txBody>
      </p:sp>
      <p:sp>
        <p:nvSpPr>
          <p:cNvPr id="40" name="Google Shape;175;p6">
            <a:extLst>
              <a:ext uri="{FF2B5EF4-FFF2-40B4-BE49-F238E27FC236}">
                <a16:creationId xmlns:a16="http://schemas.microsoft.com/office/drawing/2014/main" id="{A9BAEBAE-9489-E4CF-A50A-0CD96936AFE1}"/>
              </a:ext>
            </a:extLst>
          </p:cNvPr>
          <p:cNvSpPr/>
          <p:nvPr/>
        </p:nvSpPr>
        <p:spPr>
          <a:xfrm>
            <a:off x="2100904" y="3791240"/>
            <a:ext cx="5495650" cy="781722"/>
          </a:xfrm>
          <a:prstGeom prst="rect">
            <a:avLst/>
          </a:prstGeom>
          <a:noFill/>
          <a:ln>
            <a:noFill/>
          </a:ln>
        </p:spPr>
        <p:txBody>
          <a:bodyPr spcFirstLastPara="1" wrap="square" lIns="68569" tIns="34275" rIns="68569" bIns="34275" anchor="t" anchorCtr="0">
            <a:spAutoFit/>
          </a:bodyPr>
          <a:lstStyle/>
          <a:p>
            <a:pPr marL="0" lvl="1" defTabSz="685800">
              <a:lnSpc>
                <a:spcPct val="90000"/>
              </a:lnSpc>
              <a:spcBef>
                <a:spcPts val="690"/>
              </a:spcBef>
              <a:buClr>
                <a:srgbClr val="000000"/>
              </a:buClr>
              <a:buSzPts val="1600"/>
            </a:pPr>
            <a:r>
              <a:rPr lang="fr-FR" sz="1100" kern="0">
                <a:solidFill>
                  <a:srgbClr val="335B74"/>
                </a:solidFill>
                <a:latin typeface="Arial"/>
                <a:ea typeface="Arial"/>
                <a:cs typeface="Arial"/>
                <a:sym typeface="Arial"/>
              </a:rPr>
              <a:t>Comprendre le sujet pour être capable de sensibiliser et informer les décisionnaires</a:t>
            </a:r>
          </a:p>
          <a:p>
            <a:pPr marL="0" lvl="1" defTabSz="685800">
              <a:lnSpc>
                <a:spcPct val="90000"/>
              </a:lnSpc>
              <a:spcBef>
                <a:spcPts val="690"/>
              </a:spcBef>
              <a:buClr>
                <a:srgbClr val="000000"/>
              </a:buClr>
              <a:buSzPts val="1600"/>
            </a:pPr>
            <a:r>
              <a:rPr lang="fr-FR" sz="1100" kern="0">
                <a:solidFill>
                  <a:srgbClr val="335B74"/>
                </a:solidFill>
                <a:latin typeface="Arial"/>
                <a:ea typeface="Arial"/>
                <a:cs typeface="Arial"/>
                <a:sym typeface="Arial"/>
              </a:rPr>
              <a:t>Préparer le CDC pour les étapes suivantes</a:t>
            </a:r>
          </a:p>
          <a:p>
            <a:pPr marL="0" lvl="1" defTabSz="685800">
              <a:lnSpc>
                <a:spcPct val="90000"/>
              </a:lnSpc>
              <a:spcBef>
                <a:spcPts val="690"/>
              </a:spcBef>
              <a:buClr>
                <a:srgbClr val="000000"/>
              </a:buClr>
              <a:buSzPts val="1600"/>
            </a:pPr>
            <a:endParaRPr lang="fr-FR" sz="1000" kern="0">
              <a:solidFill>
                <a:srgbClr val="335B74"/>
              </a:solidFill>
              <a:latin typeface="Arial"/>
              <a:ea typeface="Arial"/>
              <a:cs typeface="Arial"/>
              <a:sym typeface="Arial"/>
            </a:endParaRPr>
          </a:p>
        </p:txBody>
      </p:sp>
      <p:sp>
        <p:nvSpPr>
          <p:cNvPr id="41" name="Rectangle 40">
            <a:extLst>
              <a:ext uri="{FF2B5EF4-FFF2-40B4-BE49-F238E27FC236}">
                <a16:creationId xmlns:a16="http://schemas.microsoft.com/office/drawing/2014/main" id="{236BE797-D43C-327B-5415-6B525C92C078}"/>
              </a:ext>
            </a:extLst>
          </p:cNvPr>
          <p:cNvSpPr/>
          <p:nvPr/>
        </p:nvSpPr>
        <p:spPr>
          <a:xfrm>
            <a:off x="3388644" y="1002323"/>
            <a:ext cx="5649848" cy="701901"/>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920460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4BEE9-A33D-2E28-C96C-C48B6F21B73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C023B83-3B9D-03B5-6E41-56BC0DD948B7}"/>
              </a:ext>
            </a:extLst>
          </p:cNvPr>
          <p:cNvSpPr>
            <a:spLocks noGrp="1"/>
          </p:cNvSpPr>
          <p:nvPr>
            <p:ph type="title"/>
          </p:nvPr>
        </p:nvSpPr>
        <p:spPr/>
        <p:txBody>
          <a:bodyPr/>
          <a:lstStyle/>
          <a:p>
            <a:r>
              <a:rPr lang="fr-FR"/>
              <a:t>Créer un réseau de chaleur : feuille de route</a:t>
            </a:r>
          </a:p>
        </p:txBody>
      </p:sp>
      <p:grpSp>
        <p:nvGrpSpPr>
          <p:cNvPr id="4" name="Groupe 3">
            <a:extLst>
              <a:ext uri="{FF2B5EF4-FFF2-40B4-BE49-F238E27FC236}">
                <a16:creationId xmlns:a16="http://schemas.microsoft.com/office/drawing/2014/main" id="{E249025E-31FE-3FB7-7319-B8F3FEDAA75D}"/>
              </a:ext>
            </a:extLst>
          </p:cNvPr>
          <p:cNvGrpSpPr/>
          <p:nvPr/>
        </p:nvGrpSpPr>
        <p:grpSpPr>
          <a:xfrm>
            <a:off x="1651860" y="1100024"/>
            <a:ext cx="7316292" cy="477567"/>
            <a:chOff x="519370" y="1113939"/>
            <a:chExt cx="8472229" cy="553020"/>
          </a:xfrm>
        </p:grpSpPr>
        <p:sp>
          <p:nvSpPr>
            <p:cNvPr id="5" name="Google Shape;2130;ga04c6f3b03_1_49">
              <a:extLst>
                <a:ext uri="{FF2B5EF4-FFF2-40B4-BE49-F238E27FC236}">
                  <a16:creationId xmlns:a16="http://schemas.microsoft.com/office/drawing/2014/main" id="{336ADDC6-A22C-6926-6506-0312858B8A7B}"/>
                </a:ext>
              </a:extLst>
            </p:cNvPr>
            <p:cNvSpPr/>
            <p:nvPr/>
          </p:nvSpPr>
          <p:spPr>
            <a:xfrm>
              <a:off x="2788005" y="1141152"/>
              <a:ext cx="2151548" cy="506555"/>
            </a:xfrm>
            <a:prstGeom prst="homePlate">
              <a:avLst>
                <a:gd name="adj" fmla="val 19003"/>
              </a:avLst>
            </a:prstGeom>
            <a:solidFill>
              <a:srgbClr val="ED7D31"/>
            </a:solidFill>
            <a:ln w="9525" cap="flat" cmpd="sng">
              <a:noFill/>
              <a:prstDash val="solid"/>
              <a:miter lim="8000"/>
              <a:headEnd type="none" w="sm" len="sm"/>
              <a:tailEnd type="none" w="sm" len="sm"/>
            </a:ln>
          </p:spPr>
          <p:txBody>
            <a:bodyPr spcFirstLastPara="1" wrap="square" lIns="324000" tIns="25200" rIns="0" bIns="24100" anchor="ctr" anchorCtr="1">
              <a:noAutofit/>
            </a:bodyPr>
            <a:lstStyle/>
            <a:p>
              <a:pPr marL="0" marR="0" lvl="0" indent="0" algn="ctr" rtl="0">
                <a:lnSpc>
                  <a:spcPct val="90000"/>
                </a:lnSpc>
                <a:spcBef>
                  <a:spcPts val="0"/>
                </a:spcBef>
                <a:spcAft>
                  <a:spcPts val="0"/>
                </a:spcAft>
                <a:buClr>
                  <a:srgbClr val="000000"/>
                </a:buClr>
                <a:buSzPts val="1600"/>
                <a:buFont typeface="Arial"/>
                <a:buNone/>
              </a:pPr>
              <a:r>
                <a:rPr lang="fr-FR" sz="1100" b="1" i="0" u="none" strike="noStrike" cap="none">
                  <a:solidFill>
                    <a:srgbClr val="FFFFFF"/>
                  </a:solidFill>
                  <a:latin typeface="Calibri"/>
                  <a:ea typeface="Calibri"/>
                  <a:cs typeface="Calibri"/>
                  <a:sym typeface="Calibri"/>
                </a:rPr>
                <a:t>Identification du projet</a:t>
              </a:r>
              <a:endParaRPr sz="1100" b="0" i="0" u="none" strike="noStrike" cap="none">
                <a:solidFill>
                  <a:srgbClr val="000000"/>
                </a:solidFill>
                <a:latin typeface="Arial"/>
                <a:ea typeface="Arial"/>
                <a:cs typeface="Arial"/>
                <a:sym typeface="Arial"/>
              </a:endParaRPr>
            </a:p>
          </p:txBody>
        </p:sp>
        <p:sp>
          <p:nvSpPr>
            <p:cNvPr id="6" name="Ellipse 5">
              <a:extLst>
                <a:ext uri="{FF2B5EF4-FFF2-40B4-BE49-F238E27FC236}">
                  <a16:creationId xmlns:a16="http://schemas.microsoft.com/office/drawing/2014/main" id="{0C645A38-FCF3-1D41-39DD-362CCD025626}"/>
                </a:ext>
              </a:extLst>
            </p:cNvPr>
            <p:cNvSpPr/>
            <p:nvPr/>
          </p:nvSpPr>
          <p:spPr>
            <a:xfrm>
              <a:off x="2530557" y="1113939"/>
              <a:ext cx="599786" cy="539910"/>
            </a:xfrm>
            <a:prstGeom prst="ellipse">
              <a:avLst/>
            </a:prstGeom>
            <a:solidFill>
              <a:srgbClr val="ED7D31"/>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1</a:t>
              </a:r>
              <a:endParaRPr lang="fr-FR" sz="1200" b="1">
                <a:solidFill>
                  <a:srgbClr val="FFFFFF"/>
                </a:solidFill>
              </a:endParaRPr>
            </a:p>
          </p:txBody>
        </p:sp>
        <p:sp>
          <p:nvSpPr>
            <p:cNvPr id="7" name="Google Shape;2130;ga04c6f3b03_1_49">
              <a:extLst>
                <a:ext uri="{FF2B5EF4-FFF2-40B4-BE49-F238E27FC236}">
                  <a16:creationId xmlns:a16="http://schemas.microsoft.com/office/drawing/2014/main" id="{A378E8D3-7456-3D61-88BA-A1BA0CC511B4}"/>
                </a:ext>
              </a:extLst>
            </p:cNvPr>
            <p:cNvSpPr/>
            <p:nvPr/>
          </p:nvSpPr>
          <p:spPr>
            <a:xfrm>
              <a:off x="5233266" y="1147294"/>
              <a:ext cx="1789059" cy="506555"/>
            </a:xfrm>
            <a:prstGeom prst="homePlate">
              <a:avLst>
                <a:gd name="adj" fmla="val 12763"/>
              </a:avLst>
            </a:prstGeom>
            <a:solidFill>
              <a:srgbClr val="6EAB46"/>
            </a:solidFill>
            <a:ln w="9525" cap="flat" cmpd="sng">
              <a:noFill/>
              <a:prstDash val="solid"/>
              <a:miter lim="8000"/>
              <a:headEnd type="none" w="sm" len="sm"/>
              <a:tailEnd type="none" w="sm" len="sm"/>
            </a:ln>
          </p:spPr>
          <p:txBody>
            <a:bodyPr spcFirstLastPara="1" wrap="square" lIns="324000" tIns="25200" rIns="0" bIns="24100" anchor="ctr" anchorCtr="1">
              <a:noAutofit/>
            </a:bodyPr>
            <a:lstStyle/>
            <a:p>
              <a:pPr lvl="0" algn="ctr">
                <a:lnSpc>
                  <a:spcPct val="90000"/>
                </a:lnSpc>
                <a:buClr>
                  <a:srgbClr val="000000"/>
                </a:buClr>
                <a:buSzPts val="1600"/>
              </a:pPr>
              <a:r>
                <a:rPr lang="fr-FR" sz="1100" b="1">
                  <a:solidFill>
                    <a:srgbClr val="FFFFFF"/>
                  </a:solidFill>
                  <a:latin typeface="Calibri"/>
                  <a:ea typeface="Calibri"/>
                  <a:cs typeface="Calibri"/>
                  <a:sym typeface="Calibri"/>
                </a:rPr>
                <a:t>Etude de faisabilité</a:t>
              </a:r>
              <a:endParaRPr lang="fr-FR" sz="1100">
                <a:solidFill>
                  <a:srgbClr val="000000"/>
                </a:solidFill>
                <a:ea typeface="Arial"/>
                <a:cs typeface="Arial"/>
                <a:sym typeface="Arial"/>
              </a:endParaRPr>
            </a:p>
          </p:txBody>
        </p:sp>
        <p:sp>
          <p:nvSpPr>
            <p:cNvPr id="8" name="Ellipse 7">
              <a:extLst>
                <a:ext uri="{FF2B5EF4-FFF2-40B4-BE49-F238E27FC236}">
                  <a16:creationId xmlns:a16="http://schemas.microsoft.com/office/drawing/2014/main" id="{C2AAA88F-7F1A-57F6-80EF-4D129F426E62}"/>
                </a:ext>
              </a:extLst>
            </p:cNvPr>
            <p:cNvSpPr/>
            <p:nvPr/>
          </p:nvSpPr>
          <p:spPr>
            <a:xfrm>
              <a:off x="4975820" y="1120081"/>
              <a:ext cx="599786" cy="539910"/>
            </a:xfrm>
            <a:prstGeom prst="ellipse">
              <a:avLst/>
            </a:prstGeom>
            <a:solidFill>
              <a:srgbClr val="6EAB46"/>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2</a:t>
              </a:r>
              <a:endParaRPr lang="fr-FR" sz="1200" b="1">
                <a:solidFill>
                  <a:srgbClr val="FFFFFF"/>
                </a:solidFill>
              </a:endParaRPr>
            </a:p>
          </p:txBody>
        </p:sp>
        <p:sp>
          <p:nvSpPr>
            <p:cNvPr id="9" name="Google Shape;2130;ga04c6f3b03_1_49">
              <a:extLst>
                <a:ext uri="{FF2B5EF4-FFF2-40B4-BE49-F238E27FC236}">
                  <a16:creationId xmlns:a16="http://schemas.microsoft.com/office/drawing/2014/main" id="{7428F114-5A67-8974-4A2B-1120CF7DC4DA}"/>
                </a:ext>
              </a:extLst>
            </p:cNvPr>
            <p:cNvSpPr/>
            <p:nvPr/>
          </p:nvSpPr>
          <p:spPr>
            <a:xfrm>
              <a:off x="7279773" y="1154260"/>
              <a:ext cx="1711826" cy="506555"/>
            </a:xfrm>
            <a:prstGeom prst="homePlate">
              <a:avLst>
                <a:gd name="adj" fmla="val 12764"/>
              </a:avLst>
            </a:prstGeom>
            <a:solidFill>
              <a:srgbClr val="2E75B6"/>
            </a:solidFill>
            <a:ln w="9525" cap="flat" cmpd="sng">
              <a:noFill/>
              <a:prstDash val="solid"/>
              <a:miter lim="8000"/>
              <a:headEnd type="none" w="sm" len="sm"/>
              <a:tailEnd type="none" w="sm" len="sm"/>
            </a:ln>
          </p:spPr>
          <p:txBody>
            <a:bodyPr spcFirstLastPara="1" wrap="square" lIns="324000" tIns="25200" rIns="108000" bIns="24100" anchor="ctr" anchorCtr="1">
              <a:noAutofit/>
            </a:bodyPr>
            <a:lstStyle/>
            <a:p>
              <a:pPr lvl="0" algn="ctr">
                <a:lnSpc>
                  <a:spcPct val="90000"/>
                </a:lnSpc>
                <a:buClr>
                  <a:srgbClr val="000000"/>
                </a:buClr>
                <a:buSzPts val="1600"/>
              </a:pPr>
              <a:r>
                <a:rPr lang="fr-FR" sz="1100" b="1">
                  <a:solidFill>
                    <a:srgbClr val="FFFFFF"/>
                  </a:solidFill>
                  <a:latin typeface="Calibri"/>
                  <a:ea typeface="Calibri"/>
                  <a:cs typeface="Calibri"/>
                  <a:sym typeface="Calibri"/>
                </a:rPr>
                <a:t>Mise en œuvre et suivi</a:t>
              </a:r>
              <a:endParaRPr lang="fr-FR" sz="1100">
                <a:solidFill>
                  <a:srgbClr val="000000"/>
                </a:solidFill>
                <a:ea typeface="Arial"/>
                <a:cs typeface="Arial"/>
                <a:sym typeface="Arial"/>
              </a:endParaRPr>
            </a:p>
          </p:txBody>
        </p:sp>
        <p:sp>
          <p:nvSpPr>
            <p:cNvPr id="10" name="Ellipse 9">
              <a:extLst>
                <a:ext uri="{FF2B5EF4-FFF2-40B4-BE49-F238E27FC236}">
                  <a16:creationId xmlns:a16="http://schemas.microsoft.com/office/drawing/2014/main" id="{04EAAD82-6845-F0E1-080D-49AE8C15BD48}"/>
                </a:ext>
              </a:extLst>
            </p:cNvPr>
            <p:cNvSpPr/>
            <p:nvPr/>
          </p:nvSpPr>
          <p:spPr>
            <a:xfrm>
              <a:off x="7022326" y="1127049"/>
              <a:ext cx="599786" cy="539910"/>
            </a:xfrm>
            <a:prstGeom prst="ellipse">
              <a:avLst/>
            </a:prstGeom>
            <a:solidFill>
              <a:srgbClr val="2E75B6"/>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3</a:t>
              </a:r>
              <a:endParaRPr lang="fr-FR" sz="1200" b="1">
                <a:solidFill>
                  <a:srgbClr val="FFFFFF"/>
                </a:solidFill>
              </a:endParaRPr>
            </a:p>
          </p:txBody>
        </p:sp>
        <p:sp>
          <p:nvSpPr>
            <p:cNvPr id="11" name="Google Shape;2130;ga04c6f3b03_1_49">
              <a:extLst>
                <a:ext uri="{FF2B5EF4-FFF2-40B4-BE49-F238E27FC236}">
                  <a16:creationId xmlns:a16="http://schemas.microsoft.com/office/drawing/2014/main" id="{1B326753-3F85-1EE3-12A3-4D1BBB197D32}"/>
                </a:ext>
              </a:extLst>
            </p:cNvPr>
            <p:cNvSpPr/>
            <p:nvPr/>
          </p:nvSpPr>
          <p:spPr>
            <a:xfrm>
              <a:off x="776817" y="1141152"/>
              <a:ext cx="1708942" cy="506555"/>
            </a:xfrm>
            <a:prstGeom prst="homePlate">
              <a:avLst>
                <a:gd name="adj" fmla="val 19003"/>
              </a:avLst>
            </a:prstGeom>
            <a:solidFill>
              <a:srgbClr val="FF9300"/>
            </a:solidFill>
            <a:ln w="9525" cap="flat" cmpd="sng">
              <a:noFill/>
              <a:prstDash val="solid"/>
              <a:miter lim="8000"/>
              <a:headEnd type="none" w="sm" len="sm"/>
              <a:tailEnd type="none" w="sm" len="sm"/>
            </a:ln>
          </p:spPr>
          <p:txBody>
            <a:bodyPr spcFirstLastPara="1" wrap="square" lIns="324000" tIns="25200" rIns="0" bIns="24100" anchor="ctr" anchorCtr="1">
              <a:noAutofit/>
            </a:bodyPr>
            <a:lstStyle/>
            <a:p>
              <a:pPr lvl="0" algn="ctr">
                <a:lnSpc>
                  <a:spcPct val="90000"/>
                </a:lnSpc>
                <a:buClr>
                  <a:srgbClr val="000000"/>
                </a:buClr>
                <a:buSzPts val="1600"/>
              </a:pPr>
              <a:r>
                <a:rPr lang="fr-FR" sz="1100" b="1">
                  <a:solidFill>
                    <a:srgbClr val="FFFFFF"/>
                  </a:solidFill>
                  <a:latin typeface="Calibri"/>
                  <a:ea typeface="Calibri"/>
                  <a:cs typeface="Calibri"/>
                  <a:sym typeface="Calibri"/>
                </a:rPr>
                <a:t>Acculturation &amp; mobilisation</a:t>
              </a:r>
              <a:endParaRPr lang="fr-FR" sz="1100">
                <a:solidFill>
                  <a:srgbClr val="000000"/>
                </a:solidFill>
                <a:ea typeface="Arial"/>
                <a:cs typeface="Arial"/>
                <a:sym typeface="Arial"/>
              </a:endParaRPr>
            </a:p>
          </p:txBody>
        </p:sp>
        <p:sp>
          <p:nvSpPr>
            <p:cNvPr id="12" name="Ellipse 11">
              <a:extLst>
                <a:ext uri="{FF2B5EF4-FFF2-40B4-BE49-F238E27FC236}">
                  <a16:creationId xmlns:a16="http://schemas.microsoft.com/office/drawing/2014/main" id="{9EFDAF4F-D18C-61AF-5758-9CC36C9903A4}"/>
                </a:ext>
              </a:extLst>
            </p:cNvPr>
            <p:cNvSpPr/>
            <p:nvPr/>
          </p:nvSpPr>
          <p:spPr>
            <a:xfrm>
              <a:off x="519370" y="1113939"/>
              <a:ext cx="599786" cy="539910"/>
            </a:xfrm>
            <a:prstGeom prst="ellipse">
              <a:avLst/>
            </a:prstGeom>
            <a:solidFill>
              <a:srgbClr val="FF9300"/>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0</a:t>
              </a:r>
              <a:endParaRPr lang="fr-FR" sz="1200" b="1">
                <a:solidFill>
                  <a:srgbClr val="FFFFFF"/>
                </a:solidFill>
              </a:endParaRPr>
            </a:p>
          </p:txBody>
        </p:sp>
      </p:grpSp>
      <p:cxnSp>
        <p:nvCxnSpPr>
          <p:cNvPr id="13" name="Connecteur droit avec flèche 12">
            <a:extLst>
              <a:ext uri="{FF2B5EF4-FFF2-40B4-BE49-F238E27FC236}">
                <a16:creationId xmlns:a16="http://schemas.microsoft.com/office/drawing/2014/main" id="{D81022D5-078C-9086-064A-468CD0FC3B63}"/>
              </a:ext>
            </a:extLst>
          </p:cNvPr>
          <p:cNvCxnSpPr>
            <a:cxnSpLocks/>
          </p:cNvCxnSpPr>
          <p:nvPr/>
        </p:nvCxnSpPr>
        <p:spPr>
          <a:xfrm>
            <a:off x="2458916" y="1704224"/>
            <a:ext cx="0" cy="766414"/>
          </a:xfrm>
          <a:prstGeom prst="straightConnector1">
            <a:avLst/>
          </a:prstGeom>
          <a:ln w="76200">
            <a:solidFill>
              <a:srgbClr val="FF9300"/>
            </a:solidFill>
            <a:tailEnd type="triangle"/>
          </a:ln>
        </p:spPr>
        <p:style>
          <a:lnRef idx="2">
            <a:schemeClr val="accent1"/>
          </a:lnRef>
          <a:fillRef idx="0">
            <a:schemeClr val="accent1"/>
          </a:fillRef>
          <a:effectRef idx="1">
            <a:schemeClr val="accent1"/>
          </a:effectRef>
          <a:fontRef idx="minor">
            <a:schemeClr val="tx1"/>
          </a:fontRef>
        </p:style>
      </p:cxnSp>
      <p:sp>
        <p:nvSpPr>
          <p:cNvPr id="14" name="Google Shape;2119;ga04c6f3b03_1_49">
            <a:extLst>
              <a:ext uri="{FF2B5EF4-FFF2-40B4-BE49-F238E27FC236}">
                <a16:creationId xmlns:a16="http://schemas.microsoft.com/office/drawing/2014/main" id="{A0BE6C0B-75DB-7919-0D23-EDB4804AF110}"/>
              </a:ext>
            </a:extLst>
          </p:cNvPr>
          <p:cNvSpPr txBox="1"/>
          <p:nvPr/>
        </p:nvSpPr>
        <p:spPr>
          <a:xfrm>
            <a:off x="1651860" y="2599863"/>
            <a:ext cx="7105209" cy="4015080"/>
          </a:xfrm>
          <a:prstGeom prst="round2DiagRect">
            <a:avLst/>
          </a:prstGeom>
          <a:noFill/>
          <a:ln w="28425" cap="flat" cmpd="sng">
            <a:solidFill>
              <a:srgbClr val="FF9300"/>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fr-FR" sz="1100" b="0" i="0" u="none" strike="noStrike" cap="none">
              <a:solidFill>
                <a:srgbClr val="4E504F"/>
              </a:solidFill>
              <a:latin typeface="Calibri"/>
              <a:ea typeface="Calibri"/>
              <a:cs typeface="Calibri"/>
              <a:sym typeface="Calibri"/>
            </a:endParaRPr>
          </a:p>
        </p:txBody>
      </p:sp>
      <p:sp>
        <p:nvSpPr>
          <p:cNvPr id="15" name="Rectangle 14">
            <a:extLst>
              <a:ext uri="{FF2B5EF4-FFF2-40B4-BE49-F238E27FC236}">
                <a16:creationId xmlns:a16="http://schemas.microsoft.com/office/drawing/2014/main" id="{8E6E585C-246A-F624-1376-4742EEF8B945}"/>
              </a:ext>
            </a:extLst>
          </p:cNvPr>
          <p:cNvSpPr/>
          <p:nvPr/>
        </p:nvSpPr>
        <p:spPr>
          <a:xfrm>
            <a:off x="3388644" y="1002323"/>
            <a:ext cx="5649848" cy="701901"/>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Google Shape;233;p8">
            <a:extLst>
              <a:ext uri="{FF2B5EF4-FFF2-40B4-BE49-F238E27FC236}">
                <a16:creationId xmlns:a16="http://schemas.microsoft.com/office/drawing/2014/main" id="{60F51FA2-8CFF-5D20-3828-0EA6DF8283D2}"/>
              </a:ext>
            </a:extLst>
          </p:cNvPr>
          <p:cNvPicPr preferRelativeResize="0"/>
          <p:nvPr/>
        </p:nvPicPr>
        <p:blipFill rotWithShape="1">
          <a:blip r:embed="rId2">
            <a:alphaModFix/>
          </a:blip>
          <a:srcRect/>
          <a:stretch/>
        </p:blipFill>
        <p:spPr>
          <a:xfrm>
            <a:off x="5337902" y="4329482"/>
            <a:ext cx="3043923" cy="1813670"/>
          </a:xfrm>
          <a:prstGeom prst="rect">
            <a:avLst/>
          </a:prstGeom>
          <a:noFill/>
          <a:ln>
            <a:noFill/>
          </a:ln>
        </p:spPr>
      </p:pic>
      <p:sp>
        <p:nvSpPr>
          <p:cNvPr id="17" name="Rectangle 16">
            <a:extLst>
              <a:ext uri="{FF2B5EF4-FFF2-40B4-BE49-F238E27FC236}">
                <a16:creationId xmlns:a16="http://schemas.microsoft.com/office/drawing/2014/main" id="{D12AB35E-403C-1330-6C70-FD14AF2215DA}"/>
              </a:ext>
            </a:extLst>
          </p:cNvPr>
          <p:cNvSpPr/>
          <p:nvPr/>
        </p:nvSpPr>
        <p:spPr>
          <a:xfrm>
            <a:off x="1580852" y="1002323"/>
            <a:ext cx="71008" cy="701901"/>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Google Shape;1948;ga07506b925_3_25">
            <a:extLst>
              <a:ext uri="{FF2B5EF4-FFF2-40B4-BE49-F238E27FC236}">
                <a16:creationId xmlns:a16="http://schemas.microsoft.com/office/drawing/2014/main" id="{EA641625-039D-35CB-002C-26C02652E9E7}"/>
              </a:ext>
            </a:extLst>
          </p:cNvPr>
          <p:cNvPicPr preferRelativeResize="0"/>
          <p:nvPr/>
        </p:nvPicPr>
        <p:blipFill rotWithShape="1">
          <a:blip r:embed="rId3">
            <a:alphaModFix/>
          </a:blip>
          <a:srcRect/>
          <a:stretch/>
        </p:blipFill>
        <p:spPr>
          <a:xfrm>
            <a:off x="1841209" y="4451796"/>
            <a:ext cx="3261358" cy="1691356"/>
          </a:xfrm>
          <a:prstGeom prst="rect">
            <a:avLst/>
          </a:prstGeom>
          <a:noFill/>
          <a:ln>
            <a:noFill/>
          </a:ln>
        </p:spPr>
      </p:pic>
      <p:sp>
        <p:nvSpPr>
          <p:cNvPr id="19" name="ZoneTexte 18">
            <a:extLst>
              <a:ext uri="{FF2B5EF4-FFF2-40B4-BE49-F238E27FC236}">
                <a16:creationId xmlns:a16="http://schemas.microsoft.com/office/drawing/2014/main" id="{14F3DD46-6BF9-DED3-738D-4F1319978287}"/>
              </a:ext>
            </a:extLst>
          </p:cNvPr>
          <p:cNvSpPr txBox="1"/>
          <p:nvPr/>
        </p:nvSpPr>
        <p:spPr>
          <a:xfrm>
            <a:off x="1855894" y="3049174"/>
            <a:ext cx="3482008" cy="83099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à"/>
              <a:tabLst/>
              <a:defRPr/>
            </a:pPr>
            <a:r>
              <a:rPr kumimoji="0" lang="fr-FR" sz="1600" b="0" i="0" u="none" strike="noStrike" kern="1200" cap="none" spc="0" normalizeH="0" baseline="0" noProof="0">
                <a:ln>
                  <a:noFill/>
                </a:ln>
                <a:solidFill>
                  <a:srgbClr val="335B74"/>
                </a:solidFill>
                <a:effectLst/>
                <a:uLnTx/>
                <a:uFillTx/>
                <a:latin typeface="+mn-lt"/>
                <a:ea typeface="+mn-ea"/>
                <a:cs typeface="+mn-cs"/>
                <a:sym typeface="Wingdings" pitchFamily="2" charset="2"/>
              </a:rPr>
              <a:t>Qu’est ce qu’un réseau de chaleur ?</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à"/>
              <a:tabLst/>
              <a:defRPr/>
            </a:pPr>
            <a:endParaRPr lang="fr-FR" sz="1600">
              <a:solidFill>
                <a:srgbClr val="335B74"/>
              </a:solidFill>
              <a:sym typeface="Wingdings" pitchFamily="2" charset="2"/>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à"/>
              <a:tabLst/>
              <a:defRPr/>
            </a:pPr>
            <a:r>
              <a:rPr lang="fr-FR" sz="1600">
                <a:solidFill>
                  <a:srgbClr val="335B74"/>
                </a:solidFill>
                <a:sym typeface="Wingdings" pitchFamily="2" charset="2"/>
              </a:rPr>
              <a:t>Quelle est la cible ?</a:t>
            </a:r>
            <a:endParaRPr kumimoji="0" lang="fr-FR" sz="1600" b="0" i="0" u="none" strike="noStrike" kern="1200" cap="none" spc="0" normalizeH="0" baseline="0" noProof="0">
              <a:ln>
                <a:noFill/>
              </a:ln>
              <a:solidFill>
                <a:srgbClr val="335B74"/>
              </a:solidFill>
              <a:effectLst/>
              <a:uLnTx/>
              <a:uFillTx/>
              <a:latin typeface="+mn-lt"/>
              <a:ea typeface="+mn-ea"/>
              <a:cs typeface="+mn-cs"/>
              <a:sym typeface="Wingdings" pitchFamily="2" charset="2"/>
            </a:endParaRPr>
          </a:p>
        </p:txBody>
      </p:sp>
      <p:sp>
        <p:nvSpPr>
          <p:cNvPr id="20" name="ZoneTexte 19">
            <a:extLst>
              <a:ext uri="{FF2B5EF4-FFF2-40B4-BE49-F238E27FC236}">
                <a16:creationId xmlns:a16="http://schemas.microsoft.com/office/drawing/2014/main" id="{A0D02B61-A95B-4F8E-A7B6-9A792C5C9219}"/>
              </a:ext>
            </a:extLst>
          </p:cNvPr>
          <p:cNvSpPr txBox="1"/>
          <p:nvPr/>
        </p:nvSpPr>
        <p:spPr>
          <a:xfrm>
            <a:off x="5337902" y="3049174"/>
            <a:ext cx="3482008" cy="83099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à"/>
              <a:tabLst/>
              <a:defRPr/>
            </a:pPr>
            <a:r>
              <a:rPr kumimoji="0" lang="fr-FR" sz="1600" b="0" i="0" u="none" strike="noStrike" kern="1200" cap="none" spc="0" normalizeH="0" baseline="0" noProof="0">
                <a:ln>
                  <a:noFill/>
                </a:ln>
                <a:solidFill>
                  <a:srgbClr val="335B74"/>
                </a:solidFill>
                <a:effectLst/>
                <a:uLnTx/>
                <a:uFillTx/>
                <a:latin typeface="+mn-lt"/>
                <a:ea typeface="+mn-ea"/>
                <a:cs typeface="+mn-cs"/>
                <a:sym typeface="Wingdings" pitchFamily="2" charset="2"/>
              </a:rPr>
              <a:t>Quelle</a:t>
            </a:r>
            <a:r>
              <a:rPr lang="fr-FR" sz="1600">
                <a:solidFill>
                  <a:srgbClr val="335B74"/>
                </a:solidFill>
                <a:sym typeface="Wingdings" pitchFamily="2" charset="2"/>
              </a:rPr>
              <a:t> est la source d’énergie ?</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à"/>
              <a:tabLst/>
              <a:defRPr/>
            </a:pPr>
            <a:endParaRPr lang="fr-FR" sz="1600">
              <a:solidFill>
                <a:srgbClr val="335B74"/>
              </a:solidFill>
              <a:sym typeface="Wingdings" pitchFamily="2" charset="2"/>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à"/>
              <a:tabLst/>
              <a:defRPr/>
            </a:pPr>
            <a:r>
              <a:rPr lang="fr-FR" sz="1600">
                <a:solidFill>
                  <a:srgbClr val="335B74"/>
                </a:solidFill>
                <a:sym typeface="Wingdings" pitchFamily="2" charset="2"/>
              </a:rPr>
              <a:t>Quel lien avec le PCAET ?</a:t>
            </a:r>
            <a:endParaRPr kumimoji="0" lang="fr-FR" sz="1600" b="0" i="0" u="none" strike="noStrike" kern="1200" cap="none" spc="0" normalizeH="0" baseline="0" noProof="0">
              <a:ln>
                <a:noFill/>
              </a:ln>
              <a:solidFill>
                <a:srgbClr val="335B74"/>
              </a:solidFill>
              <a:effectLst/>
              <a:uLnTx/>
              <a:uFillTx/>
              <a:latin typeface="+mn-lt"/>
              <a:ea typeface="+mn-ea"/>
              <a:cs typeface="+mn-cs"/>
              <a:sym typeface="Wingdings" pitchFamily="2" charset="2"/>
            </a:endParaRPr>
          </a:p>
        </p:txBody>
      </p:sp>
    </p:spTree>
    <p:extLst>
      <p:ext uri="{BB962C8B-B14F-4D97-AF65-F5344CB8AC3E}">
        <p14:creationId xmlns:p14="http://schemas.microsoft.com/office/powerpoint/2010/main" val="2110563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C41C3-D4E1-EAE6-0160-FA974D5DF88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DA380F7-F746-FE2A-A49F-926A43E75EAC}"/>
              </a:ext>
            </a:extLst>
          </p:cNvPr>
          <p:cNvSpPr>
            <a:spLocks noGrp="1"/>
          </p:cNvSpPr>
          <p:nvPr>
            <p:ph type="title"/>
          </p:nvPr>
        </p:nvSpPr>
        <p:spPr/>
        <p:txBody>
          <a:bodyPr/>
          <a:lstStyle/>
          <a:p>
            <a:r>
              <a:rPr lang="fr-FR"/>
              <a:t>Créer un réseau de chaleur : feuille de route</a:t>
            </a:r>
          </a:p>
        </p:txBody>
      </p:sp>
      <p:grpSp>
        <p:nvGrpSpPr>
          <p:cNvPr id="3" name="Groupe 2">
            <a:extLst>
              <a:ext uri="{FF2B5EF4-FFF2-40B4-BE49-F238E27FC236}">
                <a16:creationId xmlns:a16="http://schemas.microsoft.com/office/drawing/2014/main" id="{788C3679-3C27-56BD-1FEA-A753FF47DFE0}"/>
              </a:ext>
            </a:extLst>
          </p:cNvPr>
          <p:cNvGrpSpPr/>
          <p:nvPr/>
        </p:nvGrpSpPr>
        <p:grpSpPr>
          <a:xfrm>
            <a:off x="1651860" y="1100024"/>
            <a:ext cx="7316292" cy="477567"/>
            <a:chOff x="519370" y="1113939"/>
            <a:chExt cx="8472229" cy="553020"/>
          </a:xfrm>
        </p:grpSpPr>
        <p:sp>
          <p:nvSpPr>
            <p:cNvPr id="4" name="Google Shape;2130;ga04c6f3b03_1_49">
              <a:extLst>
                <a:ext uri="{FF2B5EF4-FFF2-40B4-BE49-F238E27FC236}">
                  <a16:creationId xmlns:a16="http://schemas.microsoft.com/office/drawing/2014/main" id="{431B24BB-2632-3881-4D28-028B39E8D47B}"/>
                </a:ext>
              </a:extLst>
            </p:cNvPr>
            <p:cNvSpPr/>
            <p:nvPr/>
          </p:nvSpPr>
          <p:spPr>
            <a:xfrm>
              <a:off x="2788005" y="1141152"/>
              <a:ext cx="2151548" cy="506555"/>
            </a:xfrm>
            <a:prstGeom prst="homePlate">
              <a:avLst>
                <a:gd name="adj" fmla="val 19003"/>
              </a:avLst>
            </a:prstGeom>
            <a:solidFill>
              <a:srgbClr val="ED7D31"/>
            </a:solidFill>
            <a:ln w="9525" cap="flat" cmpd="sng">
              <a:noFill/>
              <a:prstDash val="solid"/>
              <a:miter lim="8000"/>
              <a:headEnd type="none" w="sm" len="sm"/>
              <a:tailEnd type="none" w="sm" len="sm"/>
            </a:ln>
          </p:spPr>
          <p:txBody>
            <a:bodyPr spcFirstLastPara="1" wrap="square" lIns="324000" tIns="25200" rIns="0" bIns="24100" anchor="ctr" anchorCtr="1">
              <a:noAutofit/>
            </a:bodyPr>
            <a:lstStyle/>
            <a:p>
              <a:pPr marL="0" marR="0" lvl="0" indent="0" algn="ctr" rtl="0">
                <a:lnSpc>
                  <a:spcPct val="90000"/>
                </a:lnSpc>
                <a:spcBef>
                  <a:spcPts val="0"/>
                </a:spcBef>
                <a:spcAft>
                  <a:spcPts val="0"/>
                </a:spcAft>
                <a:buClr>
                  <a:srgbClr val="000000"/>
                </a:buClr>
                <a:buSzPts val="1600"/>
                <a:buFont typeface="Arial"/>
                <a:buNone/>
              </a:pPr>
              <a:r>
                <a:rPr lang="fr-FR" sz="1100" b="1" i="0" u="none" strike="noStrike" cap="none">
                  <a:solidFill>
                    <a:srgbClr val="FFFFFF"/>
                  </a:solidFill>
                  <a:latin typeface="Calibri"/>
                  <a:ea typeface="Calibri"/>
                  <a:cs typeface="Calibri"/>
                  <a:sym typeface="Calibri"/>
                </a:rPr>
                <a:t>Identification du projet</a:t>
              </a:r>
              <a:endParaRPr sz="1100" b="0" i="0" u="none" strike="noStrike" cap="none">
                <a:solidFill>
                  <a:srgbClr val="000000"/>
                </a:solidFill>
                <a:latin typeface="Arial"/>
                <a:ea typeface="Arial"/>
                <a:cs typeface="Arial"/>
                <a:sym typeface="Arial"/>
              </a:endParaRPr>
            </a:p>
          </p:txBody>
        </p:sp>
        <p:sp>
          <p:nvSpPr>
            <p:cNvPr id="5" name="Ellipse 4">
              <a:extLst>
                <a:ext uri="{FF2B5EF4-FFF2-40B4-BE49-F238E27FC236}">
                  <a16:creationId xmlns:a16="http://schemas.microsoft.com/office/drawing/2014/main" id="{C964177F-6BB5-2686-E8F1-EF61DD950CB4}"/>
                </a:ext>
              </a:extLst>
            </p:cNvPr>
            <p:cNvSpPr/>
            <p:nvPr/>
          </p:nvSpPr>
          <p:spPr>
            <a:xfrm>
              <a:off x="2530557" y="1113939"/>
              <a:ext cx="599786" cy="539910"/>
            </a:xfrm>
            <a:prstGeom prst="ellipse">
              <a:avLst/>
            </a:prstGeom>
            <a:solidFill>
              <a:srgbClr val="ED7D31"/>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1</a:t>
              </a:r>
              <a:endParaRPr lang="fr-FR" sz="1200" b="1">
                <a:solidFill>
                  <a:srgbClr val="FFFFFF"/>
                </a:solidFill>
              </a:endParaRPr>
            </a:p>
          </p:txBody>
        </p:sp>
        <p:sp>
          <p:nvSpPr>
            <p:cNvPr id="6" name="Google Shape;2130;ga04c6f3b03_1_49">
              <a:extLst>
                <a:ext uri="{FF2B5EF4-FFF2-40B4-BE49-F238E27FC236}">
                  <a16:creationId xmlns:a16="http://schemas.microsoft.com/office/drawing/2014/main" id="{38AAA36C-FC10-F7BE-4E5A-09371C5A0555}"/>
                </a:ext>
              </a:extLst>
            </p:cNvPr>
            <p:cNvSpPr/>
            <p:nvPr/>
          </p:nvSpPr>
          <p:spPr>
            <a:xfrm>
              <a:off x="5233266" y="1147294"/>
              <a:ext cx="1789059" cy="506555"/>
            </a:xfrm>
            <a:prstGeom prst="homePlate">
              <a:avLst>
                <a:gd name="adj" fmla="val 12763"/>
              </a:avLst>
            </a:prstGeom>
            <a:solidFill>
              <a:srgbClr val="6EAB46"/>
            </a:solidFill>
            <a:ln w="9525" cap="flat" cmpd="sng">
              <a:noFill/>
              <a:prstDash val="solid"/>
              <a:miter lim="8000"/>
              <a:headEnd type="none" w="sm" len="sm"/>
              <a:tailEnd type="none" w="sm" len="sm"/>
            </a:ln>
          </p:spPr>
          <p:txBody>
            <a:bodyPr spcFirstLastPara="1" wrap="square" lIns="324000" tIns="25200" rIns="0" bIns="24100" anchor="ctr" anchorCtr="1">
              <a:noAutofit/>
            </a:bodyPr>
            <a:lstStyle/>
            <a:p>
              <a:pPr lvl="0" algn="ctr">
                <a:lnSpc>
                  <a:spcPct val="90000"/>
                </a:lnSpc>
                <a:buClr>
                  <a:srgbClr val="000000"/>
                </a:buClr>
                <a:buSzPts val="1600"/>
              </a:pPr>
              <a:r>
                <a:rPr lang="fr-FR" sz="1100" b="1">
                  <a:solidFill>
                    <a:srgbClr val="FFFFFF"/>
                  </a:solidFill>
                  <a:latin typeface="Calibri"/>
                  <a:ea typeface="Calibri"/>
                  <a:cs typeface="Calibri"/>
                  <a:sym typeface="Calibri"/>
                </a:rPr>
                <a:t>Etude de faisabilité</a:t>
              </a:r>
              <a:endParaRPr lang="fr-FR" sz="1100">
                <a:solidFill>
                  <a:srgbClr val="000000"/>
                </a:solidFill>
                <a:ea typeface="Arial"/>
                <a:cs typeface="Arial"/>
                <a:sym typeface="Arial"/>
              </a:endParaRPr>
            </a:p>
          </p:txBody>
        </p:sp>
        <p:sp>
          <p:nvSpPr>
            <p:cNvPr id="7" name="Ellipse 6">
              <a:extLst>
                <a:ext uri="{FF2B5EF4-FFF2-40B4-BE49-F238E27FC236}">
                  <a16:creationId xmlns:a16="http://schemas.microsoft.com/office/drawing/2014/main" id="{F059C8BD-32AE-F6E7-2F55-BAC7BC71F3EA}"/>
                </a:ext>
              </a:extLst>
            </p:cNvPr>
            <p:cNvSpPr/>
            <p:nvPr/>
          </p:nvSpPr>
          <p:spPr>
            <a:xfrm>
              <a:off x="4975820" y="1120081"/>
              <a:ext cx="599786" cy="539910"/>
            </a:xfrm>
            <a:prstGeom prst="ellipse">
              <a:avLst/>
            </a:prstGeom>
            <a:solidFill>
              <a:srgbClr val="6EAB46"/>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2</a:t>
              </a:r>
              <a:endParaRPr lang="fr-FR" sz="1200" b="1">
                <a:solidFill>
                  <a:srgbClr val="FFFFFF"/>
                </a:solidFill>
              </a:endParaRPr>
            </a:p>
          </p:txBody>
        </p:sp>
        <p:sp>
          <p:nvSpPr>
            <p:cNvPr id="8" name="Google Shape;2130;ga04c6f3b03_1_49">
              <a:extLst>
                <a:ext uri="{FF2B5EF4-FFF2-40B4-BE49-F238E27FC236}">
                  <a16:creationId xmlns:a16="http://schemas.microsoft.com/office/drawing/2014/main" id="{62F6A732-F445-5B4B-1157-BBD6AABA1CCC}"/>
                </a:ext>
              </a:extLst>
            </p:cNvPr>
            <p:cNvSpPr/>
            <p:nvPr/>
          </p:nvSpPr>
          <p:spPr>
            <a:xfrm>
              <a:off x="7279773" y="1154260"/>
              <a:ext cx="1711826" cy="506555"/>
            </a:xfrm>
            <a:prstGeom prst="homePlate">
              <a:avLst>
                <a:gd name="adj" fmla="val 12764"/>
              </a:avLst>
            </a:prstGeom>
            <a:solidFill>
              <a:srgbClr val="2E75B6"/>
            </a:solidFill>
            <a:ln w="9525" cap="flat" cmpd="sng">
              <a:noFill/>
              <a:prstDash val="solid"/>
              <a:miter lim="8000"/>
              <a:headEnd type="none" w="sm" len="sm"/>
              <a:tailEnd type="none" w="sm" len="sm"/>
            </a:ln>
          </p:spPr>
          <p:txBody>
            <a:bodyPr spcFirstLastPara="1" wrap="square" lIns="324000" tIns="25200" rIns="108000" bIns="24100" anchor="ctr" anchorCtr="1">
              <a:noAutofit/>
            </a:bodyPr>
            <a:lstStyle/>
            <a:p>
              <a:pPr lvl="0" algn="ctr">
                <a:lnSpc>
                  <a:spcPct val="90000"/>
                </a:lnSpc>
                <a:buClr>
                  <a:srgbClr val="000000"/>
                </a:buClr>
                <a:buSzPts val="1600"/>
              </a:pPr>
              <a:r>
                <a:rPr lang="fr-FR" sz="1100" b="1">
                  <a:solidFill>
                    <a:srgbClr val="FFFFFF"/>
                  </a:solidFill>
                  <a:latin typeface="Calibri"/>
                  <a:ea typeface="Calibri"/>
                  <a:cs typeface="Calibri"/>
                  <a:sym typeface="Calibri"/>
                </a:rPr>
                <a:t>Mise en œuvre et suivi</a:t>
              </a:r>
              <a:endParaRPr lang="fr-FR" sz="1100">
                <a:solidFill>
                  <a:srgbClr val="000000"/>
                </a:solidFill>
                <a:ea typeface="Arial"/>
                <a:cs typeface="Arial"/>
                <a:sym typeface="Arial"/>
              </a:endParaRPr>
            </a:p>
          </p:txBody>
        </p:sp>
        <p:sp>
          <p:nvSpPr>
            <p:cNvPr id="9" name="Ellipse 8">
              <a:extLst>
                <a:ext uri="{FF2B5EF4-FFF2-40B4-BE49-F238E27FC236}">
                  <a16:creationId xmlns:a16="http://schemas.microsoft.com/office/drawing/2014/main" id="{13470B54-BE35-60A6-7211-B29489B4B310}"/>
                </a:ext>
              </a:extLst>
            </p:cNvPr>
            <p:cNvSpPr/>
            <p:nvPr/>
          </p:nvSpPr>
          <p:spPr>
            <a:xfrm>
              <a:off x="7022326" y="1127049"/>
              <a:ext cx="599786" cy="539910"/>
            </a:xfrm>
            <a:prstGeom prst="ellipse">
              <a:avLst/>
            </a:prstGeom>
            <a:solidFill>
              <a:srgbClr val="2E75B6"/>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3</a:t>
              </a:r>
              <a:endParaRPr lang="fr-FR" sz="1200" b="1">
                <a:solidFill>
                  <a:srgbClr val="FFFFFF"/>
                </a:solidFill>
              </a:endParaRPr>
            </a:p>
          </p:txBody>
        </p:sp>
        <p:sp>
          <p:nvSpPr>
            <p:cNvPr id="10" name="Google Shape;2130;ga04c6f3b03_1_49">
              <a:extLst>
                <a:ext uri="{FF2B5EF4-FFF2-40B4-BE49-F238E27FC236}">
                  <a16:creationId xmlns:a16="http://schemas.microsoft.com/office/drawing/2014/main" id="{797ADA09-A306-CCBB-5764-C42AA75D3C22}"/>
                </a:ext>
              </a:extLst>
            </p:cNvPr>
            <p:cNvSpPr/>
            <p:nvPr/>
          </p:nvSpPr>
          <p:spPr>
            <a:xfrm>
              <a:off x="776817" y="1141152"/>
              <a:ext cx="1708942" cy="506555"/>
            </a:xfrm>
            <a:prstGeom prst="homePlate">
              <a:avLst>
                <a:gd name="adj" fmla="val 19003"/>
              </a:avLst>
            </a:prstGeom>
            <a:solidFill>
              <a:srgbClr val="FF9300"/>
            </a:solidFill>
            <a:ln w="9525" cap="flat" cmpd="sng">
              <a:noFill/>
              <a:prstDash val="solid"/>
              <a:miter lim="8000"/>
              <a:headEnd type="none" w="sm" len="sm"/>
              <a:tailEnd type="none" w="sm" len="sm"/>
            </a:ln>
          </p:spPr>
          <p:txBody>
            <a:bodyPr spcFirstLastPara="1" wrap="square" lIns="324000" tIns="25200" rIns="0" bIns="24100" anchor="ctr" anchorCtr="1">
              <a:noAutofit/>
            </a:bodyPr>
            <a:lstStyle/>
            <a:p>
              <a:pPr lvl="0" algn="ctr">
                <a:lnSpc>
                  <a:spcPct val="90000"/>
                </a:lnSpc>
                <a:buClr>
                  <a:srgbClr val="000000"/>
                </a:buClr>
                <a:buSzPts val="1600"/>
              </a:pPr>
              <a:r>
                <a:rPr lang="fr-FR" sz="1100" b="1">
                  <a:solidFill>
                    <a:srgbClr val="FFFFFF"/>
                  </a:solidFill>
                  <a:latin typeface="Calibri"/>
                  <a:ea typeface="Calibri"/>
                  <a:cs typeface="Calibri"/>
                  <a:sym typeface="Calibri"/>
                </a:rPr>
                <a:t>Acculturation &amp; mobilisation</a:t>
              </a:r>
              <a:endParaRPr lang="fr-FR" sz="1100">
                <a:solidFill>
                  <a:srgbClr val="000000"/>
                </a:solidFill>
                <a:ea typeface="Arial"/>
                <a:cs typeface="Arial"/>
                <a:sym typeface="Arial"/>
              </a:endParaRPr>
            </a:p>
          </p:txBody>
        </p:sp>
        <p:sp>
          <p:nvSpPr>
            <p:cNvPr id="11" name="Ellipse 10">
              <a:extLst>
                <a:ext uri="{FF2B5EF4-FFF2-40B4-BE49-F238E27FC236}">
                  <a16:creationId xmlns:a16="http://schemas.microsoft.com/office/drawing/2014/main" id="{FD67EAFE-D340-2B63-AB3D-0270E3B1939C}"/>
                </a:ext>
              </a:extLst>
            </p:cNvPr>
            <p:cNvSpPr/>
            <p:nvPr/>
          </p:nvSpPr>
          <p:spPr>
            <a:xfrm>
              <a:off x="519370" y="1113939"/>
              <a:ext cx="599786" cy="539910"/>
            </a:xfrm>
            <a:prstGeom prst="ellipse">
              <a:avLst/>
            </a:prstGeom>
            <a:solidFill>
              <a:srgbClr val="FF9300"/>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0</a:t>
              </a:r>
              <a:endParaRPr lang="fr-FR" sz="1200" b="1">
                <a:solidFill>
                  <a:srgbClr val="FFFFFF"/>
                </a:solidFill>
              </a:endParaRPr>
            </a:p>
          </p:txBody>
        </p:sp>
      </p:grpSp>
      <p:sp>
        <p:nvSpPr>
          <p:cNvPr id="12" name="Google Shape;2119;ga04c6f3b03_1_49">
            <a:extLst>
              <a:ext uri="{FF2B5EF4-FFF2-40B4-BE49-F238E27FC236}">
                <a16:creationId xmlns:a16="http://schemas.microsoft.com/office/drawing/2014/main" id="{EC44008A-B014-1F1E-9548-B69C157A1DBF}"/>
              </a:ext>
            </a:extLst>
          </p:cNvPr>
          <p:cNvSpPr txBox="1"/>
          <p:nvPr/>
        </p:nvSpPr>
        <p:spPr>
          <a:xfrm>
            <a:off x="1651860" y="2599863"/>
            <a:ext cx="7105209" cy="4015080"/>
          </a:xfrm>
          <a:prstGeom prst="round2DiagRect">
            <a:avLst/>
          </a:prstGeom>
          <a:noFill/>
          <a:ln w="28425" cap="flat" cmpd="sng">
            <a:solidFill>
              <a:srgbClr val="ED7D3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fr-FR" sz="1100" b="0" i="0" u="none" strike="noStrike" cap="none">
              <a:solidFill>
                <a:schemeClr val="tx1">
                  <a:lumMod val="50000"/>
                  <a:lumOff val="50000"/>
                </a:schemeClr>
              </a:solidFill>
              <a:latin typeface="Calibri"/>
              <a:ea typeface="Calibri"/>
              <a:cs typeface="Calibri"/>
              <a:sym typeface="Calibri"/>
            </a:endParaRPr>
          </a:p>
        </p:txBody>
      </p:sp>
      <p:sp>
        <p:nvSpPr>
          <p:cNvPr id="13" name="Rectangle 12">
            <a:extLst>
              <a:ext uri="{FF2B5EF4-FFF2-40B4-BE49-F238E27FC236}">
                <a16:creationId xmlns:a16="http://schemas.microsoft.com/office/drawing/2014/main" id="{48DDF7E5-1AB4-3638-AB19-21109D3A0A41}"/>
              </a:ext>
            </a:extLst>
          </p:cNvPr>
          <p:cNvSpPr/>
          <p:nvPr/>
        </p:nvSpPr>
        <p:spPr>
          <a:xfrm>
            <a:off x="5500278" y="1002323"/>
            <a:ext cx="3538213" cy="701901"/>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BA585CF6-8B1C-C0A8-625F-29402049FA1C}"/>
              </a:ext>
            </a:extLst>
          </p:cNvPr>
          <p:cNvSpPr/>
          <p:nvPr/>
        </p:nvSpPr>
        <p:spPr>
          <a:xfrm>
            <a:off x="1580851" y="1002323"/>
            <a:ext cx="1776475" cy="701901"/>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 name="Connecteur droit avec flèche 14">
            <a:extLst>
              <a:ext uri="{FF2B5EF4-FFF2-40B4-BE49-F238E27FC236}">
                <a16:creationId xmlns:a16="http://schemas.microsoft.com/office/drawing/2014/main" id="{CF5F743D-AFBC-B036-4235-12B8F94F2980}"/>
              </a:ext>
            </a:extLst>
          </p:cNvPr>
          <p:cNvCxnSpPr>
            <a:cxnSpLocks/>
          </p:cNvCxnSpPr>
          <p:nvPr/>
        </p:nvCxnSpPr>
        <p:spPr>
          <a:xfrm>
            <a:off x="4451838" y="1704224"/>
            <a:ext cx="0" cy="766414"/>
          </a:xfrm>
          <a:prstGeom prst="straightConnector1">
            <a:avLst/>
          </a:prstGeom>
          <a:ln w="76200">
            <a:solidFill>
              <a:srgbClr val="ED7D31"/>
            </a:solidFill>
            <a:tailEnd type="triangle"/>
          </a:ln>
        </p:spPr>
        <p:style>
          <a:lnRef idx="2">
            <a:schemeClr val="accent1"/>
          </a:lnRef>
          <a:fillRef idx="0">
            <a:schemeClr val="accent1"/>
          </a:fillRef>
          <a:effectRef idx="1">
            <a:schemeClr val="accent1"/>
          </a:effectRef>
          <a:fontRef idx="minor">
            <a:schemeClr val="tx1"/>
          </a:fontRef>
        </p:style>
      </p:cxnSp>
      <p:sp>
        <p:nvSpPr>
          <p:cNvPr id="16" name="Rectangle : avec coins arrondis en diagonale 15">
            <a:extLst>
              <a:ext uri="{FF2B5EF4-FFF2-40B4-BE49-F238E27FC236}">
                <a16:creationId xmlns:a16="http://schemas.microsoft.com/office/drawing/2014/main" id="{8BD3833B-8325-833B-FADB-37DE6671C711}"/>
              </a:ext>
            </a:extLst>
          </p:cNvPr>
          <p:cNvSpPr/>
          <p:nvPr/>
        </p:nvSpPr>
        <p:spPr>
          <a:xfrm>
            <a:off x="1984448" y="4733718"/>
            <a:ext cx="1699530" cy="245559"/>
          </a:xfrm>
          <a:prstGeom prst="round2Diag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t>Points d’attention</a:t>
            </a:r>
          </a:p>
        </p:txBody>
      </p:sp>
      <p:sp>
        <p:nvSpPr>
          <p:cNvPr id="17" name="Rectangle : avec coins arrondis en diagonale 16">
            <a:extLst>
              <a:ext uri="{FF2B5EF4-FFF2-40B4-BE49-F238E27FC236}">
                <a16:creationId xmlns:a16="http://schemas.microsoft.com/office/drawing/2014/main" id="{36E30030-44AC-7A5D-BADB-C918536D87D8}"/>
              </a:ext>
            </a:extLst>
          </p:cNvPr>
          <p:cNvSpPr/>
          <p:nvPr/>
        </p:nvSpPr>
        <p:spPr>
          <a:xfrm>
            <a:off x="1964396" y="2898325"/>
            <a:ext cx="1719582" cy="245559"/>
          </a:xfrm>
          <a:prstGeom prst="round2Diag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t>Qui peut le faire ?</a:t>
            </a:r>
          </a:p>
        </p:txBody>
      </p:sp>
      <p:sp>
        <p:nvSpPr>
          <p:cNvPr id="18" name="Rectangle : avec coins arrondis en diagonale 17">
            <a:extLst>
              <a:ext uri="{FF2B5EF4-FFF2-40B4-BE49-F238E27FC236}">
                <a16:creationId xmlns:a16="http://schemas.microsoft.com/office/drawing/2014/main" id="{B1F8A25A-BDDE-CC53-D02D-70D30B76371C}"/>
              </a:ext>
            </a:extLst>
          </p:cNvPr>
          <p:cNvSpPr/>
          <p:nvPr/>
        </p:nvSpPr>
        <p:spPr>
          <a:xfrm>
            <a:off x="1988099" y="3582335"/>
            <a:ext cx="925439" cy="245559"/>
          </a:xfrm>
          <a:prstGeom prst="round2Diag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t>Principe</a:t>
            </a:r>
          </a:p>
        </p:txBody>
      </p:sp>
      <p:sp>
        <p:nvSpPr>
          <p:cNvPr id="19" name="Google Shape;175;p6">
            <a:extLst>
              <a:ext uri="{FF2B5EF4-FFF2-40B4-BE49-F238E27FC236}">
                <a16:creationId xmlns:a16="http://schemas.microsoft.com/office/drawing/2014/main" id="{E8521D31-19C8-E320-F923-4B8404F4F3FC}"/>
              </a:ext>
            </a:extLst>
          </p:cNvPr>
          <p:cNvSpPr/>
          <p:nvPr/>
        </p:nvSpPr>
        <p:spPr>
          <a:xfrm>
            <a:off x="2025945" y="3084220"/>
            <a:ext cx="6649452" cy="311337"/>
          </a:xfrm>
          <a:prstGeom prst="rect">
            <a:avLst/>
          </a:prstGeom>
          <a:noFill/>
          <a:ln>
            <a:noFill/>
          </a:ln>
        </p:spPr>
        <p:txBody>
          <a:bodyPr spcFirstLastPara="1" wrap="square" lIns="68569" tIns="34275" rIns="68569" bIns="34275" anchor="t" anchorCtr="0">
            <a:spAutoFit/>
          </a:bodyPr>
          <a:lstStyle/>
          <a:p>
            <a:pPr marL="0" lvl="1" defTabSz="685800">
              <a:lnSpc>
                <a:spcPct val="90000"/>
              </a:lnSpc>
              <a:spcBef>
                <a:spcPts val="690"/>
              </a:spcBef>
              <a:buClr>
                <a:srgbClr val="000000"/>
              </a:buClr>
              <a:buSzPts val="1600"/>
            </a:pPr>
            <a:r>
              <a:rPr lang="fr-FR" sz="1100" b="1" kern="0">
                <a:solidFill>
                  <a:srgbClr val="335B74"/>
                </a:solidFill>
                <a:latin typeface="Arial"/>
                <a:ea typeface="Arial"/>
                <a:cs typeface="Arial"/>
                <a:sym typeface="Arial"/>
              </a:rPr>
              <a:t>Bureaux d’études ou groupement avec multi-compétences </a:t>
            </a:r>
            <a:r>
              <a:rPr lang="fr-FR" sz="1100" kern="0">
                <a:solidFill>
                  <a:srgbClr val="335B74"/>
                </a:solidFill>
                <a:latin typeface="Arial"/>
                <a:ea typeface="Arial"/>
                <a:cs typeface="Arial"/>
                <a:sym typeface="Arial"/>
              </a:rPr>
              <a:t>(technique, économique, juridique)</a:t>
            </a:r>
            <a:endParaRPr lang="fr-FR" sz="1000" kern="0">
              <a:solidFill>
                <a:srgbClr val="335B74"/>
              </a:solidFill>
              <a:latin typeface="Arial"/>
              <a:ea typeface="Arial"/>
              <a:cs typeface="Arial"/>
              <a:sym typeface="Arial"/>
            </a:endParaRPr>
          </a:p>
        </p:txBody>
      </p:sp>
      <p:sp>
        <p:nvSpPr>
          <p:cNvPr id="20" name="Google Shape;175;p6">
            <a:extLst>
              <a:ext uri="{FF2B5EF4-FFF2-40B4-BE49-F238E27FC236}">
                <a16:creationId xmlns:a16="http://schemas.microsoft.com/office/drawing/2014/main" id="{3726B70E-3A3C-9106-055C-72634C6B9D68}"/>
              </a:ext>
            </a:extLst>
          </p:cNvPr>
          <p:cNvSpPr/>
          <p:nvPr/>
        </p:nvSpPr>
        <p:spPr>
          <a:xfrm>
            <a:off x="2023124" y="3801450"/>
            <a:ext cx="5097751" cy="795572"/>
          </a:xfrm>
          <a:prstGeom prst="rect">
            <a:avLst/>
          </a:prstGeom>
          <a:noFill/>
          <a:ln>
            <a:noFill/>
          </a:ln>
        </p:spPr>
        <p:txBody>
          <a:bodyPr spcFirstLastPara="1" wrap="square" lIns="68569" tIns="34275" rIns="68569" bIns="34275" anchor="t" anchorCtr="0">
            <a:spAutoFit/>
          </a:bodyPr>
          <a:lstStyle/>
          <a:p>
            <a:pPr marL="0" lvl="1" defTabSz="685800">
              <a:lnSpc>
                <a:spcPct val="90000"/>
              </a:lnSpc>
              <a:spcBef>
                <a:spcPts val="690"/>
              </a:spcBef>
              <a:buClr>
                <a:srgbClr val="000000"/>
              </a:buClr>
              <a:buSzPts val="1600"/>
            </a:pPr>
            <a:r>
              <a:rPr lang="fr-FR" sz="1100" b="1" kern="0">
                <a:solidFill>
                  <a:srgbClr val="335B74"/>
                </a:solidFill>
                <a:latin typeface="Arial"/>
                <a:ea typeface="Arial"/>
                <a:cs typeface="Arial"/>
                <a:sym typeface="Arial"/>
              </a:rPr>
              <a:t>Approfondissement des premières réflexions / Identification précise : </a:t>
            </a:r>
          </a:p>
          <a:p>
            <a:pPr marL="171450" lvl="1" indent="-171450" defTabSz="685800">
              <a:lnSpc>
                <a:spcPct val="90000"/>
              </a:lnSpc>
              <a:spcBef>
                <a:spcPts val="690"/>
              </a:spcBef>
              <a:buClr>
                <a:srgbClr val="000000"/>
              </a:buClr>
              <a:buSzPts val="1600"/>
              <a:buFont typeface="Arial" panose="020B0604020202020204" pitchFamily="34" charset="0"/>
              <a:buChar char="•"/>
            </a:pPr>
            <a:r>
              <a:rPr lang="fr-FR" sz="1100" kern="0">
                <a:solidFill>
                  <a:srgbClr val="335B74"/>
                </a:solidFill>
                <a:latin typeface="Arial"/>
                <a:ea typeface="Arial"/>
                <a:cs typeface="Arial"/>
                <a:sym typeface="Arial"/>
              </a:rPr>
              <a:t>Des zones propices</a:t>
            </a:r>
          </a:p>
          <a:p>
            <a:pPr marL="171450" lvl="1" indent="-171450" defTabSz="685800">
              <a:lnSpc>
                <a:spcPct val="90000"/>
              </a:lnSpc>
              <a:spcBef>
                <a:spcPts val="690"/>
              </a:spcBef>
              <a:buClr>
                <a:srgbClr val="000000"/>
              </a:buClr>
              <a:buSzPts val="1600"/>
              <a:buFont typeface="Arial" panose="020B0604020202020204" pitchFamily="34" charset="0"/>
              <a:buChar char="•"/>
            </a:pPr>
            <a:r>
              <a:rPr lang="fr-FR" sz="1100" kern="0">
                <a:solidFill>
                  <a:srgbClr val="335B74"/>
                </a:solidFill>
                <a:latin typeface="Arial"/>
                <a:ea typeface="Arial"/>
                <a:cs typeface="Arial"/>
                <a:sym typeface="Arial"/>
              </a:rPr>
              <a:t>Des </a:t>
            </a:r>
            <a:r>
              <a:rPr lang="fr-FR" sz="1100" kern="0" err="1">
                <a:solidFill>
                  <a:srgbClr val="335B74"/>
                </a:solidFill>
                <a:latin typeface="Arial"/>
                <a:ea typeface="Arial"/>
                <a:cs typeface="Arial"/>
                <a:sym typeface="Arial"/>
              </a:rPr>
              <a:t>EnR&amp;R</a:t>
            </a:r>
            <a:r>
              <a:rPr lang="fr-FR" sz="1100" kern="0">
                <a:solidFill>
                  <a:srgbClr val="335B74"/>
                </a:solidFill>
                <a:latin typeface="Arial"/>
                <a:ea typeface="Arial"/>
                <a:cs typeface="Arial"/>
                <a:sym typeface="Arial"/>
              </a:rPr>
              <a:t> mobilisables</a:t>
            </a:r>
            <a:endParaRPr lang="fr-FR" sz="1000" kern="0">
              <a:solidFill>
                <a:srgbClr val="335B74"/>
              </a:solidFill>
              <a:latin typeface="Arial"/>
              <a:ea typeface="Arial"/>
              <a:cs typeface="Arial"/>
              <a:sym typeface="Arial"/>
            </a:endParaRPr>
          </a:p>
        </p:txBody>
      </p:sp>
      <p:sp>
        <p:nvSpPr>
          <p:cNvPr id="21" name="Ellipse 20">
            <a:extLst>
              <a:ext uri="{FF2B5EF4-FFF2-40B4-BE49-F238E27FC236}">
                <a16:creationId xmlns:a16="http://schemas.microsoft.com/office/drawing/2014/main" id="{AD1A477B-92FA-15FC-3E64-9BBD939876AD}"/>
              </a:ext>
            </a:extLst>
          </p:cNvPr>
          <p:cNvSpPr/>
          <p:nvPr/>
        </p:nvSpPr>
        <p:spPr>
          <a:xfrm>
            <a:off x="8602245" y="2496028"/>
            <a:ext cx="309647" cy="303060"/>
          </a:xfrm>
          <a:prstGeom prst="ellipse">
            <a:avLst/>
          </a:prstGeom>
          <a:solidFill>
            <a:srgbClr val="ED7D31"/>
          </a:solidFill>
          <a:ln w="28575">
            <a:solidFill>
              <a:srgbClr val="FFFFFF"/>
            </a:solidFill>
          </a:ln>
        </p:spPr>
        <p:style>
          <a:lnRef idx="0">
            <a:scrgbClr r="0" g="0" b="0"/>
          </a:lnRef>
          <a:fillRef idx="0">
            <a:scrgbClr r="0" g="0" b="0"/>
          </a:fillRef>
          <a:effectRef idx="0">
            <a:scrgbClr r="0" g="0" b="0"/>
          </a:effectRef>
          <a:fontRef idx="minor">
            <a:schemeClr val="dk1"/>
          </a:fontRef>
        </p:style>
        <p:txBody>
          <a:bodyPr lIns="0" tIns="0" rIns="0" bIns="0" rtlCol="0" anchor="ctr"/>
          <a:lstStyle/>
          <a:p>
            <a:pPr algn="ctr"/>
            <a:r>
              <a:rPr lang="fr-FR" sz="700">
                <a:solidFill>
                  <a:srgbClr val="FFFFFF"/>
                </a:solidFill>
              </a:rPr>
              <a:t>AMO</a:t>
            </a:r>
            <a:endParaRPr lang="fr-FR" sz="100">
              <a:solidFill>
                <a:srgbClr val="FFFFFF"/>
              </a:solidFill>
            </a:endParaRPr>
          </a:p>
        </p:txBody>
      </p:sp>
      <p:sp>
        <p:nvSpPr>
          <p:cNvPr id="22" name="Google Shape;175;p6">
            <a:extLst>
              <a:ext uri="{FF2B5EF4-FFF2-40B4-BE49-F238E27FC236}">
                <a16:creationId xmlns:a16="http://schemas.microsoft.com/office/drawing/2014/main" id="{63FC5921-4206-8ACE-51CD-F00F0C006366}"/>
              </a:ext>
            </a:extLst>
          </p:cNvPr>
          <p:cNvSpPr/>
          <p:nvPr/>
        </p:nvSpPr>
        <p:spPr>
          <a:xfrm>
            <a:off x="2071891" y="4939704"/>
            <a:ext cx="6285608" cy="463686"/>
          </a:xfrm>
          <a:prstGeom prst="rect">
            <a:avLst/>
          </a:prstGeom>
          <a:noFill/>
          <a:ln>
            <a:noFill/>
          </a:ln>
        </p:spPr>
        <p:txBody>
          <a:bodyPr spcFirstLastPara="1" wrap="square" lIns="68569" tIns="34275" rIns="68569" bIns="34275" anchor="t" anchorCtr="0">
            <a:spAutoFit/>
          </a:bodyPr>
          <a:lstStyle/>
          <a:p>
            <a:pPr marL="0" lvl="1" defTabSz="685800">
              <a:lnSpc>
                <a:spcPct val="90000"/>
              </a:lnSpc>
              <a:spcBef>
                <a:spcPts val="690"/>
              </a:spcBef>
              <a:buClr>
                <a:srgbClr val="000000"/>
              </a:buClr>
              <a:buSzPts val="1600"/>
            </a:pPr>
            <a:r>
              <a:rPr lang="fr-FR" sz="1100" b="1" kern="0">
                <a:solidFill>
                  <a:srgbClr val="335B74"/>
                </a:solidFill>
                <a:latin typeface="Arial"/>
                <a:ea typeface="Arial"/>
                <a:cs typeface="Arial"/>
                <a:sym typeface="Arial"/>
              </a:rPr>
              <a:t>L’étude doit prendre en compte les perspectives d’évolution (</a:t>
            </a:r>
            <a:r>
              <a:rPr lang="fr-FR" sz="1100" kern="0">
                <a:solidFill>
                  <a:srgbClr val="335B74"/>
                </a:solidFill>
                <a:latin typeface="Arial"/>
                <a:ea typeface="Arial"/>
                <a:cs typeface="Arial"/>
                <a:sym typeface="Arial"/>
              </a:rPr>
              <a:t>baisse des consommations des abonnés, densification possibles, etc. )</a:t>
            </a:r>
          </a:p>
        </p:txBody>
      </p:sp>
    </p:spTree>
    <p:extLst>
      <p:ext uri="{BB962C8B-B14F-4D97-AF65-F5344CB8AC3E}">
        <p14:creationId xmlns:p14="http://schemas.microsoft.com/office/powerpoint/2010/main" val="38169714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025CD-750C-466F-9749-80C26F3709D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36271EA-6785-CB2C-2F48-F2EE049B6E69}"/>
              </a:ext>
            </a:extLst>
          </p:cNvPr>
          <p:cNvSpPr>
            <a:spLocks noGrp="1"/>
          </p:cNvSpPr>
          <p:nvPr>
            <p:ph type="title"/>
          </p:nvPr>
        </p:nvSpPr>
        <p:spPr/>
        <p:txBody>
          <a:bodyPr/>
          <a:lstStyle/>
          <a:p>
            <a:r>
              <a:rPr lang="fr-FR"/>
              <a:t>Créer un réseau de chaleur : feuille de route</a:t>
            </a:r>
          </a:p>
        </p:txBody>
      </p:sp>
      <p:grpSp>
        <p:nvGrpSpPr>
          <p:cNvPr id="3" name="Groupe 2">
            <a:extLst>
              <a:ext uri="{FF2B5EF4-FFF2-40B4-BE49-F238E27FC236}">
                <a16:creationId xmlns:a16="http://schemas.microsoft.com/office/drawing/2014/main" id="{ED8C471E-72BD-B10E-943B-DD4386CE3AC4}"/>
              </a:ext>
            </a:extLst>
          </p:cNvPr>
          <p:cNvGrpSpPr/>
          <p:nvPr/>
        </p:nvGrpSpPr>
        <p:grpSpPr>
          <a:xfrm>
            <a:off x="1651860" y="1100024"/>
            <a:ext cx="7316292" cy="477567"/>
            <a:chOff x="519370" y="1113939"/>
            <a:chExt cx="8472229" cy="553020"/>
          </a:xfrm>
        </p:grpSpPr>
        <p:sp>
          <p:nvSpPr>
            <p:cNvPr id="4" name="Google Shape;2130;ga04c6f3b03_1_49">
              <a:extLst>
                <a:ext uri="{FF2B5EF4-FFF2-40B4-BE49-F238E27FC236}">
                  <a16:creationId xmlns:a16="http://schemas.microsoft.com/office/drawing/2014/main" id="{3B074450-08F0-8E6A-635C-9E04B61D62EC}"/>
                </a:ext>
              </a:extLst>
            </p:cNvPr>
            <p:cNvSpPr/>
            <p:nvPr/>
          </p:nvSpPr>
          <p:spPr>
            <a:xfrm>
              <a:off x="2788005" y="1141152"/>
              <a:ext cx="2151548" cy="506555"/>
            </a:xfrm>
            <a:prstGeom prst="homePlate">
              <a:avLst>
                <a:gd name="adj" fmla="val 19003"/>
              </a:avLst>
            </a:prstGeom>
            <a:solidFill>
              <a:srgbClr val="ED7D31"/>
            </a:solidFill>
            <a:ln w="9525" cap="flat" cmpd="sng">
              <a:noFill/>
              <a:prstDash val="solid"/>
              <a:miter lim="8000"/>
              <a:headEnd type="none" w="sm" len="sm"/>
              <a:tailEnd type="none" w="sm" len="sm"/>
            </a:ln>
          </p:spPr>
          <p:txBody>
            <a:bodyPr spcFirstLastPara="1" wrap="square" lIns="324000" tIns="25200" rIns="0" bIns="24100" anchor="ctr" anchorCtr="1">
              <a:noAutofit/>
            </a:bodyPr>
            <a:lstStyle/>
            <a:p>
              <a:pPr marL="0" marR="0" lvl="0" indent="0" algn="ctr" rtl="0">
                <a:lnSpc>
                  <a:spcPct val="90000"/>
                </a:lnSpc>
                <a:spcBef>
                  <a:spcPts val="0"/>
                </a:spcBef>
                <a:spcAft>
                  <a:spcPts val="0"/>
                </a:spcAft>
                <a:buClr>
                  <a:srgbClr val="000000"/>
                </a:buClr>
                <a:buSzPts val="1600"/>
                <a:buFont typeface="Arial"/>
                <a:buNone/>
              </a:pPr>
              <a:r>
                <a:rPr lang="fr-FR" sz="1100" b="1" i="0" u="none" strike="noStrike" cap="none">
                  <a:solidFill>
                    <a:srgbClr val="FFFFFF"/>
                  </a:solidFill>
                  <a:latin typeface="Calibri"/>
                  <a:ea typeface="Calibri"/>
                  <a:cs typeface="Calibri"/>
                  <a:sym typeface="Calibri"/>
                </a:rPr>
                <a:t>Identification du projet</a:t>
              </a:r>
              <a:endParaRPr sz="1100" b="0" i="0" u="none" strike="noStrike" cap="none">
                <a:solidFill>
                  <a:srgbClr val="000000"/>
                </a:solidFill>
                <a:latin typeface="Arial"/>
                <a:ea typeface="Arial"/>
                <a:cs typeface="Arial"/>
                <a:sym typeface="Arial"/>
              </a:endParaRPr>
            </a:p>
          </p:txBody>
        </p:sp>
        <p:sp>
          <p:nvSpPr>
            <p:cNvPr id="5" name="Ellipse 4">
              <a:extLst>
                <a:ext uri="{FF2B5EF4-FFF2-40B4-BE49-F238E27FC236}">
                  <a16:creationId xmlns:a16="http://schemas.microsoft.com/office/drawing/2014/main" id="{ACBAAEE0-4D29-4C37-A695-40CC9F3C0070}"/>
                </a:ext>
              </a:extLst>
            </p:cNvPr>
            <p:cNvSpPr/>
            <p:nvPr/>
          </p:nvSpPr>
          <p:spPr>
            <a:xfrm>
              <a:off x="2530557" y="1113939"/>
              <a:ext cx="599786" cy="539910"/>
            </a:xfrm>
            <a:prstGeom prst="ellipse">
              <a:avLst/>
            </a:prstGeom>
            <a:solidFill>
              <a:srgbClr val="ED7D31"/>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1</a:t>
              </a:r>
              <a:endParaRPr lang="fr-FR" sz="1200" b="1">
                <a:solidFill>
                  <a:srgbClr val="FFFFFF"/>
                </a:solidFill>
              </a:endParaRPr>
            </a:p>
          </p:txBody>
        </p:sp>
        <p:sp>
          <p:nvSpPr>
            <p:cNvPr id="6" name="Google Shape;2130;ga04c6f3b03_1_49">
              <a:extLst>
                <a:ext uri="{FF2B5EF4-FFF2-40B4-BE49-F238E27FC236}">
                  <a16:creationId xmlns:a16="http://schemas.microsoft.com/office/drawing/2014/main" id="{B5D879E2-5511-4663-05AF-2606A3D2C272}"/>
                </a:ext>
              </a:extLst>
            </p:cNvPr>
            <p:cNvSpPr/>
            <p:nvPr/>
          </p:nvSpPr>
          <p:spPr>
            <a:xfrm>
              <a:off x="5233266" y="1147294"/>
              <a:ext cx="1789059" cy="506555"/>
            </a:xfrm>
            <a:prstGeom prst="homePlate">
              <a:avLst>
                <a:gd name="adj" fmla="val 12763"/>
              </a:avLst>
            </a:prstGeom>
            <a:solidFill>
              <a:srgbClr val="6EAB46"/>
            </a:solidFill>
            <a:ln w="9525" cap="flat" cmpd="sng">
              <a:noFill/>
              <a:prstDash val="solid"/>
              <a:miter lim="8000"/>
              <a:headEnd type="none" w="sm" len="sm"/>
              <a:tailEnd type="none" w="sm" len="sm"/>
            </a:ln>
          </p:spPr>
          <p:txBody>
            <a:bodyPr spcFirstLastPara="1" wrap="square" lIns="324000" tIns="25200" rIns="0" bIns="24100" anchor="ctr" anchorCtr="1">
              <a:noAutofit/>
            </a:bodyPr>
            <a:lstStyle/>
            <a:p>
              <a:pPr lvl="0" algn="ctr">
                <a:lnSpc>
                  <a:spcPct val="90000"/>
                </a:lnSpc>
                <a:buClr>
                  <a:srgbClr val="000000"/>
                </a:buClr>
                <a:buSzPts val="1600"/>
              </a:pPr>
              <a:r>
                <a:rPr lang="fr-FR" sz="1100" b="1">
                  <a:solidFill>
                    <a:srgbClr val="FFFFFF"/>
                  </a:solidFill>
                  <a:latin typeface="Calibri"/>
                  <a:ea typeface="Calibri"/>
                  <a:cs typeface="Calibri"/>
                  <a:sym typeface="Calibri"/>
                </a:rPr>
                <a:t>Etude de faisabilité</a:t>
              </a:r>
              <a:endParaRPr lang="fr-FR" sz="1100">
                <a:solidFill>
                  <a:srgbClr val="000000"/>
                </a:solidFill>
                <a:ea typeface="Arial"/>
                <a:cs typeface="Arial"/>
                <a:sym typeface="Arial"/>
              </a:endParaRPr>
            </a:p>
          </p:txBody>
        </p:sp>
        <p:sp>
          <p:nvSpPr>
            <p:cNvPr id="7" name="Ellipse 6">
              <a:extLst>
                <a:ext uri="{FF2B5EF4-FFF2-40B4-BE49-F238E27FC236}">
                  <a16:creationId xmlns:a16="http://schemas.microsoft.com/office/drawing/2014/main" id="{E20B3036-409A-56DF-14EF-2FD97A9841E4}"/>
                </a:ext>
              </a:extLst>
            </p:cNvPr>
            <p:cNvSpPr/>
            <p:nvPr/>
          </p:nvSpPr>
          <p:spPr>
            <a:xfrm>
              <a:off x="4975820" y="1120081"/>
              <a:ext cx="599786" cy="539910"/>
            </a:xfrm>
            <a:prstGeom prst="ellipse">
              <a:avLst/>
            </a:prstGeom>
            <a:solidFill>
              <a:srgbClr val="6EAB46"/>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2</a:t>
              </a:r>
              <a:endParaRPr lang="fr-FR" sz="1200" b="1">
                <a:solidFill>
                  <a:srgbClr val="FFFFFF"/>
                </a:solidFill>
              </a:endParaRPr>
            </a:p>
          </p:txBody>
        </p:sp>
        <p:sp>
          <p:nvSpPr>
            <p:cNvPr id="8" name="Google Shape;2130;ga04c6f3b03_1_49">
              <a:extLst>
                <a:ext uri="{FF2B5EF4-FFF2-40B4-BE49-F238E27FC236}">
                  <a16:creationId xmlns:a16="http://schemas.microsoft.com/office/drawing/2014/main" id="{5300419B-4DE0-3667-C8C8-72B88318CC77}"/>
                </a:ext>
              </a:extLst>
            </p:cNvPr>
            <p:cNvSpPr/>
            <p:nvPr/>
          </p:nvSpPr>
          <p:spPr>
            <a:xfrm>
              <a:off x="7279773" y="1154260"/>
              <a:ext cx="1711826" cy="506555"/>
            </a:xfrm>
            <a:prstGeom prst="homePlate">
              <a:avLst>
                <a:gd name="adj" fmla="val 12764"/>
              </a:avLst>
            </a:prstGeom>
            <a:solidFill>
              <a:srgbClr val="2E75B6"/>
            </a:solidFill>
            <a:ln w="9525" cap="flat" cmpd="sng">
              <a:noFill/>
              <a:prstDash val="solid"/>
              <a:miter lim="8000"/>
              <a:headEnd type="none" w="sm" len="sm"/>
              <a:tailEnd type="none" w="sm" len="sm"/>
            </a:ln>
          </p:spPr>
          <p:txBody>
            <a:bodyPr spcFirstLastPara="1" wrap="square" lIns="324000" tIns="25200" rIns="108000" bIns="24100" anchor="ctr" anchorCtr="1">
              <a:noAutofit/>
            </a:bodyPr>
            <a:lstStyle/>
            <a:p>
              <a:pPr lvl="0" algn="ctr">
                <a:lnSpc>
                  <a:spcPct val="90000"/>
                </a:lnSpc>
                <a:buClr>
                  <a:srgbClr val="000000"/>
                </a:buClr>
                <a:buSzPts val="1600"/>
              </a:pPr>
              <a:r>
                <a:rPr lang="fr-FR" sz="1100" b="1">
                  <a:solidFill>
                    <a:srgbClr val="FFFFFF"/>
                  </a:solidFill>
                  <a:latin typeface="Calibri"/>
                  <a:ea typeface="Calibri"/>
                  <a:cs typeface="Calibri"/>
                  <a:sym typeface="Calibri"/>
                </a:rPr>
                <a:t>Mise en œuvre et suivi</a:t>
              </a:r>
              <a:endParaRPr lang="fr-FR" sz="1100">
                <a:solidFill>
                  <a:srgbClr val="000000"/>
                </a:solidFill>
                <a:ea typeface="Arial"/>
                <a:cs typeface="Arial"/>
                <a:sym typeface="Arial"/>
              </a:endParaRPr>
            </a:p>
          </p:txBody>
        </p:sp>
        <p:sp>
          <p:nvSpPr>
            <p:cNvPr id="9" name="Ellipse 8">
              <a:extLst>
                <a:ext uri="{FF2B5EF4-FFF2-40B4-BE49-F238E27FC236}">
                  <a16:creationId xmlns:a16="http://schemas.microsoft.com/office/drawing/2014/main" id="{941B62B3-0284-02F2-1974-4496463FCBDF}"/>
                </a:ext>
              </a:extLst>
            </p:cNvPr>
            <p:cNvSpPr/>
            <p:nvPr/>
          </p:nvSpPr>
          <p:spPr>
            <a:xfrm>
              <a:off x="7022326" y="1127049"/>
              <a:ext cx="599786" cy="539910"/>
            </a:xfrm>
            <a:prstGeom prst="ellipse">
              <a:avLst/>
            </a:prstGeom>
            <a:solidFill>
              <a:srgbClr val="2E75B6"/>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3</a:t>
              </a:r>
              <a:endParaRPr lang="fr-FR" sz="1200" b="1">
                <a:solidFill>
                  <a:srgbClr val="FFFFFF"/>
                </a:solidFill>
              </a:endParaRPr>
            </a:p>
          </p:txBody>
        </p:sp>
        <p:sp>
          <p:nvSpPr>
            <p:cNvPr id="10" name="Google Shape;2130;ga04c6f3b03_1_49">
              <a:extLst>
                <a:ext uri="{FF2B5EF4-FFF2-40B4-BE49-F238E27FC236}">
                  <a16:creationId xmlns:a16="http://schemas.microsoft.com/office/drawing/2014/main" id="{D24B25DF-CB24-1D06-5029-5BEB9709EB7A}"/>
                </a:ext>
              </a:extLst>
            </p:cNvPr>
            <p:cNvSpPr/>
            <p:nvPr/>
          </p:nvSpPr>
          <p:spPr>
            <a:xfrm>
              <a:off x="776817" y="1141152"/>
              <a:ext cx="1708942" cy="506555"/>
            </a:xfrm>
            <a:prstGeom prst="homePlate">
              <a:avLst>
                <a:gd name="adj" fmla="val 19003"/>
              </a:avLst>
            </a:prstGeom>
            <a:solidFill>
              <a:srgbClr val="FF9300"/>
            </a:solidFill>
            <a:ln w="9525" cap="flat" cmpd="sng">
              <a:noFill/>
              <a:prstDash val="solid"/>
              <a:miter lim="8000"/>
              <a:headEnd type="none" w="sm" len="sm"/>
              <a:tailEnd type="none" w="sm" len="sm"/>
            </a:ln>
          </p:spPr>
          <p:txBody>
            <a:bodyPr spcFirstLastPara="1" wrap="square" lIns="324000" tIns="25200" rIns="0" bIns="24100" anchor="ctr" anchorCtr="1">
              <a:noAutofit/>
            </a:bodyPr>
            <a:lstStyle/>
            <a:p>
              <a:pPr lvl="0" algn="ctr">
                <a:lnSpc>
                  <a:spcPct val="90000"/>
                </a:lnSpc>
                <a:buClr>
                  <a:srgbClr val="000000"/>
                </a:buClr>
                <a:buSzPts val="1600"/>
              </a:pPr>
              <a:r>
                <a:rPr lang="fr-FR" sz="1100" b="1">
                  <a:solidFill>
                    <a:srgbClr val="FFFFFF"/>
                  </a:solidFill>
                  <a:latin typeface="Calibri"/>
                  <a:ea typeface="Calibri"/>
                  <a:cs typeface="Calibri"/>
                  <a:sym typeface="Calibri"/>
                </a:rPr>
                <a:t>Acculturation &amp; mobilisation</a:t>
              </a:r>
              <a:endParaRPr lang="fr-FR" sz="1100">
                <a:solidFill>
                  <a:srgbClr val="000000"/>
                </a:solidFill>
                <a:ea typeface="Arial"/>
                <a:cs typeface="Arial"/>
                <a:sym typeface="Arial"/>
              </a:endParaRPr>
            </a:p>
          </p:txBody>
        </p:sp>
        <p:sp>
          <p:nvSpPr>
            <p:cNvPr id="11" name="Ellipse 10">
              <a:extLst>
                <a:ext uri="{FF2B5EF4-FFF2-40B4-BE49-F238E27FC236}">
                  <a16:creationId xmlns:a16="http://schemas.microsoft.com/office/drawing/2014/main" id="{F24ADB12-FBDB-8025-1EE8-691FA7D8CD6D}"/>
                </a:ext>
              </a:extLst>
            </p:cNvPr>
            <p:cNvSpPr/>
            <p:nvPr/>
          </p:nvSpPr>
          <p:spPr>
            <a:xfrm>
              <a:off x="519370" y="1113939"/>
              <a:ext cx="599786" cy="539910"/>
            </a:xfrm>
            <a:prstGeom prst="ellipse">
              <a:avLst/>
            </a:prstGeom>
            <a:solidFill>
              <a:srgbClr val="FF9300"/>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0</a:t>
              </a:r>
              <a:endParaRPr lang="fr-FR" sz="1200" b="1">
                <a:solidFill>
                  <a:srgbClr val="FFFFFF"/>
                </a:solidFill>
              </a:endParaRPr>
            </a:p>
          </p:txBody>
        </p:sp>
      </p:grpSp>
      <p:sp>
        <p:nvSpPr>
          <p:cNvPr id="12" name="Google Shape;2119;ga04c6f3b03_1_49">
            <a:extLst>
              <a:ext uri="{FF2B5EF4-FFF2-40B4-BE49-F238E27FC236}">
                <a16:creationId xmlns:a16="http://schemas.microsoft.com/office/drawing/2014/main" id="{8A3ED490-43C5-B5D3-94F1-476795256701}"/>
              </a:ext>
            </a:extLst>
          </p:cNvPr>
          <p:cNvSpPr txBox="1"/>
          <p:nvPr/>
        </p:nvSpPr>
        <p:spPr>
          <a:xfrm>
            <a:off x="1651860" y="2599863"/>
            <a:ext cx="7105209" cy="4015080"/>
          </a:xfrm>
          <a:prstGeom prst="round2DiagRect">
            <a:avLst/>
          </a:prstGeom>
          <a:noFill/>
          <a:ln w="28425" cap="flat" cmpd="sng">
            <a:solidFill>
              <a:srgbClr val="6EAB46"/>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fr-FR" sz="1100" b="0" i="0" u="none" strike="noStrike" cap="none">
              <a:solidFill>
                <a:schemeClr val="tx1">
                  <a:lumMod val="50000"/>
                  <a:lumOff val="50000"/>
                </a:schemeClr>
              </a:solidFill>
              <a:latin typeface="Calibri"/>
              <a:ea typeface="Calibri"/>
              <a:cs typeface="Calibri"/>
              <a:sym typeface="Calibri"/>
            </a:endParaRPr>
          </a:p>
        </p:txBody>
      </p:sp>
      <p:sp>
        <p:nvSpPr>
          <p:cNvPr id="13" name="Rectangle 12">
            <a:extLst>
              <a:ext uri="{FF2B5EF4-FFF2-40B4-BE49-F238E27FC236}">
                <a16:creationId xmlns:a16="http://schemas.microsoft.com/office/drawing/2014/main" id="{27CFB305-4AFE-3087-157F-5A34C1C3DD90}"/>
              </a:ext>
            </a:extLst>
          </p:cNvPr>
          <p:cNvSpPr/>
          <p:nvPr/>
        </p:nvSpPr>
        <p:spPr>
          <a:xfrm>
            <a:off x="7267563" y="1002323"/>
            <a:ext cx="1770928" cy="701901"/>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B0A03970-7770-FB00-B30F-C5228A0CB045}"/>
              </a:ext>
            </a:extLst>
          </p:cNvPr>
          <p:cNvSpPr/>
          <p:nvPr/>
        </p:nvSpPr>
        <p:spPr>
          <a:xfrm>
            <a:off x="1580851" y="1002323"/>
            <a:ext cx="3888109" cy="701901"/>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 name="Connecteur droit avec flèche 14">
            <a:extLst>
              <a:ext uri="{FF2B5EF4-FFF2-40B4-BE49-F238E27FC236}">
                <a16:creationId xmlns:a16="http://schemas.microsoft.com/office/drawing/2014/main" id="{1B613F74-FF0F-0DF3-3507-5F4BB76FFAA4}"/>
              </a:ext>
            </a:extLst>
          </p:cNvPr>
          <p:cNvCxnSpPr>
            <a:cxnSpLocks/>
          </p:cNvCxnSpPr>
          <p:nvPr/>
        </p:nvCxnSpPr>
        <p:spPr>
          <a:xfrm>
            <a:off x="6430107" y="1704224"/>
            <a:ext cx="0" cy="766414"/>
          </a:xfrm>
          <a:prstGeom prst="straightConnector1">
            <a:avLst/>
          </a:prstGeom>
          <a:ln w="76200">
            <a:solidFill>
              <a:srgbClr val="6EAB46"/>
            </a:solidFill>
            <a:tailEnd type="triangle"/>
          </a:ln>
        </p:spPr>
        <p:style>
          <a:lnRef idx="2">
            <a:schemeClr val="accent1"/>
          </a:lnRef>
          <a:fillRef idx="0">
            <a:schemeClr val="accent1"/>
          </a:fillRef>
          <a:effectRef idx="1">
            <a:schemeClr val="accent1"/>
          </a:effectRef>
          <a:fontRef idx="minor">
            <a:schemeClr val="tx1"/>
          </a:fontRef>
        </p:style>
      </p:cxnSp>
      <p:sp>
        <p:nvSpPr>
          <p:cNvPr id="16" name="Rectangle : avec coins arrondis en diagonale 15">
            <a:extLst>
              <a:ext uri="{FF2B5EF4-FFF2-40B4-BE49-F238E27FC236}">
                <a16:creationId xmlns:a16="http://schemas.microsoft.com/office/drawing/2014/main" id="{3BA30AD0-4347-5580-3C9E-BA9181E71B16}"/>
              </a:ext>
            </a:extLst>
          </p:cNvPr>
          <p:cNvSpPr/>
          <p:nvPr/>
        </p:nvSpPr>
        <p:spPr>
          <a:xfrm>
            <a:off x="1984448" y="5249117"/>
            <a:ext cx="1699530" cy="245559"/>
          </a:xfrm>
          <a:prstGeom prst="round2DiagRect">
            <a:avLst/>
          </a:prstGeom>
          <a:solidFill>
            <a:srgbClr val="6EA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t>Points d’attention</a:t>
            </a:r>
          </a:p>
        </p:txBody>
      </p:sp>
      <p:sp>
        <p:nvSpPr>
          <p:cNvPr id="17" name="Rectangle : avec coins arrondis en diagonale 16">
            <a:extLst>
              <a:ext uri="{FF2B5EF4-FFF2-40B4-BE49-F238E27FC236}">
                <a16:creationId xmlns:a16="http://schemas.microsoft.com/office/drawing/2014/main" id="{46C258ED-CA90-FD2D-D5EE-18F5C1B07EF5}"/>
              </a:ext>
            </a:extLst>
          </p:cNvPr>
          <p:cNvSpPr/>
          <p:nvPr/>
        </p:nvSpPr>
        <p:spPr>
          <a:xfrm>
            <a:off x="1964396" y="2898325"/>
            <a:ext cx="1719582" cy="245559"/>
          </a:xfrm>
          <a:prstGeom prst="round2DiagRect">
            <a:avLst/>
          </a:prstGeom>
          <a:solidFill>
            <a:srgbClr val="6EA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t>Qui peut le faire ?</a:t>
            </a:r>
          </a:p>
        </p:txBody>
      </p:sp>
      <p:sp>
        <p:nvSpPr>
          <p:cNvPr id="18" name="Rectangle : avec coins arrondis en diagonale 17">
            <a:extLst>
              <a:ext uri="{FF2B5EF4-FFF2-40B4-BE49-F238E27FC236}">
                <a16:creationId xmlns:a16="http://schemas.microsoft.com/office/drawing/2014/main" id="{FC079D96-0ACF-339E-30E3-B3117D6A655C}"/>
              </a:ext>
            </a:extLst>
          </p:cNvPr>
          <p:cNvSpPr/>
          <p:nvPr/>
        </p:nvSpPr>
        <p:spPr>
          <a:xfrm>
            <a:off x="1988099" y="4097734"/>
            <a:ext cx="925439" cy="245559"/>
          </a:xfrm>
          <a:prstGeom prst="round2DiagRect">
            <a:avLst/>
          </a:prstGeom>
          <a:solidFill>
            <a:srgbClr val="6EA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t>Principe</a:t>
            </a:r>
          </a:p>
        </p:txBody>
      </p:sp>
      <p:sp>
        <p:nvSpPr>
          <p:cNvPr id="19" name="Google Shape;175;p6">
            <a:extLst>
              <a:ext uri="{FF2B5EF4-FFF2-40B4-BE49-F238E27FC236}">
                <a16:creationId xmlns:a16="http://schemas.microsoft.com/office/drawing/2014/main" id="{9ABEA4F0-BB06-0C0F-A17A-A5114CF94B05}"/>
              </a:ext>
            </a:extLst>
          </p:cNvPr>
          <p:cNvSpPr/>
          <p:nvPr/>
        </p:nvSpPr>
        <p:spPr>
          <a:xfrm>
            <a:off x="1952793" y="3084220"/>
            <a:ext cx="6649452" cy="788647"/>
          </a:xfrm>
          <a:prstGeom prst="rect">
            <a:avLst/>
          </a:prstGeom>
          <a:noFill/>
          <a:ln>
            <a:noFill/>
          </a:ln>
        </p:spPr>
        <p:txBody>
          <a:bodyPr spcFirstLastPara="1" wrap="square" lIns="68569" tIns="34275" rIns="68569" bIns="34275" anchor="t" anchorCtr="0">
            <a:spAutoFit/>
          </a:bodyPr>
          <a:lstStyle/>
          <a:p>
            <a:pPr marL="0" lvl="1" defTabSz="685800">
              <a:lnSpc>
                <a:spcPct val="90000"/>
              </a:lnSpc>
              <a:spcBef>
                <a:spcPts val="690"/>
              </a:spcBef>
              <a:buClr>
                <a:srgbClr val="000000"/>
              </a:buClr>
              <a:buSzPts val="1600"/>
            </a:pPr>
            <a:r>
              <a:rPr lang="fr-FR" sz="1100" b="1" kern="0">
                <a:solidFill>
                  <a:srgbClr val="335B74"/>
                </a:solidFill>
                <a:latin typeface="Arial"/>
                <a:ea typeface="Arial"/>
                <a:cs typeface="Arial"/>
                <a:sym typeface="Arial"/>
              </a:rPr>
              <a:t>Bureaux d’études ou groupement avec multi-compétences </a:t>
            </a:r>
            <a:r>
              <a:rPr lang="fr-FR" sz="1100" kern="0">
                <a:solidFill>
                  <a:srgbClr val="335B74"/>
                </a:solidFill>
                <a:latin typeface="Arial"/>
                <a:ea typeface="Arial"/>
                <a:cs typeface="Arial"/>
                <a:sym typeface="Arial"/>
              </a:rPr>
              <a:t>(technique, économique, juridique) </a:t>
            </a:r>
          </a:p>
          <a:p>
            <a:pPr marL="0" lvl="1" defTabSz="685800">
              <a:lnSpc>
                <a:spcPct val="90000"/>
              </a:lnSpc>
              <a:spcBef>
                <a:spcPts val="690"/>
              </a:spcBef>
              <a:buClr>
                <a:srgbClr val="000000"/>
              </a:buClr>
              <a:buSzPts val="1600"/>
            </a:pPr>
            <a:r>
              <a:rPr lang="fr-FR" sz="1100" kern="0">
                <a:solidFill>
                  <a:srgbClr val="335B74"/>
                </a:solidFill>
                <a:latin typeface="Arial"/>
                <a:ea typeface="Arial"/>
                <a:cs typeface="Arial"/>
                <a:sym typeface="Arial"/>
              </a:rPr>
              <a:t>+ Cabinet d’avocat</a:t>
            </a:r>
          </a:p>
          <a:p>
            <a:pPr marL="0" lvl="1" defTabSz="685800">
              <a:lnSpc>
                <a:spcPct val="90000"/>
              </a:lnSpc>
              <a:spcBef>
                <a:spcPts val="690"/>
              </a:spcBef>
              <a:buClr>
                <a:srgbClr val="000000"/>
              </a:buClr>
              <a:buSzPts val="1600"/>
            </a:pPr>
            <a:r>
              <a:rPr lang="fr-FR" sz="1100" kern="0">
                <a:solidFill>
                  <a:srgbClr val="335B74"/>
                </a:solidFill>
                <a:latin typeface="Arial"/>
                <a:ea typeface="Arial"/>
                <a:cs typeface="Arial"/>
                <a:sym typeface="Arial"/>
              </a:rPr>
              <a:t>Collectivité régulièrement consultée</a:t>
            </a:r>
          </a:p>
        </p:txBody>
      </p:sp>
      <p:sp>
        <p:nvSpPr>
          <p:cNvPr id="20" name="Google Shape;175;p6">
            <a:extLst>
              <a:ext uri="{FF2B5EF4-FFF2-40B4-BE49-F238E27FC236}">
                <a16:creationId xmlns:a16="http://schemas.microsoft.com/office/drawing/2014/main" id="{929910B9-772F-FF2D-EA40-B818E7806E56}"/>
              </a:ext>
            </a:extLst>
          </p:cNvPr>
          <p:cNvSpPr/>
          <p:nvPr/>
        </p:nvSpPr>
        <p:spPr>
          <a:xfrm>
            <a:off x="2023124" y="4316849"/>
            <a:ext cx="6206476" cy="795572"/>
          </a:xfrm>
          <a:prstGeom prst="rect">
            <a:avLst/>
          </a:prstGeom>
          <a:noFill/>
          <a:ln>
            <a:noFill/>
          </a:ln>
        </p:spPr>
        <p:txBody>
          <a:bodyPr spcFirstLastPara="1" wrap="square" lIns="68569" tIns="34275" rIns="68569" bIns="34275" anchor="t" anchorCtr="0">
            <a:spAutoFit/>
          </a:bodyPr>
          <a:lstStyle/>
          <a:p>
            <a:pPr marL="0" lvl="1" defTabSz="685800">
              <a:lnSpc>
                <a:spcPct val="90000"/>
              </a:lnSpc>
              <a:spcBef>
                <a:spcPts val="690"/>
              </a:spcBef>
              <a:buClr>
                <a:srgbClr val="000000"/>
              </a:buClr>
              <a:buSzPts val="1600"/>
            </a:pPr>
            <a:r>
              <a:rPr lang="fr-FR" sz="1100" b="1" kern="0">
                <a:solidFill>
                  <a:srgbClr val="335B74"/>
                </a:solidFill>
                <a:latin typeface="Arial"/>
                <a:ea typeface="Arial"/>
                <a:cs typeface="Arial"/>
                <a:sym typeface="Arial"/>
              </a:rPr>
              <a:t>Evaluation de la pertinence technique / économique / juridique du scénario retenu</a:t>
            </a:r>
          </a:p>
          <a:p>
            <a:pPr marL="0" lvl="1" defTabSz="685800">
              <a:lnSpc>
                <a:spcPct val="90000"/>
              </a:lnSpc>
              <a:spcBef>
                <a:spcPts val="690"/>
              </a:spcBef>
              <a:buClr>
                <a:srgbClr val="000000"/>
              </a:buClr>
              <a:buSzPts val="1600"/>
            </a:pPr>
            <a:r>
              <a:rPr lang="fr-FR" sz="1100" b="1" kern="0">
                <a:solidFill>
                  <a:srgbClr val="335B74"/>
                </a:solidFill>
                <a:latin typeface="Arial"/>
                <a:ea typeface="Arial"/>
                <a:cs typeface="Arial"/>
                <a:sym typeface="Arial"/>
              </a:rPr>
              <a:t>Analyse des portages et modes de gestion possibles</a:t>
            </a:r>
          </a:p>
          <a:p>
            <a:pPr marL="0" lvl="1" defTabSz="685800">
              <a:lnSpc>
                <a:spcPct val="90000"/>
              </a:lnSpc>
              <a:spcBef>
                <a:spcPts val="690"/>
              </a:spcBef>
              <a:buClr>
                <a:srgbClr val="000000"/>
              </a:buClr>
              <a:buSzPts val="1600"/>
            </a:pPr>
            <a:r>
              <a:rPr lang="fr-FR" sz="1100" b="1" kern="0">
                <a:solidFill>
                  <a:srgbClr val="335B74"/>
                </a:solidFill>
                <a:latin typeface="Arial"/>
                <a:ea typeface="Arial"/>
                <a:cs typeface="Arial"/>
                <a:sym typeface="Arial"/>
              </a:rPr>
              <a:t>Dégager les éléments clés d’aide à la décision</a:t>
            </a:r>
          </a:p>
        </p:txBody>
      </p:sp>
      <p:sp>
        <p:nvSpPr>
          <p:cNvPr id="21" name="Ellipse 20">
            <a:extLst>
              <a:ext uri="{FF2B5EF4-FFF2-40B4-BE49-F238E27FC236}">
                <a16:creationId xmlns:a16="http://schemas.microsoft.com/office/drawing/2014/main" id="{8FD90AF7-27E6-63D0-F283-F6A718C08499}"/>
              </a:ext>
            </a:extLst>
          </p:cNvPr>
          <p:cNvSpPr/>
          <p:nvPr/>
        </p:nvSpPr>
        <p:spPr>
          <a:xfrm>
            <a:off x="8602245" y="2496028"/>
            <a:ext cx="309647" cy="303060"/>
          </a:xfrm>
          <a:prstGeom prst="ellipse">
            <a:avLst/>
          </a:prstGeom>
          <a:solidFill>
            <a:srgbClr val="6EAB46"/>
          </a:solidFill>
          <a:ln w="28575">
            <a:solidFill>
              <a:srgbClr val="FFFFFF"/>
            </a:solidFill>
          </a:ln>
        </p:spPr>
        <p:style>
          <a:lnRef idx="0">
            <a:scrgbClr r="0" g="0" b="0"/>
          </a:lnRef>
          <a:fillRef idx="0">
            <a:scrgbClr r="0" g="0" b="0"/>
          </a:fillRef>
          <a:effectRef idx="0">
            <a:scrgbClr r="0" g="0" b="0"/>
          </a:effectRef>
          <a:fontRef idx="minor">
            <a:schemeClr val="dk1"/>
          </a:fontRef>
        </p:style>
        <p:txBody>
          <a:bodyPr lIns="0" tIns="0" rIns="0" bIns="0" rtlCol="0" anchor="ctr"/>
          <a:lstStyle/>
          <a:p>
            <a:pPr algn="ctr"/>
            <a:r>
              <a:rPr lang="fr-FR" sz="700">
                <a:solidFill>
                  <a:srgbClr val="FFFFFF"/>
                </a:solidFill>
              </a:rPr>
              <a:t>AMO</a:t>
            </a:r>
            <a:endParaRPr lang="fr-FR" sz="100">
              <a:solidFill>
                <a:srgbClr val="FFFFFF"/>
              </a:solidFill>
            </a:endParaRPr>
          </a:p>
        </p:txBody>
      </p:sp>
      <p:sp>
        <p:nvSpPr>
          <p:cNvPr id="22" name="Google Shape;175;p6">
            <a:extLst>
              <a:ext uri="{FF2B5EF4-FFF2-40B4-BE49-F238E27FC236}">
                <a16:creationId xmlns:a16="http://schemas.microsoft.com/office/drawing/2014/main" id="{48ED1478-D6C9-C946-4F42-4F5E39651C37}"/>
              </a:ext>
            </a:extLst>
          </p:cNvPr>
          <p:cNvSpPr/>
          <p:nvPr/>
        </p:nvSpPr>
        <p:spPr>
          <a:xfrm>
            <a:off x="2023123" y="5455103"/>
            <a:ext cx="6285608" cy="553455"/>
          </a:xfrm>
          <a:prstGeom prst="rect">
            <a:avLst/>
          </a:prstGeom>
          <a:noFill/>
          <a:ln>
            <a:noFill/>
          </a:ln>
        </p:spPr>
        <p:txBody>
          <a:bodyPr spcFirstLastPara="1" wrap="square" lIns="68569" tIns="34275" rIns="68569" bIns="34275" anchor="t" anchorCtr="0">
            <a:spAutoFit/>
          </a:bodyPr>
          <a:lstStyle/>
          <a:p>
            <a:pPr marL="0" lvl="1" defTabSz="685800">
              <a:lnSpc>
                <a:spcPct val="90000"/>
              </a:lnSpc>
              <a:spcBef>
                <a:spcPts val="690"/>
              </a:spcBef>
              <a:buClr>
                <a:srgbClr val="000000"/>
              </a:buClr>
              <a:buSzPts val="1600"/>
            </a:pPr>
            <a:r>
              <a:rPr lang="fr-FR" sz="1100" kern="0">
                <a:solidFill>
                  <a:srgbClr val="335B74"/>
                </a:solidFill>
                <a:latin typeface="Arial"/>
                <a:ea typeface="Arial"/>
                <a:cs typeface="Arial"/>
                <a:sym typeface="Arial"/>
              </a:rPr>
              <a:t>Possible d’établir des lettres d’engagement pour le raccordement des futurs abonnés</a:t>
            </a:r>
          </a:p>
          <a:p>
            <a:pPr marL="0" lvl="1" defTabSz="685800">
              <a:lnSpc>
                <a:spcPct val="90000"/>
              </a:lnSpc>
              <a:spcBef>
                <a:spcPts val="690"/>
              </a:spcBef>
              <a:buClr>
                <a:srgbClr val="000000"/>
              </a:buClr>
              <a:buSzPts val="1600"/>
            </a:pPr>
            <a:endParaRPr lang="fr-FR" sz="1100" kern="0">
              <a:solidFill>
                <a:srgbClr val="335B74"/>
              </a:solidFill>
              <a:latin typeface="Arial"/>
              <a:ea typeface="Arial"/>
              <a:cs typeface="Arial"/>
              <a:sym typeface="Arial"/>
            </a:endParaRPr>
          </a:p>
        </p:txBody>
      </p:sp>
    </p:spTree>
    <p:extLst>
      <p:ext uri="{BB962C8B-B14F-4D97-AF65-F5344CB8AC3E}">
        <p14:creationId xmlns:p14="http://schemas.microsoft.com/office/powerpoint/2010/main" val="37435334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1B0C8-6549-02F4-C6B5-081CC28AB6E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C5DDEAB-A777-B544-B16A-7E4AA2C8D178}"/>
              </a:ext>
            </a:extLst>
          </p:cNvPr>
          <p:cNvSpPr>
            <a:spLocks noGrp="1"/>
          </p:cNvSpPr>
          <p:nvPr>
            <p:ph type="title"/>
          </p:nvPr>
        </p:nvSpPr>
        <p:spPr/>
        <p:txBody>
          <a:bodyPr/>
          <a:lstStyle/>
          <a:p>
            <a:r>
              <a:rPr lang="fr-FR"/>
              <a:t>Créer un réseau de chaleur : feuille de route</a:t>
            </a:r>
          </a:p>
        </p:txBody>
      </p:sp>
      <p:grpSp>
        <p:nvGrpSpPr>
          <p:cNvPr id="3" name="Groupe 2">
            <a:extLst>
              <a:ext uri="{FF2B5EF4-FFF2-40B4-BE49-F238E27FC236}">
                <a16:creationId xmlns:a16="http://schemas.microsoft.com/office/drawing/2014/main" id="{93A2C072-2561-0FD4-8CB5-65AFD587F626}"/>
              </a:ext>
            </a:extLst>
          </p:cNvPr>
          <p:cNvGrpSpPr/>
          <p:nvPr/>
        </p:nvGrpSpPr>
        <p:grpSpPr>
          <a:xfrm>
            <a:off x="1651860" y="1100024"/>
            <a:ext cx="7316292" cy="477567"/>
            <a:chOff x="519370" y="1113939"/>
            <a:chExt cx="8472229" cy="553020"/>
          </a:xfrm>
        </p:grpSpPr>
        <p:sp>
          <p:nvSpPr>
            <p:cNvPr id="4" name="Google Shape;2130;ga04c6f3b03_1_49">
              <a:extLst>
                <a:ext uri="{FF2B5EF4-FFF2-40B4-BE49-F238E27FC236}">
                  <a16:creationId xmlns:a16="http://schemas.microsoft.com/office/drawing/2014/main" id="{28FCD1A2-E982-2EEE-DAA6-96E12A6BC6B9}"/>
                </a:ext>
              </a:extLst>
            </p:cNvPr>
            <p:cNvSpPr/>
            <p:nvPr/>
          </p:nvSpPr>
          <p:spPr>
            <a:xfrm>
              <a:off x="2788005" y="1141152"/>
              <a:ext cx="2151548" cy="506555"/>
            </a:xfrm>
            <a:prstGeom prst="homePlate">
              <a:avLst>
                <a:gd name="adj" fmla="val 19003"/>
              </a:avLst>
            </a:prstGeom>
            <a:solidFill>
              <a:srgbClr val="ED7D31"/>
            </a:solidFill>
            <a:ln w="9525" cap="flat" cmpd="sng">
              <a:noFill/>
              <a:prstDash val="solid"/>
              <a:miter lim="8000"/>
              <a:headEnd type="none" w="sm" len="sm"/>
              <a:tailEnd type="none" w="sm" len="sm"/>
            </a:ln>
          </p:spPr>
          <p:txBody>
            <a:bodyPr spcFirstLastPara="1" wrap="square" lIns="324000" tIns="25200" rIns="0" bIns="24100" anchor="ctr" anchorCtr="1">
              <a:noAutofit/>
            </a:bodyPr>
            <a:lstStyle/>
            <a:p>
              <a:pPr marL="0" marR="0" lvl="0" indent="0" algn="ctr" rtl="0">
                <a:lnSpc>
                  <a:spcPct val="90000"/>
                </a:lnSpc>
                <a:spcBef>
                  <a:spcPts val="0"/>
                </a:spcBef>
                <a:spcAft>
                  <a:spcPts val="0"/>
                </a:spcAft>
                <a:buClr>
                  <a:srgbClr val="000000"/>
                </a:buClr>
                <a:buSzPts val="1600"/>
                <a:buFont typeface="Arial"/>
                <a:buNone/>
              </a:pPr>
              <a:r>
                <a:rPr lang="fr-FR" sz="1100" b="1" i="0" u="none" strike="noStrike" cap="none">
                  <a:solidFill>
                    <a:srgbClr val="FFFFFF"/>
                  </a:solidFill>
                  <a:latin typeface="Calibri"/>
                  <a:ea typeface="Calibri"/>
                  <a:cs typeface="Calibri"/>
                  <a:sym typeface="Calibri"/>
                </a:rPr>
                <a:t>Identification du projet</a:t>
              </a:r>
              <a:endParaRPr sz="1100" b="0" i="0" u="none" strike="noStrike" cap="none">
                <a:solidFill>
                  <a:srgbClr val="000000"/>
                </a:solidFill>
                <a:latin typeface="Arial"/>
                <a:ea typeface="Arial"/>
                <a:cs typeface="Arial"/>
                <a:sym typeface="Arial"/>
              </a:endParaRPr>
            </a:p>
          </p:txBody>
        </p:sp>
        <p:sp>
          <p:nvSpPr>
            <p:cNvPr id="5" name="Ellipse 4">
              <a:extLst>
                <a:ext uri="{FF2B5EF4-FFF2-40B4-BE49-F238E27FC236}">
                  <a16:creationId xmlns:a16="http://schemas.microsoft.com/office/drawing/2014/main" id="{FF98025A-C06E-6CFB-E272-AFAC6AC99653}"/>
                </a:ext>
              </a:extLst>
            </p:cNvPr>
            <p:cNvSpPr/>
            <p:nvPr/>
          </p:nvSpPr>
          <p:spPr>
            <a:xfrm>
              <a:off x="2530557" y="1113939"/>
              <a:ext cx="599786" cy="539910"/>
            </a:xfrm>
            <a:prstGeom prst="ellipse">
              <a:avLst/>
            </a:prstGeom>
            <a:solidFill>
              <a:srgbClr val="ED7D31"/>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1</a:t>
              </a:r>
              <a:endParaRPr lang="fr-FR" sz="1200" b="1">
                <a:solidFill>
                  <a:srgbClr val="FFFFFF"/>
                </a:solidFill>
              </a:endParaRPr>
            </a:p>
          </p:txBody>
        </p:sp>
        <p:sp>
          <p:nvSpPr>
            <p:cNvPr id="6" name="Google Shape;2130;ga04c6f3b03_1_49">
              <a:extLst>
                <a:ext uri="{FF2B5EF4-FFF2-40B4-BE49-F238E27FC236}">
                  <a16:creationId xmlns:a16="http://schemas.microsoft.com/office/drawing/2014/main" id="{8538F51C-D49C-5A76-CE41-BC30EDE2930F}"/>
                </a:ext>
              </a:extLst>
            </p:cNvPr>
            <p:cNvSpPr/>
            <p:nvPr/>
          </p:nvSpPr>
          <p:spPr>
            <a:xfrm>
              <a:off x="5233266" y="1147294"/>
              <a:ext cx="1789059" cy="506555"/>
            </a:xfrm>
            <a:prstGeom prst="homePlate">
              <a:avLst>
                <a:gd name="adj" fmla="val 12763"/>
              </a:avLst>
            </a:prstGeom>
            <a:solidFill>
              <a:srgbClr val="6EAB46"/>
            </a:solidFill>
            <a:ln w="9525" cap="flat" cmpd="sng">
              <a:noFill/>
              <a:prstDash val="solid"/>
              <a:miter lim="8000"/>
              <a:headEnd type="none" w="sm" len="sm"/>
              <a:tailEnd type="none" w="sm" len="sm"/>
            </a:ln>
          </p:spPr>
          <p:txBody>
            <a:bodyPr spcFirstLastPara="1" wrap="square" lIns="324000" tIns="25200" rIns="0" bIns="24100" anchor="ctr" anchorCtr="1">
              <a:noAutofit/>
            </a:bodyPr>
            <a:lstStyle/>
            <a:p>
              <a:pPr lvl="0" algn="ctr">
                <a:lnSpc>
                  <a:spcPct val="90000"/>
                </a:lnSpc>
                <a:buClr>
                  <a:srgbClr val="000000"/>
                </a:buClr>
                <a:buSzPts val="1600"/>
              </a:pPr>
              <a:r>
                <a:rPr lang="fr-FR" sz="1100" b="1">
                  <a:solidFill>
                    <a:srgbClr val="FFFFFF"/>
                  </a:solidFill>
                  <a:latin typeface="Calibri"/>
                  <a:ea typeface="Calibri"/>
                  <a:cs typeface="Calibri"/>
                  <a:sym typeface="Calibri"/>
                </a:rPr>
                <a:t>Etude de faisabilité</a:t>
              </a:r>
              <a:endParaRPr lang="fr-FR" sz="1100">
                <a:solidFill>
                  <a:srgbClr val="000000"/>
                </a:solidFill>
                <a:ea typeface="Arial"/>
                <a:cs typeface="Arial"/>
                <a:sym typeface="Arial"/>
              </a:endParaRPr>
            </a:p>
          </p:txBody>
        </p:sp>
        <p:sp>
          <p:nvSpPr>
            <p:cNvPr id="7" name="Ellipse 6">
              <a:extLst>
                <a:ext uri="{FF2B5EF4-FFF2-40B4-BE49-F238E27FC236}">
                  <a16:creationId xmlns:a16="http://schemas.microsoft.com/office/drawing/2014/main" id="{AD4DFAC0-AC7C-8B6F-55FD-7AD49E3B7188}"/>
                </a:ext>
              </a:extLst>
            </p:cNvPr>
            <p:cNvSpPr/>
            <p:nvPr/>
          </p:nvSpPr>
          <p:spPr>
            <a:xfrm>
              <a:off x="4975820" y="1120081"/>
              <a:ext cx="599786" cy="539910"/>
            </a:xfrm>
            <a:prstGeom prst="ellipse">
              <a:avLst/>
            </a:prstGeom>
            <a:solidFill>
              <a:srgbClr val="6EAB46"/>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2</a:t>
              </a:r>
              <a:endParaRPr lang="fr-FR" sz="1200" b="1">
                <a:solidFill>
                  <a:srgbClr val="FFFFFF"/>
                </a:solidFill>
              </a:endParaRPr>
            </a:p>
          </p:txBody>
        </p:sp>
        <p:sp>
          <p:nvSpPr>
            <p:cNvPr id="8" name="Google Shape;2130;ga04c6f3b03_1_49">
              <a:extLst>
                <a:ext uri="{FF2B5EF4-FFF2-40B4-BE49-F238E27FC236}">
                  <a16:creationId xmlns:a16="http://schemas.microsoft.com/office/drawing/2014/main" id="{9937F08E-9A23-B75C-8556-AAF2AD83EDA4}"/>
                </a:ext>
              </a:extLst>
            </p:cNvPr>
            <p:cNvSpPr/>
            <p:nvPr/>
          </p:nvSpPr>
          <p:spPr>
            <a:xfrm>
              <a:off x="7279773" y="1154260"/>
              <a:ext cx="1711826" cy="506555"/>
            </a:xfrm>
            <a:prstGeom prst="homePlate">
              <a:avLst>
                <a:gd name="adj" fmla="val 12764"/>
              </a:avLst>
            </a:prstGeom>
            <a:solidFill>
              <a:srgbClr val="2E75B6"/>
            </a:solidFill>
            <a:ln w="9525" cap="flat" cmpd="sng">
              <a:noFill/>
              <a:prstDash val="solid"/>
              <a:miter lim="8000"/>
              <a:headEnd type="none" w="sm" len="sm"/>
              <a:tailEnd type="none" w="sm" len="sm"/>
            </a:ln>
          </p:spPr>
          <p:txBody>
            <a:bodyPr spcFirstLastPara="1" wrap="square" lIns="324000" tIns="25200" rIns="108000" bIns="24100" anchor="ctr" anchorCtr="1">
              <a:noAutofit/>
            </a:bodyPr>
            <a:lstStyle/>
            <a:p>
              <a:pPr lvl="0" algn="ctr">
                <a:lnSpc>
                  <a:spcPct val="90000"/>
                </a:lnSpc>
                <a:buClr>
                  <a:srgbClr val="000000"/>
                </a:buClr>
                <a:buSzPts val="1600"/>
              </a:pPr>
              <a:r>
                <a:rPr lang="fr-FR" sz="1100" b="1">
                  <a:solidFill>
                    <a:srgbClr val="FFFFFF"/>
                  </a:solidFill>
                  <a:latin typeface="Calibri"/>
                  <a:ea typeface="Calibri"/>
                  <a:cs typeface="Calibri"/>
                  <a:sym typeface="Calibri"/>
                </a:rPr>
                <a:t>Mise en œuvre et suivi</a:t>
              </a:r>
              <a:endParaRPr lang="fr-FR" sz="1100">
                <a:solidFill>
                  <a:srgbClr val="000000"/>
                </a:solidFill>
                <a:ea typeface="Arial"/>
                <a:cs typeface="Arial"/>
                <a:sym typeface="Arial"/>
              </a:endParaRPr>
            </a:p>
          </p:txBody>
        </p:sp>
        <p:sp>
          <p:nvSpPr>
            <p:cNvPr id="9" name="Ellipse 8">
              <a:extLst>
                <a:ext uri="{FF2B5EF4-FFF2-40B4-BE49-F238E27FC236}">
                  <a16:creationId xmlns:a16="http://schemas.microsoft.com/office/drawing/2014/main" id="{98FFAF6C-930B-F0E2-ACC8-191C33FF5404}"/>
                </a:ext>
              </a:extLst>
            </p:cNvPr>
            <p:cNvSpPr/>
            <p:nvPr/>
          </p:nvSpPr>
          <p:spPr>
            <a:xfrm>
              <a:off x="7022326" y="1127049"/>
              <a:ext cx="599786" cy="539910"/>
            </a:xfrm>
            <a:prstGeom prst="ellipse">
              <a:avLst/>
            </a:prstGeom>
            <a:solidFill>
              <a:srgbClr val="2E75B6"/>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3</a:t>
              </a:r>
              <a:endParaRPr lang="fr-FR" sz="1200" b="1">
                <a:solidFill>
                  <a:srgbClr val="FFFFFF"/>
                </a:solidFill>
              </a:endParaRPr>
            </a:p>
          </p:txBody>
        </p:sp>
        <p:sp>
          <p:nvSpPr>
            <p:cNvPr id="10" name="Google Shape;2130;ga04c6f3b03_1_49">
              <a:extLst>
                <a:ext uri="{FF2B5EF4-FFF2-40B4-BE49-F238E27FC236}">
                  <a16:creationId xmlns:a16="http://schemas.microsoft.com/office/drawing/2014/main" id="{A66DB8CD-475E-68C7-D452-05CBD222452D}"/>
                </a:ext>
              </a:extLst>
            </p:cNvPr>
            <p:cNvSpPr/>
            <p:nvPr/>
          </p:nvSpPr>
          <p:spPr>
            <a:xfrm>
              <a:off x="776817" y="1141152"/>
              <a:ext cx="1708942" cy="506555"/>
            </a:xfrm>
            <a:prstGeom prst="homePlate">
              <a:avLst>
                <a:gd name="adj" fmla="val 19003"/>
              </a:avLst>
            </a:prstGeom>
            <a:solidFill>
              <a:srgbClr val="FF9300"/>
            </a:solidFill>
            <a:ln w="9525" cap="flat" cmpd="sng">
              <a:noFill/>
              <a:prstDash val="solid"/>
              <a:miter lim="8000"/>
              <a:headEnd type="none" w="sm" len="sm"/>
              <a:tailEnd type="none" w="sm" len="sm"/>
            </a:ln>
          </p:spPr>
          <p:txBody>
            <a:bodyPr spcFirstLastPara="1" wrap="square" lIns="324000" tIns="25200" rIns="0" bIns="24100" anchor="ctr" anchorCtr="1">
              <a:noAutofit/>
            </a:bodyPr>
            <a:lstStyle/>
            <a:p>
              <a:pPr lvl="0" algn="ctr">
                <a:lnSpc>
                  <a:spcPct val="90000"/>
                </a:lnSpc>
                <a:buClr>
                  <a:srgbClr val="000000"/>
                </a:buClr>
                <a:buSzPts val="1600"/>
              </a:pPr>
              <a:r>
                <a:rPr lang="fr-FR" sz="1100" b="1">
                  <a:solidFill>
                    <a:srgbClr val="FFFFFF"/>
                  </a:solidFill>
                  <a:latin typeface="Calibri"/>
                  <a:ea typeface="Calibri"/>
                  <a:cs typeface="Calibri"/>
                  <a:sym typeface="Calibri"/>
                </a:rPr>
                <a:t>Acculturation &amp; mobilisation</a:t>
              </a:r>
              <a:endParaRPr lang="fr-FR" sz="1100">
                <a:solidFill>
                  <a:srgbClr val="000000"/>
                </a:solidFill>
                <a:ea typeface="Arial"/>
                <a:cs typeface="Arial"/>
                <a:sym typeface="Arial"/>
              </a:endParaRPr>
            </a:p>
          </p:txBody>
        </p:sp>
        <p:sp>
          <p:nvSpPr>
            <p:cNvPr id="11" name="Ellipse 10">
              <a:extLst>
                <a:ext uri="{FF2B5EF4-FFF2-40B4-BE49-F238E27FC236}">
                  <a16:creationId xmlns:a16="http://schemas.microsoft.com/office/drawing/2014/main" id="{A9DF5DD6-9B44-CDA9-5985-6BCEC4FECC6C}"/>
                </a:ext>
              </a:extLst>
            </p:cNvPr>
            <p:cNvSpPr/>
            <p:nvPr/>
          </p:nvSpPr>
          <p:spPr>
            <a:xfrm>
              <a:off x="519370" y="1113939"/>
              <a:ext cx="599786" cy="539910"/>
            </a:xfrm>
            <a:prstGeom prst="ellipse">
              <a:avLst/>
            </a:prstGeom>
            <a:solidFill>
              <a:srgbClr val="FF9300"/>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0</a:t>
              </a:r>
              <a:endParaRPr lang="fr-FR" sz="1200" b="1">
                <a:solidFill>
                  <a:srgbClr val="FFFFFF"/>
                </a:solidFill>
              </a:endParaRPr>
            </a:p>
          </p:txBody>
        </p:sp>
      </p:grpSp>
      <p:sp>
        <p:nvSpPr>
          <p:cNvPr id="12" name="Google Shape;2119;ga04c6f3b03_1_49">
            <a:extLst>
              <a:ext uri="{FF2B5EF4-FFF2-40B4-BE49-F238E27FC236}">
                <a16:creationId xmlns:a16="http://schemas.microsoft.com/office/drawing/2014/main" id="{2715F2EA-43B6-60B9-347F-CFEC1B2C4C57}"/>
              </a:ext>
            </a:extLst>
          </p:cNvPr>
          <p:cNvSpPr txBox="1"/>
          <p:nvPr/>
        </p:nvSpPr>
        <p:spPr>
          <a:xfrm>
            <a:off x="1651860" y="2599863"/>
            <a:ext cx="7105209" cy="4015080"/>
          </a:xfrm>
          <a:prstGeom prst="round2DiagRect">
            <a:avLst/>
          </a:prstGeom>
          <a:noFill/>
          <a:ln w="28425" cap="flat" cmpd="sng">
            <a:solidFill>
              <a:srgbClr val="2E75B6"/>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fr-FR" sz="1100" b="0" i="0" u="none" strike="noStrike" cap="none">
              <a:solidFill>
                <a:schemeClr val="tx1">
                  <a:lumMod val="50000"/>
                  <a:lumOff val="50000"/>
                </a:schemeClr>
              </a:solidFill>
              <a:latin typeface="Calibri"/>
              <a:ea typeface="Calibri"/>
              <a:cs typeface="Calibri"/>
              <a:sym typeface="Calibri"/>
            </a:endParaRPr>
          </a:p>
        </p:txBody>
      </p:sp>
      <p:sp>
        <p:nvSpPr>
          <p:cNvPr id="13" name="Rectangle 12">
            <a:extLst>
              <a:ext uri="{FF2B5EF4-FFF2-40B4-BE49-F238E27FC236}">
                <a16:creationId xmlns:a16="http://schemas.microsoft.com/office/drawing/2014/main" id="{E77D7364-0D6E-9E1C-1F45-69027FF2F120}"/>
              </a:ext>
            </a:extLst>
          </p:cNvPr>
          <p:cNvSpPr/>
          <p:nvPr/>
        </p:nvSpPr>
        <p:spPr>
          <a:xfrm>
            <a:off x="1580851" y="1002323"/>
            <a:ext cx="5686707" cy="701901"/>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 name="Connecteur droit avec flèche 13">
            <a:extLst>
              <a:ext uri="{FF2B5EF4-FFF2-40B4-BE49-F238E27FC236}">
                <a16:creationId xmlns:a16="http://schemas.microsoft.com/office/drawing/2014/main" id="{10DCE220-6472-A7A9-6D8B-9E81306E0B15}"/>
              </a:ext>
            </a:extLst>
          </p:cNvPr>
          <p:cNvCxnSpPr>
            <a:cxnSpLocks/>
          </p:cNvCxnSpPr>
          <p:nvPr/>
        </p:nvCxnSpPr>
        <p:spPr>
          <a:xfrm>
            <a:off x="8127023" y="1704224"/>
            <a:ext cx="0" cy="766414"/>
          </a:xfrm>
          <a:prstGeom prst="straightConnector1">
            <a:avLst/>
          </a:prstGeom>
          <a:ln w="76200">
            <a:solidFill>
              <a:srgbClr val="2E75B6"/>
            </a:solidFill>
            <a:tailEnd type="triangle"/>
          </a:ln>
        </p:spPr>
        <p:style>
          <a:lnRef idx="2">
            <a:schemeClr val="accent1"/>
          </a:lnRef>
          <a:fillRef idx="0">
            <a:schemeClr val="accent1"/>
          </a:fillRef>
          <a:effectRef idx="1">
            <a:schemeClr val="accent1"/>
          </a:effectRef>
          <a:fontRef idx="minor">
            <a:schemeClr val="tx1"/>
          </a:fontRef>
        </p:style>
      </p:cxnSp>
      <p:sp>
        <p:nvSpPr>
          <p:cNvPr id="15" name="Rectangle : avec coins arrondis en diagonale 14">
            <a:extLst>
              <a:ext uri="{FF2B5EF4-FFF2-40B4-BE49-F238E27FC236}">
                <a16:creationId xmlns:a16="http://schemas.microsoft.com/office/drawing/2014/main" id="{B27712F4-A8F0-01D6-372E-52C3F1A8B646}"/>
              </a:ext>
            </a:extLst>
          </p:cNvPr>
          <p:cNvSpPr/>
          <p:nvPr/>
        </p:nvSpPr>
        <p:spPr>
          <a:xfrm>
            <a:off x="1964396" y="5483764"/>
            <a:ext cx="1699530" cy="245559"/>
          </a:xfrm>
          <a:prstGeom prst="round2Diag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t>Points d’attention</a:t>
            </a:r>
          </a:p>
        </p:txBody>
      </p:sp>
      <p:sp>
        <p:nvSpPr>
          <p:cNvPr id="16" name="Rectangle : avec coins arrondis en diagonale 15">
            <a:extLst>
              <a:ext uri="{FF2B5EF4-FFF2-40B4-BE49-F238E27FC236}">
                <a16:creationId xmlns:a16="http://schemas.microsoft.com/office/drawing/2014/main" id="{25452FEF-E19E-0C7E-3978-66095ECF3200}"/>
              </a:ext>
            </a:extLst>
          </p:cNvPr>
          <p:cNvSpPr/>
          <p:nvPr/>
        </p:nvSpPr>
        <p:spPr>
          <a:xfrm>
            <a:off x="1964396" y="2898325"/>
            <a:ext cx="1719582" cy="245559"/>
          </a:xfrm>
          <a:prstGeom prst="round2Diag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t>Qui peut le faire ?</a:t>
            </a:r>
          </a:p>
        </p:txBody>
      </p:sp>
      <p:sp>
        <p:nvSpPr>
          <p:cNvPr id="17" name="Rectangle : avec coins arrondis en diagonale 16">
            <a:extLst>
              <a:ext uri="{FF2B5EF4-FFF2-40B4-BE49-F238E27FC236}">
                <a16:creationId xmlns:a16="http://schemas.microsoft.com/office/drawing/2014/main" id="{7CA1D3E3-AC5B-CF32-857B-56BC7FE0CC79}"/>
              </a:ext>
            </a:extLst>
          </p:cNvPr>
          <p:cNvSpPr/>
          <p:nvPr/>
        </p:nvSpPr>
        <p:spPr>
          <a:xfrm>
            <a:off x="1988099" y="4097734"/>
            <a:ext cx="925439" cy="245559"/>
          </a:xfrm>
          <a:prstGeom prst="round2Diag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t>Principe</a:t>
            </a:r>
          </a:p>
        </p:txBody>
      </p:sp>
      <p:sp>
        <p:nvSpPr>
          <p:cNvPr id="18" name="Google Shape;175;p6">
            <a:extLst>
              <a:ext uri="{FF2B5EF4-FFF2-40B4-BE49-F238E27FC236}">
                <a16:creationId xmlns:a16="http://schemas.microsoft.com/office/drawing/2014/main" id="{7E93DAA3-FD2A-191E-551D-312F400AC275}"/>
              </a:ext>
            </a:extLst>
          </p:cNvPr>
          <p:cNvSpPr/>
          <p:nvPr/>
        </p:nvSpPr>
        <p:spPr>
          <a:xfrm>
            <a:off x="1952793" y="3084220"/>
            <a:ext cx="6649452" cy="795572"/>
          </a:xfrm>
          <a:prstGeom prst="rect">
            <a:avLst/>
          </a:prstGeom>
          <a:noFill/>
          <a:ln>
            <a:noFill/>
          </a:ln>
        </p:spPr>
        <p:txBody>
          <a:bodyPr spcFirstLastPara="1" wrap="square" lIns="68569" tIns="34275" rIns="68569" bIns="34275" anchor="t" anchorCtr="0">
            <a:spAutoFit/>
          </a:bodyPr>
          <a:lstStyle/>
          <a:p>
            <a:pPr marL="0" lvl="1" defTabSz="685800">
              <a:lnSpc>
                <a:spcPct val="90000"/>
              </a:lnSpc>
              <a:spcBef>
                <a:spcPts val="690"/>
              </a:spcBef>
              <a:buClr>
                <a:srgbClr val="000000"/>
              </a:buClr>
              <a:buSzPts val="1600"/>
            </a:pPr>
            <a:r>
              <a:rPr lang="fr-FR" sz="1100" b="1" kern="0">
                <a:solidFill>
                  <a:srgbClr val="335B74"/>
                </a:solidFill>
                <a:latin typeface="Arial"/>
                <a:ea typeface="Arial"/>
                <a:cs typeface="Arial"/>
                <a:sym typeface="Arial"/>
              </a:rPr>
              <a:t>MO : Bureaux d’études +  cabinet d’avocat + cabinet financier</a:t>
            </a:r>
            <a:r>
              <a:rPr lang="fr-FR" sz="1100" kern="0">
                <a:solidFill>
                  <a:srgbClr val="335B74"/>
                </a:solidFill>
                <a:latin typeface="Arial"/>
                <a:ea typeface="Arial"/>
                <a:cs typeface="Arial"/>
                <a:sym typeface="Arial"/>
              </a:rPr>
              <a:t> </a:t>
            </a:r>
          </a:p>
          <a:p>
            <a:pPr marL="0" lvl="1" defTabSz="685800">
              <a:lnSpc>
                <a:spcPct val="90000"/>
              </a:lnSpc>
              <a:spcBef>
                <a:spcPts val="690"/>
              </a:spcBef>
              <a:buClr>
                <a:srgbClr val="000000"/>
              </a:buClr>
              <a:buSzPts val="1600"/>
            </a:pPr>
            <a:r>
              <a:rPr lang="fr-FR" sz="1100" kern="0">
                <a:solidFill>
                  <a:srgbClr val="335B74"/>
                </a:solidFill>
                <a:latin typeface="Arial"/>
                <a:ea typeface="Arial"/>
                <a:cs typeface="Arial"/>
                <a:sym typeface="Arial"/>
              </a:rPr>
              <a:t>Collectivité régulièrement consultée</a:t>
            </a:r>
          </a:p>
          <a:p>
            <a:pPr marL="0" lvl="1" defTabSz="685800">
              <a:lnSpc>
                <a:spcPct val="90000"/>
              </a:lnSpc>
              <a:spcBef>
                <a:spcPts val="690"/>
              </a:spcBef>
              <a:buClr>
                <a:srgbClr val="000000"/>
              </a:buClr>
              <a:buSzPts val="1600"/>
            </a:pPr>
            <a:r>
              <a:rPr lang="fr-FR" sz="1100" kern="0">
                <a:solidFill>
                  <a:srgbClr val="335B74"/>
                </a:solidFill>
                <a:latin typeface="Arial"/>
                <a:ea typeface="Arial"/>
                <a:cs typeface="Arial"/>
                <a:sym typeface="Arial"/>
              </a:rPr>
              <a:t>Constructeur / Opérateur</a:t>
            </a:r>
          </a:p>
        </p:txBody>
      </p:sp>
      <p:sp>
        <p:nvSpPr>
          <p:cNvPr id="19" name="Google Shape;175;p6">
            <a:extLst>
              <a:ext uri="{FF2B5EF4-FFF2-40B4-BE49-F238E27FC236}">
                <a16:creationId xmlns:a16="http://schemas.microsoft.com/office/drawing/2014/main" id="{1A176033-A491-6B43-39E0-860007902311}"/>
              </a:ext>
            </a:extLst>
          </p:cNvPr>
          <p:cNvSpPr/>
          <p:nvPr/>
        </p:nvSpPr>
        <p:spPr>
          <a:xfrm>
            <a:off x="2023124" y="4316849"/>
            <a:ext cx="5889953" cy="1037690"/>
          </a:xfrm>
          <a:prstGeom prst="rect">
            <a:avLst/>
          </a:prstGeom>
          <a:noFill/>
          <a:ln>
            <a:noFill/>
          </a:ln>
        </p:spPr>
        <p:txBody>
          <a:bodyPr spcFirstLastPara="1" wrap="square" lIns="68569" tIns="34275" rIns="68569" bIns="34275" anchor="t" anchorCtr="0">
            <a:spAutoFit/>
          </a:bodyPr>
          <a:lstStyle/>
          <a:p>
            <a:pPr marL="0" lvl="1" defTabSz="685800">
              <a:lnSpc>
                <a:spcPct val="90000"/>
              </a:lnSpc>
              <a:spcBef>
                <a:spcPts val="690"/>
              </a:spcBef>
              <a:buClr>
                <a:srgbClr val="000000"/>
              </a:buClr>
              <a:buSzPts val="1600"/>
            </a:pPr>
            <a:r>
              <a:rPr lang="fr-FR" sz="1100" b="1" kern="0">
                <a:solidFill>
                  <a:srgbClr val="335B74"/>
                </a:solidFill>
                <a:latin typeface="Arial"/>
                <a:ea typeface="Arial"/>
                <a:cs typeface="Arial"/>
                <a:sym typeface="Arial"/>
              </a:rPr>
              <a:t>Investissement</a:t>
            </a:r>
          </a:p>
          <a:p>
            <a:pPr marL="0" lvl="1" defTabSz="685800">
              <a:lnSpc>
                <a:spcPct val="90000"/>
              </a:lnSpc>
              <a:spcBef>
                <a:spcPts val="690"/>
              </a:spcBef>
              <a:buClr>
                <a:srgbClr val="000000"/>
              </a:buClr>
              <a:buSzPts val="1600"/>
            </a:pPr>
            <a:r>
              <a:rPr lang="fr-FR" sz="1100" b="1" kern="0">
                <a:solidFill>
                  <a:srgbClr val="335B74"/>
                </a:solidFill>
                <a:latin typeface="Arial"/>
                <a:ea typeface="Arial"/>
                <a:cs typeface="Arial"/>
                <a:sym typeface="Arial"/>
              </a:rPr>
              <a:t>Construction </a:t>
            </a:r>
          </a:p>
          <a:p>
            <a:pPr marL="0" lvl="1" defTabSz="685800">
              <a:lnSpc>
                <a:spcPct val="90000"/>
              </a:lnSpc>
              <a:spcBef>
                <a:spcPts val="690"/>
              </a:spcBef>
              <a:buClr>
                <a:srgbClr val="000000"/>
              </a:buClr>
              <a:buSzPts val="1600"/>
            </a:pPr>
            <a:r>
              <a:rPr lang="fr-FR" sz="1100" b="1" kern="0">
                <a:solidFill>
                  <a:srgbClr val="335B74"/>
                </a:solidFill>
                <a:latin typeface="Arial"/>
                <a:ea typeface="Arial"/>
                <a:cs typeface="Arial"/>
                <a:sym typeface="Arial"/>
              </a:rPr>
              <a:t>Mise en service</a:t>
            </a:r>
          </a:p>
          <a:p>
            <a:pPr marL="0" lvl="1" defTabSz="685800">
              <a:lnSpc>
                <a:spcPct val="90000"/>
              </a:lnSpc>
              <a:spcBef>
                <a:spcPts val="690"/>
              </a:spcBef>
              <a:buClr>
                <a:srgbClr val="000000"/>
              </a:buClr>
              <a:buSzPts val="1600"/>
            </a:pPr>
            <a:r>
              <a:rPr lang="fr-FR" sz="1100" b="1" kern="0">
                <a:solidFill>
                  <a:srgbClr val="335B74"/>
                </a:solidFill>
                <a:latin typeface="Arial"/>
                <a:ea typeface="Arial"/>
                <a:cs typeface="Arial"/>
                <a:sym typeface="Arial"/>
              </a:rPr>
              <a:t>Exploitation</a:t>
            </a:r>
          </a:p>
        </p:txBody>
      </p:sp>
      <p:sp>
        <p:nvSpPr>
          <p:cNvPr id="20" name="Ellipse 19">
            <a:extLst>
              <a:ext uri="{FF2B5EF4-FFF2-40B4-BE49-F238E27FC236}">
                <a16:creationId xmlns:a16="http://schemas.microsoft.com/office/drawing/2014/main" id="{4D9C895E-4B86-E589-880A-CFDA93DB16B1}"/>
              </a:ext>
            </a:extLst>
          </p:cNvPr>
          <p:cNvSpPr/>
          <p:nvPr/>
        </p:nvSpPr>
        <p:spPr>
          <a:xfrm>
            <a:off x="8602245" y="2496028"/>
            <a:ext cx="309647" cy="303060"/>
          </a:xfrm>
          <a:prstGeom prst="ellipse">
            <a:avLst/>
          </a:prstGeom>
          <a:solidFill>
            <a:srgbClr val="2E75B6"/>
          </a:solidFill>
          <a:ln w="28575">
            <a:solidFill>
              <a:srgbClr val="FFFFFF"/>
            </a:solidFill>
          </a:ln>
        </p:spPr>
        <p:style>
          <a:lnRef idx="0">
            <a:scrgbClr r="0" g="0" b="0"/>
          </a:lnRef>
          <a:fillRef idx="0">
            <a:scrgbClr r="0" g="0" b="0"/>
          </a:fillRef>
          <a:effectRef idx="0">
            <a:scrgbClr r="0" g="0" b="0"/>
          </a:effectRef>
          <a:fontRef idx="minor">
            <a:schemeClr val="dk1"/>
          </a:fontRef>
        </p:style>
        <p:txBody>
          <a:bodyPr lIns="0" tIns="0" rIns="0" bIns="0" rtlCol="0" anchor="ctr"/>
          <a:lstStyle/>
          <a:p>
            <a:pPr algn="ctr"/>
            <a:r>
              <a:rPr lang="fr-FR" sz="700">
                <a:solidFill>
                  <a:srgbClr val="FFFFFF"/>
                </a:solidFill>
              </a:rPr>
              <a:t>AMO</a:t>
            </a:r>
            <a:endParaRPr lang="fr-FR" sz="100">
              <a:solidFill>
                <a:srgbClr val="FFFFFF"/>
              </a:solidFill>
            </a:endParaRPr>
          </a:p>
        </p:txBody>
      </p:sp>
      <p:sp>
        <p:nvSpPr>
          <p:cNvPr id="21" name="Google Shape;175;p6">
            <a:extLst>
              <a:ext uri="{FF2B5EF4-FFF2-40B4-BE49-F238E27FC236}">
                <a16:creationId xmlns:a16="http://schemas.microsoft.com/office/drawing/2014/main" id="{F88BAC98-49D8-AD04-13F7-0E1831ADB6DF}"/>
              </a:ext>
            </a:extLst>
          </p:cNvPr>
          <p:cNvSpPr/>
          <p:nvPr/>
        </p:nvSpPr>
        <p:spPr>
          <a:xfrm>
            <a:off x="2003071" y="5689750"/>
            <a:ext cx="4293557" cy="795572"/>
          </a:xfrm>
          <a:prstGeom prst="rect">
            <a:avLst/>
          </a:prstGeom>
          <a:noFill/>
          <a:ln>
            <a:noFill/>
          </a:ln>
        </p:spPr>
        <p:txBody>
          <a:bodyPr spcFirstLastPara="1" wrap="square" lIns="68569" tIns="34275" rIns="68569" bIns="34275" anchor="t" anchorCtr="0">
            <a:spAutoFit/>
          </a:bodyPr>
          <a:lstStyle/>
          <a:p>
            <a:pPr marL="0" lvl="1" defTabSz="685800">
              <a:lnSpc>
                <a:spcPct val="90000"/>
              </a:lnSpc>
              <a:spcBef>
                <a:spcPts val="690"/>
              </a:spcBef>
              <a:buClr>
                <a:srgbClr val="000000"/>
              </a:buClr>
              <a:buSzPts val="1600"/>
            </a:pPr>
            <a:r>
              <a:rPr lang="fr-FR" sz="1100" b="1" kern="0">
                <a:solidFill>
                  <a:srgbClr val="335B74"/>
                </a:solidFill>
                <a:latin typeface="Arial"/>
                <a:ea typeface="Arial"/>
                <a:cs typeface="Arial"/>
                <a:sym typeface="Arial"/>
              </a:rPr>
              <a:t>Schéma directeur tous les 10 ans</a:t>
            </a:r>
          </a:p>
          <a:p>
            <a:pPr marL="0" lvl="1" defTabSz="685800">
              <a:lnSpc>
                <a:spcPct val="90000"/>
              </a:lnSpc>
              <a:spcBef>
                <a:spcPts val="690"/>
              </a:spcBef>
              <a:buClr>
                <a:srgbClr val="000000"/>
              </a:buClr>
              <a:buSzPts val="1600"/>
            </a:pPr>
            <a:r>
              <a:rPr lang="fr-FR" sz="1100" b="1" kern="0">
                <a:solidFill>
                  <a:srgbClr val="335B74"/>
                </a:solidFill>
                <a:latin typeface="Arial"/>
                <a:ea typeface="Arial"/>
                <a:cs typeface="Arial"/>
                <a:sym typeface="Arial"/>
              </a:rPr>
              <a:t>Développement du réseau (densification / exploitation)</a:t>
            </a:r>
          </a:p>
          <a:p>
            <a:pPr marL="0" lvl="1" defTabSz="685800">
              <a:lnSpc>
                <a:spcPct val="90000"/>
              </a:lnSpc>
              <a:spcBef>
                <a:spcPts val="690"/>
              </a:spcBef>
              <a:buClr>
                <a:srgbClr val="000000"/>
              </a:buClr>
              <a:buSzPts val="1600"/>
            </a:pPr>
            <a:r>
              <a:rPr lang="fr-FR" sz="1100" b="1" kern="0">
                <a:solidFill>
                  <a:srgbClr val="335B74"/>
                </a:solidFill>
                <a:latin typeface="Arial"/>
                <a:ea typeface="Arial"/>
                <a:cs typeface="Arial"/>
                <a:sym typeface="Arial"/>
              </a:rPr>
              <a:t>Satisfaction des abonnés</a:t>
            </a:r>
          </a:p>
        </p:txBody>
      </p:sp>
      <p:sp>
        <p:nvSpPr>
          <p:cNvPr id="22" name="Rectangle 21">
            <a:extLst>
              <a:ext uri="{FF2B5EF4-FFF2-40B4-BE49-F238E27FC236}">
                <a16:creationId xmlns:a16="http://schemas.microsoft.com/office/drawing/2014/main" id="{DD288934-376E-D0CC-C6A9-B16E77DEDC3D}"/>
              </a:ext>
            </a:extLst>
          </p:cNvPr>
          <p:cNvSpPr/>
          <p:nvPr/>
        </p:nvSpPr>
        <p:spPr>
          <a:xfrm>
            <a:off x="8986489" y="1002323"/>
            <a:ext cx="52002" cy="701901"/>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3767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6BA0F-6F9D-0871-FA93-3E82987640A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CDDB1DD-969D-9037-DF0F-FB8D9093F8FF}"/>
              </a:ext>
            </a:extLst>
          </p:cNvPr>
          <p:cNvSpPr>
            <a:spLocks noGrp="1"/>
          </p:cNvSpPr>
          <p:nvPr>
            <p:ph type="title"/>
          </p:nvPr>
        </p:nvSpPr>
        <p:spPr/>
        <p:txBody>
          <a:bodyPr/>
          <a:lstStyle/>
          <a:p>
            <a:r>
              <a:rPr lang="fr-FR"/>
              <a:t>Créer un réseau de chaleur : feuille de route</a:t>
            </a:r>
          </a:p>
        </p:txBody>
      </p:sp>
      <p:grpSp>
        <p:nvGrpSpPr>
          <p:cNvPr id="3" name="Groupe 2">
            <a:extLst>
              <a:ext uri="{FF2B5EF4-FFF2-40B4-BE49-F238E27FC236}">
                <a16:creationId xmlns:a16="http://schemas.microsoft.com/office/drawing/2014/main" id="{0F9A7943-1A4C-4484-9B1A-0C2EBC39F3E7}"/>
              </a:ext>
            </a:extLst>
          </p:cNvPr>
          <p:cNvGrpSpPr/>
          <p:nvPr/>
        </p:nvGrpSpPr>
        <p:grpSpPr>
          <a:xfrm>
            <a:off x="1651860" y="1100024"/>
            <a:ext cx="7316292" cy="477567"/>
            <a:chOff x="519370" y="1113939"/>
            <a:chExt cx="8472229" cy="553020"/>
          </a:xfrm>
        </p:grpSpPr>
        <p:sp>
          <p:nvSpPr>
            <p:cNvPr id="4" name="Google Shape;2130;ga04c6f3b03_1_49">
              <a:extLst>
                <a:ext uri="{FF2B5EF4-FFF2-40B4-BE49-F238E27FC236}">
                  <a16:creationId xmlns:a16="http://schemas.microsoft.com/office/drawing/2014/main" id="{92E45B15-4383-59DE-8A0D-CC79825FE347}"/>
                </a:ext>
              </a:extLst>
            </p:cNvPr>
            <p:cNvSpPr/>
            <p:nvPr/>
          </p:nvSpPr>
          <p:spPr>
            <a:xfrm>
              <a:off x="2788005" y="1141152"/>
              <a:ext cx="2151548" cy="506555"/>
            </a:xfrm>
            <a:prstGeom prst="homePlate">
              <a:avLst>
                <a:gd name="adj" fmla="val 19003"/>
              </a:avLst>
            </a:prstGeom>
            <a:solidFill>
              <a:srgbClr val="ED7D31"/>
            </a:solidFill>
            <a:ln w="9525" cap="flat" cmpd="sng">
              <a:noFill/>
              <a:prstDash val="solid"/>
              <a:miter lim="8000"/>
              <a:headEnd type="none" w="sm" len="sm"/>
              <a:tailEnd type="none" w="sm" len="sm"/>
            </a:ln>
          </p:spPr>
          <p:txBody>
            <a:bodyPr spcFirstLastPara="1" wrap="square" lIns="324000" tIns="25200" rIns="0" bIns="24100" anchor="ctr" anchorCtr="1">
              <a:noAutofit/>
            </a:bodyPr>
            <a:lstStyle/>
            <a:p>
              <a:pPr marL="0" marR="0" lvl="0" indent="0" algn="ctr" rtl="0">
                <a:lnSpc>
                  <a:spcPct val="90000"/>
                </a:lnSpc>
                <a:spcBef>
                  <a:spcPts val="0"/>
                </a:spcBef>
                <a:spcAft>
                  <a:spcPts val="0"/>
                </a:spcAft>
                <a:buClr>
                  <a:srgbClr val="000000"/>
                </a:buClr>
                <a:buSzPts val="1600"/>
                <a:buFont typeface="Arial"/>
                <a:buNone/>
              </a:pPr>
              <a:r>
                <a:rPr lang="fr-FR" sz="1100" b="1" i="0" u="none" strike="noStrike" cap="none">
                  <a:solidFill>
                    <a:srgbClr val="FFFFFF"/>
                  </a:solidFill>
                  <a:latin typeface="Calibri"/>
                  <a:ea typeface="Calibri"/>
                  <a:cs typeface="Calibri"/>
                  <a:sym typeface="Calibri"/>
                </a:rPr>
                <a:t>Identification du projet</a:t>
              </a:r>
              <a:endParaRPr sz="1100" b="0" i="0" u="none" strike="noStrike" cap="none">
                <a:solidFill>
                  <a:srgbClr val="000000"/>
                </a:solidFill>
                <a:latin typeface="Arial"/>
                <a:ea typeface="Arial"/>
                <a:cs typeface="Arial"/>
                <a:sym typeface="Arial"/>
              </a:endParaRPr>
            </a:p>
          </p:txBody>
        </p:sp>
        <p:sp>
          <p:nvSpPr>
            <p:cNvPr id="5" name="Ellipse 4">
              <a:extLst>
                <a:ext uri="{FF2B5EF4-FFF2-40B4-BE49-F238E27FC236}">
                  <a16:creationId xmlns:a16="http://schemas.microsoft.com/office/drawing/2014/main" id="{139FEEE8-F6CA-FB1D-278B-D51E48FF9246}"/>
                </a:ext>
              </a:extLst>
            </p:cNvPr>
            <p:cNvSpPr/>
            <p:nvPr/>
          </p:nvSpPr>
          <p:spPr>
            <a:xfrm>
              <a:off x="2530557" y="1113939"/>
              <a:ext cx="599786" cy="539910"/>
            </a:xfrm>
            <a:prstGeom prst="ellipse">
              <a:avLst/>
            </a:prstGeom>
            <a:solidFill>
              <a:srgbClr val="ED7D31"/>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1</a:t>
              </a:r>
              <a:endParaRPr lang="fr-FR" sz="1200" b="1">
                <a:solidFill>
                  <a:srgbClr val="FFFFFF"/>
                </a:solidFill>
              </a:endParaRPr>
            </a:p>
          </p:txBody>
        </p:sp>
        <p:sp>
          <p:nvSpPr>
            <p:cNvPr id="6" name="Google Shape;2130;ga04c6f3b03_1_49">
              <a:extLst>
                <a:ext uri="{FF2B5EF4-FFF2-40B4-BE49-F238E27FC236}">
                  <a16:creationId xmlns:a16="http://schemas.microsoft.com/office/drawing/2014/main" id="{8461395D-5471-03B5-5C71-3F224B2316D6}"/>
                </a:ext>
              </a:extLst>
            </p:cNvPr>
            <p:cNvSpPr/>
            <p:nvPr/>
          </p:nvSpPr>
          <p:spPr>
            <a:xfrm>
              <a:off x="5233266" y="1147294"/>
              <a:ext cx="1789059" cy="506555"/>
            </a:xfrm>
            <a:prstGeom prst="homePlate">
              <a:avLst>
                <a:gd name="adj" fmla="val 12763"/>
              </a:avLst>
            </a:prstGeom>
            <a:solidFill>
              <a:srgbClr val="6EAB46"/>
            </a:solidFill>
            <a:ln w="9525" cap="flat" cmpd="sng">
              <a:noFill/>
              <a:prstDash val="solid"/>
              <a:miter lim="8000"/>
              <a:headEnd type="none" w="sm" len="sm"/>
              <a:tailEnd type="none" w="sm" len="sm"/>
            </a:ln>
          </p:spPr>
          <p:txBody>
            <a:bodyPr spcFirstLastPara="1" wrap="square" lIns="324000" tIns="25200" rIns="0" bIns="24100" anchor="ctr" anchorCtr="1">
              <a:noAutofit/>
            </a:bodyPr>
            <a:lstStyle/>
            <a:p>
              <a:pPr lvl="0" algn="ctr">
                <a:lnSpc>
                  <a:spcPct val="90000"/>
                </a:lnSpc>
                <a:buClr>
                  <a:srgbClr val="000000"/>
                </a:buClr>
                <a:buSzPts val="1600"/>
              </a:pPr>
              <a:r>
                <a:rPr lang="fr-FR" sz="1100" b="1">
                  <a:solidFill>
                    <a:srgbClr val="FFFFFF"/>
                  </a:solidFill>
                  <a:latin typeface="Calibri"/>
                  <a:ea typeface="Calibri"/>
                  <a:cs typeface="Calibri"/>
                  <a:sym typeface="Calibri"/>
                </a:rPr>
                <a:t>Etude de faisabilité</a:t>
              </a:r>
              <a:endParaRPr lang="fr-FR" sz="1100">
                <a:solidFill>
                  <a:srgbClr val="000000"/>
                </a:solidFill>
                <a:ea typeface="Arial"/>
                <a:cs typeface="Arial"/>
                <a:sym typeface="Arial"/>
              </a:endParaRPr>
            </a:p>
          </p:txBody>
        </p:sp>
        <p:sp>
          <p:nvSpPr>
            <p:cNvPr id="7" name="Ellipse 6">
              <a:extLst>
                <a:ext uri="{FF2B5EF4-FFF2-40B4-BE49-F238E27FC236}">
                  <a16:creationId xmlns:a16="http://schemas.microsoft.com/office/drawing/2014/main" id="{002F5CB2-F17A-D435-D7CA-E91C62053085}"/>
                </a:ext>
              </a:extLst>
            </p:cNvPr>
            <p:cNvSpPr/>
            <p:nvPr/>
          </p:nvSpPr>
          <p:spPr>
            <a:xfrm>
              <a:off x="4975820" y="1120081"/>
              <a:ext cx="599786" cy="539910"/>
            </a:xfrm>
            <a:prstGeom prst="ellipse">
              <a:avLst/>
            </a:prstGeom>
            <a:solidFill>
              <a:srgbClr val="6EAB46"/>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2</a:t>
              </a:r>
              <a:endParaRPr lang="fr-FR" sz="1200" b="1">
                <a:solidFill>
                  <a:srgbClr val="FFFFFF"/>
                </a:solidFill>
              </a:endParaRPr>
            </a:p>
          </p:txBody>
        </p:sp>
        <p:sp>
          <p:nvSpPr>
            <p:cNvPr id="8" name="Google Shape;2130;ga04c6f3b03_1_49">
              <a:extLst>
                <a:ext uri="{FF2B5EF4-FFF2-40B4-BE49-F238E27FC236}">
                  <a16:creationId xmlns:a16="http://schemas.microsoft.com/office/drawing/2014/main" id="{B5F273C9-27EF-351E-06F0-500A8C096E33}"/>
                </a:ext>
              </a:extLst>
            </p:cNvPr>
            <p:cNvSpPr/>
            <p:nvPr/>
          </p:nvSpPr>
          <p:spPr>
            <a:xfrm>
              <a:off x="7279773" y="1154260"/>
              <a:ext cx="1711826" cy="506555"/>
            </a:xfrm>
            <a:prstGeom prst="homePlate">
              <a:avLst>
                <a:gd name="adj" fmla="val 12764"/>
              </a:avLst>
            </a:prstGeom>
            <a:solidFill>
              <a:srgbClr val="2E75B6"/>
            </a:solidFill>
            <a:ln w="9525" cap="flat" cmpd="sng">
              <a:noFill/>
              <a:prstDash val="solid"/>
              <a:miter lim="8000"/>
              <a:headEnd type="none" w="sm" len="sm"/>
              <a:tailEnd type="none" w="sm" len="sm"/>
            </a:ln>
          </p:spPr>
          <p:txBody>
            <a:bodyPr spcFirstLastPara="1" wrap="square" lIns="324000" tIns="25200" rIns="108000" bIns="24100" anchor="ctr" anchorCtr="1">
              <a:noAutofit/>
            </a:bodyPr>
            <a:lstStyle/>
            <a:p>
              <a:pPr lvl="0" algn="ctr">
                <a:lnSpc>
                  <a:spcPct val="90000"/>
                </a:lnSpc>
                <a:buClr>
                  <a:srgbClr val="000000"/>
                </a:buClr>
                <a:buSzPts val="1600"/>
              </a:pPr>
              <a:r>
                <a:rPr lang="fr-FR" sz="1100" b="1">
                  <a:solidFill>
                    <a:srgbClr val="FFFFFF"/>
                  </a:solidFill>
                  <a:latin typeface="Calibri"/>
                  <a:ea typeface="Calibri"/>
                  <a:cs typeface="Calibri"/>
                  <a:sym typeface="Calibri"/>
                </a:rPr>
                <a:t>Mise en œuvre et suivi</a:t>
              </a:r>
              <a:endParaRPr lang="fr-FR" sz="1100">
                <a:solidFill>
                  <a:srgbClr val="000000"/>
                </a:solidFill>
                <a:ea typeface="Arial"/>
                <a:cs typeface="Arial"/>
                <a:sym typeface="Arial"/>
              </a:endParaRPr>
            </a:p>
          </p:txBody>
        </p:sp>
        <p:sp>
          <p:nvSpPr>
            <p:cNvPr id="9" name="Ellipse 8">
              <a:extLst>
                <a:ext uri="{FF2B5EF4-FFF2-40B4-BE49-F238E27FC236}">
                  <a16:creationId xmlns:a16="http://schemas.microsoft.com/office/drawing/2014/main" id="{810DD04A-3543-ED29-DE69-BFA298D6CB48}"/>
                </a:ext>
              </a:extLst>
            </p:cNvPr>
            <p:cNvSpPr/>
            <p:nvPr/>
          </p:nvSpPr>
          <p:spPr>
            <a:xfrm>
              <a:off x="7022326" y="1127049"/>
              <a:ext cx="599786" cy="539910"/>
            </a:xfrm>
            <a:prstGeom prst="ellipse">
              <a:avLst/>
            </a:prstGeom>
            <a:solidFill>
              <a:srgbClr val="2E75B6"/>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3</a:t>
              </a:r>
              <a:endParaRPr lang="fr-FR" sz="1200" b="1">
                <a:solidFill>
                  <a:srgbClr val="FFFFFF"/>
                </a:solidFill>
              </a:endParaRPr>
            </a:p>
          </p:txBody>
        </p:sp>
        <p:sp>
          <p:nvSpPr>
            <p:cNvPr id="10" name="Google Shape;2130;ga04c6f3b03_1_49">
              <a:extLst>
                <a:ext uri="{FF2B5EF4-FFF2-40B4-BE49-F238E27FC236}">
                  <a16:creationId xmlns:a16="http://schemas.microsoft.com/office/drawing/2014/main" id="{DD7F9696-1862-44F5-BF6A-F64CCB02BB3E}"/>
                </a:ext>
              </a:extLst>
            </p:cNvPr>
            <p:cNvSpPr/>
            <p:nvPr/>
          </p:nvSpPr>
          <p:spPr>
            <a:xfrm>
              <a:off x="776817" y="1141152"/>
              <a:ext cx="1708942" cy="506555"/>
            </a:xfrm>
            <a:prstGeom prst="homePlate">
              <a:avLst>
                <a:gd name="adj" fmla="val 19003"/>
              </a:avLst>
            </a:prstGeom>
            <a:solidFill>
              <a:srgbClr val="FF9300"/>
            </a:solidFill>
            <a:ln w="9525" cap="flat" cmpd="sng">
              <a:noFill/>
              <a:prstDash val="solid"/>
              <a:miter lim="8000"/>
              <a:headEnd type="none" w="sm" len="sm"/>
              <a:tailEnd type="none" w="sm" len="sm"/>
            </a:ln>
          </p:spPr>
          <p:txBody>
            <a:bodyPr spcFirstLastPara="1" wrap="square" lIns="324000" tIns="25200" rIns="0" bIns="24100" anchor="ctr" anchorCtr="1">
              <a:noAutofit/>
            </a:bodyPr>
            <a:lstStyle/>
            <a:p>
              <a:pPr lvl="0" algn="ctr">
                <a:lnSpc>
                  <a:spcPct val="90000"/>
                </a:lnSpc>
                <a:buClr>
                  <a:srgbClr val="000000"/>
                </a:buClr>
                <a:buSzPts val="1600"/>
              </a:pPr>
              <a:r>
                <a:rPr lang="fr-FR" sz="1100" b="1">
                  <a:solidFill>
                    <a:srgbClr val="FFFFFF"/>
                  </a:solidFill>
                  <a:latin typeface="Calibri"/>
                  <a:ea typeface="Calibri"/>
                  <a:cs typeface="Calibri"/>
                  <a:sym typeface="Calibri"/>
                </a:rPr>
                <a:t>Acculturation &amp; mobilisation</a:t>
              </a:r>
              <a:endParaRPr lang="fr-FR" sz="1100">
                <a:solidFill>
                  <a:srgbClr val="000000"/>
                </a:solidFill>
                <a:ea typeface="Arial"/>
                <a:cs typeface="Arial"/>
                <a:sym typeface="Arial"/>
              </a:endParaRPr>
            </a:p>
          </p:txBody>
        </p:sp>
        <p:sp>
          <p:nvSpPr>
            <p:cNvPr id="11" name="Ellipse 10">
              <a:extLst>
                <a:ext uri="{FF2B5EF4-FFF2-40B4-BE49-F238E27FC236}">
                  <a16:creationId xmlns:a16="http://schemas.microsoft.com/office/drawing/2014/main" id="{A4662B05-9B18-7BE4-7C40-1E3D3246FDF6}"/>
                </a:ext>
              </a:extLst>
            </p:cNvPr>
            <p:cNvSpPr/>
            <p:nvPr/>
          </p:nvSpPr>
          <p:spPr>
            <a:xfrm>
              <a:off x="519370" y="1113939"/>
              <a:ext cx="599786" cy="539910"/>
            </a:xfrm>
            <a:prstGeom prst="ellipse">
              <a:avLst/>
            </a:prstGeom>
            <a:solidFill>
              <a:srgbClr val="FF9300"/>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0</a:t>
              </a:r>
              <a:endParaRPr lang="fr-FR" sz="1200" b="1">
                <a:solidFill>
                  <a:srgbClr val="FFFFFF"/>
                </a:solidFill>
              </a:endParaRPr>
            </a:p>
          </p:txBody>
        </p:sp>
      </p:grpSp>
      <p:sp>
        <p:nvSpPr>
          <p:cNvPr id="12" name="Google Shape;2123;ga04c6f3b03_1_49">
            <a:extLst>
              <a:ext uri="{FF2B5EF4-FFF2-40B4-BE49-F238E27FC236}">
                <a16:creationId xmlns:a16="http://schemas.microsoft.com/office/drawing/2014/main" id="{79558E0D-8B11-C3FF-316C-3A786CA9D786}"/>
              </a:ext>
            </a:extLst>
          </p:cNvPr>
          <p:cNvSpPr/>
          <p:nvPr/>
        </p:nvSpPr>
        <p:spPr>
          <a:xfrm>
            <a:off x="1749668" y="2317340"/>
            <a:ext cx="7218483" cy="310884"/>
          </a:xfrm>
          <a:custGeom>
            <a:avLst/>
            <a:gdLst/>
            <a:ahLst/>
            <a:cxnLst/>
            <a:rect l="l" t="t" r="r" b="b"/>
            <a:pathLst>
              <a:path w="750570" h="21600" extrusionOk="0">
                <a:moveTo>
                  <a:pt x="0" y="0"/>
                </a:moveTo>
                <a:lnTo>
                  <a:pt x="739770" y="0"/>
                </a:lnTo>
                <a:lnTo>
                  <a:pt x="750570" y="10800"/>
                </a:lnTo>
                <a:lnTo>
                  <a:pt x="739770" y="21600"/>
                </a:lnTo>
                <a:lnTo>
                  <a:pt x="0" y="21600"/>
                </a:lnTo>
                <a:close/>
              </a:path>
            </a:pathLst>
          </a:custGeom>
          <a:solidFill>
            <a:schemeClr val="bg1">
              <a:lumMod val="95000"/>
            </a:schemeClr>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300"/>
              <a:buFont typeface="Arial"/>
              <a:buNone/>
            </a:pPr>
            <a:r>
              <a:rPr lang="fr-FR" sz="1300" b="1" i="0" u="none" strike="noStrike" cap="none">
                <a:solidFill>
                  <a:srgbClr val="335B74"/>
                </a:solidFill>
                <a:latin typeface="Calibri"/>
                <a:ea typeface="Calibri"/>
                <a:cs typeface="Calibri"/>
                <a:sym typeface="Calibri"/>
              </a:rPr>
              <a:t>3 à 5 ans</a:t>
            </a:r>
            <a:endParaRPr sz="1300" b="0" i="0" u="none" strike="noStrike" cap="none">
              <a:solidFill>
                <a:srgbClr val="335B74"/>
              </a:solidFill>
              <a:latin typeface="Arial"/>
              <a:ea typeface="Arial"/>
              <a:cs typeface="Arial"/>
              <a:sym typeface="Arial"/>
            </a:endParaRPr>
          </a:p>
        </p:txBody>
      </p:sp>
      <p:sp>
        <p:nvSpPr>
          <p:cNvPr id="13" name="Google Shape;2123;ga04c6f3b03_1_49">
            <a:extLst>
              <a:ext uri="{FF2B5EF4-FFF2-40B4-BE49-F238E27FC236}">
                <a16:creationId xmlns:a16="http://schemas.microsoft.com/office/drawing/2014/main" id="{62974A38-299E-0C3E-C03D-F8561F994CEA}"/>
              </a:ext>
            </a:extLst>
          </p:cNvPr>
          <p:cNvSpPr/>
          <p:nvPr/>
        </p:nvSpPr>
        <p:spPr>
          <a:xfrm>
            <a:off x="1747763" y="1792024"/>
            <a:ext cx="1600291" cy="238999"/>
          </a:xfrm>
          <a:prstGeom prst="chevron">
            <a:avLst/>
          </a:prstGeom>
          <a:solidFill>
            <a:srgbClr val="F69402"/>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300"/>
              <a:buFont typeface="Arial"/>
              <a:buNone/>
            </a:pPr>
            <a:r>
              <a:rPr lang="fr-FR" sz="1300" b="1" i="0" u="none" strike="noStrike" cap="none">
                <a:solidFill>
                  <a:schemeClr val="bg1"/>
                </a:solidFill>
                <a:latin typeface="Calibri"/>
                <a:ea typeface="Calibri"/>
                <a:cs typeface="Calibri"/>
                <a:sym typeface="Calibri"/>
              </a:rPr>
              <a:t>~ 2 mois</a:t>
            </a:r>
            <a:endParaRPr sz="1300" b="0" i="0" u="none" strike="noStrike" cap="none">
              <a:solidFill>
                <a:schemeClr val="bg1"/>
              </a:solidFill>
              <a:latin typeface="Arial"/>
              <a:ea typeface="Arial"/>
              <a:cs typeface="Arial"/>
              <a:sym typeface="Arial"/>
            </a:endParaRPr>
          </a:p>
        </p:txBody>
      </p:sp>
      <p:sp>
        <p:nvSpPr>
          <p:cNvPr id="14" name="Google Shape;2123;ga04c6f3b03_1_49">
            <a:extLst>
              <a:ext uri="{FF2B5EF4-FFF2-40B4-BE49-F238E27FC236}">
                <a16:creationId xmlns:a16="http://schemas.microsoft.com/office/drawing/2014/main" id="{F4FB6D41-043C-565A-5890-144858FB372C}"/>
              </a:ext>
            </a:extLst>
          </p:cNvPr>
          <p:cNvSpPr/>
          <p:nvPr/>
        </p:nvSpPr>
        <p:spPr>
          <a:xfrm>
            <a:off x="3458168" y="1792023"/>
            <a:ext cx="2010792" cy="238999"/>
          </a:xfrm>
          <a:prstGeom prst="chevron">
            <a:avLst/>
          </a:prstGeom>
          <a:solidFill>
            <a:srgbClr val="ED7D31"/>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spcFirstLastPara="1" wrap="square" lIns="91425" tIns="45700" rIns="91425" bIns="45700" anchor="ctr" anchorCtr="1">
            <a:noAutofit/>
          </a:bodyPr>
          <a:lstStyle/>
          <a:p>
            <a:pPr lvl="0" algn="ctr">
              <a:buClr>
                <a:srgbClr val="000000"/>
              </a:buClr>
              <a:buSzPts val="1300"/>
            </a:pPr>
            <a:r>
              <a:rPr lang="fr-FR" sz="1300" b="1">
                <a:solidFill>
                  <a:schemeClr val="bg1"/>
                </a:solidFill>
                <a:ea typeface="Calibri"/>
                <a:cs typeface="Calibri"/>
                <a:sym typeface="Calibri"/>
              </a:rPr>
              <a:t>~ </a:t>
            </a:r>
            <a:r>
              <a:rPr lang="fr-FR" sz="1300" b="1">
                <a:solidFill>
                  <a:schemeClr val="bg1"/>
                </a:solidFill>
                <a:latin typeface="Calibri"/>
                <a:ea typeface="Calibri"/>
                <a:cs typeface="Calibri"/>
                <a:sym typeface="Calibri"/>
              </a:rPr>
              <a:t>8</a:t>
            </a:r>
            <a:r>
              <a:rPr lang="fr-FR" sz="1300" b="1" i="0" u="none" strike="noStrike" cap="none">
                <a:solidFill>
                  <a:schemeClr val="bg1"/>
                </a:solidFill>
                <a:latin typeface="Calibri"/>
                <a:ea typeface="Calibri"/>
                <a:cs typeface="Calibri"/>
                <a:sym typeface="Calibri"/>
              </a:rPr>
              <a:t> mois</a:t>
            </a:r>
            <a:endParaRPr sz="1300" b="0" i="0" u="none" strike="noStrike" cap="none">
              <a:solidFill>
                <a:schemeClr val="bg1"/>
              </a:solidFill>
              <a:latin typeface="Arial"/>
              <a:ea typeface="Arial"/>
              <a:cs typeface="Arial"/>
              <a:sym typeface="Arial"/>
            </a:endParaRPr>
          </a:p>
        </p:txBody>
      </p:sp>
      <p:sp>
        <p:nvSpPr>
          <p:cNvPr id="15" name="Google Shape;2123;ga04c6f3b03_1_49">
            <a:extLst>
              <a:ext uri="{FF2B5EF4-FFF2-40B4-BE49-F238E27FC236}">
                <a16:creationId xmlns:a16="http://schemas.microsoft.com/office/drawing/2014/main" id="{71073FCF-1306-9770-13E7-FA001D85FBE6}"/>
              </a:ext>
            </a:extLst>
          </p:cNvPr>
          <p:cNvSpPr/>
          <p:nvPr/>
        </p:nvSpPr>
        <p:spPr>
          <a:xfrm>
            <a:off x="5515747" y="1786218"/>
            <a:ext cx="1751816" cy="238999"/>
          </a:xfrm>
          <a:prstGeom prst="chevron">
            <a:avLst/>
          </a:prstGeom>
          <a:solidFill>
            <a:srgbClr val="6EAB46"/>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spcFirstLastPara="1" wrap="square" lIns="91425" tIns="45700" rIns="91425" bIns="45700" anchor="ctr" anchorCtr="1">
            <a:noAutofit/>
          </a:bodyPr>
          <a:lstStyle/>
          <a:p>
            <a:pPr lvl="0" algn="ctr">
              <a:buClr>
                <a:srgbClr val="000000"/>
              </a:buClr>
              <a:buSzPts val="1300"/>
            </a:pPr>
            <a:r>
              <a:rPr lang="fr-FR" sz="1300" b="1">
                <a:solidFill>
                  <a:schemeClr val="bg1"/>
                </a:solidFill>
                <a:ea typeface="Calibri"/>
                <a:cs typeface="Calibri"/>
                <a:sym typeface="Calibri"/>
              </a:rPr>
              <a:t>~ 8 </a:t>
            </a:r>
            <a:r>
              <a:rPr lang="fr-FR" sz="1300" b="1" i="0" u="none" strike="noStrike" cap="none">
                <a:solidFill>
                  <a:schemeClr val="bg1"/>
                </a:solidFill>
                <a:latin typeface="Calibri"/>
                <a:ea typeface="Calibri"/>
                <a:cs typeface="Calibri"/>
                <a:sym typeface="Calibri"/>
              </a:rPr>
              <a:t>mois</a:t>
            </a:r>
            <a:endParaRPr sz="1300" b="0" i="0" u="none" strike="noStrike" cap="none">
              <a:solidFill>
                <a:schemeClr val="bg1"/>
              </a:solidFill>
              <a:latin typeface="Arial"/>
              <a:ea typeface="Arial"/>
              <a:cs typeface="Arial"/>
              <a:sym typeface="Arial"/>
            </a:endParaRPr>
          </a:p>
        </p:txBody>
      </p:sp>
      <p:sp>
        <p:nvSpPr>
          <p:cNvPr id="16" name="Google Shape;2123;ga04c6f3b03_1_49">
            <a:extLst>
              <a:ext uri="{FF2B5EF4-FFF2-40B4-BE49-F238E27FC236}">
                <a16:creationId xmlns:a16="http://schemas.microsoft.com/office/drawing/2014/main" id="{FE08E343-28F1-10E5-BB07-DF007BCFD131}"/>
              </a:ext>
            </a:extLst>
          </p:cNvPr>
          <p:cNvSpPr/>
          <p:nvPr/>
        </p:nvSpPr>
        <p:spPr>
          <a:xfrm>
            <a:off x="7314350" y="1786217"/>
            <a:ext cx="1751816" cy="238999"/>
          </a:xfrm>
          <a:prstGeom prst="chevron">
            <a:avLst/>
          </a:prstGeom>
          <a:solidFill>
            <a:srgbClr val="2E75B6"/>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300"/>
              <a:buFont typeface="Arial"/>
              <a:buNone/>
            </a:pPr>
            <a:r>
              <a:rPr lang="fr-FR" sz="1300" b="1" i="0" u="none" strike="noStrike" cap="none">
                <a:solidFill>
                  <a:schemeClr val="bg1"/>
                </a:solidFill>
                <a:latin typeface="Calibri"/>
                <a:ea typeface="Calibri"/>
                <a:cs typeface="Calibri"/>
                <a:sym typeface="Calibri"/>
              </a:rPr>
              <a:t>1 à 3 ans</a:t>
            </a:r>
            <a:endParaRPr sz="1300" b="0" i="0" u="none" strike="noStrike" cap="none">
              <a:solidFill>
                <a:schemeClr val="bg1"/>
              </a:solidFill>
              <a:latin typeface="Arial"/>
              <a:ea typeface="Arial"/>
              <a:cs typeface="Arial"/>
              <a:sym typeface="Arial"/>
            </a:endParaRPr>
          </a:p>
        </p:txBody>
      </p:sp>
      <p:sp>
        <p:nvSpPr>
          <p:cNvPr id="17" name="Rectangle : coins arrondis 16">
            <a:extLst>
              <a:ext uri="{FF2B5EF4-FFF2-40B4-BE49-F238E27FC236}">
                <a16:creationId xmlns:a16="http://schemas.microsoft.com/office/drawing/2014/main" id="{458727B3-BEA4-A7BB-C00D-B2E3EF8B6011}"/>
              </a:ext>
            </a:extLst>
          </p:cNvPr>
          <p:cNvSpPr/>
          <p:nvPr/>
        </p:nvSpPr>
        <p:spPr>
          <a:xfrm>
            <a:off x="4125240" y="5707345"/>
            <a:ext cx="3940818" cy="664985"/>
          </a:xfrm>
          <a:prstGeom prst="roundRect">
            <a:avLst/>
          </a:prstGeom>
          <a:solidFill>
            <a:srgbClr val="C4A850"/>
          </a:solidFill>
          <a:ln w="76200">
            <a:solidFill>
              <a:schemeClr val="bg1"/>
            </a:solidFill>
          </a:ln>
        </p:spPr>
        <p:style>
          <a:lnRef idx="0">
            <a:scrgbClr r="0" g="0" b="0"/>
          </a:lnRef>
          <a:fillRef idx="0">
            <a:scrgbClr r="0" g="0" b="0"/>
          </a:fillRef>
          <a:effectRef idx="0">
            <a:scrgbClr r="0" g="0" b="0"/>
          </a:effectRef>
          <a:fontRef idx="minor">
            <a:schemeClr val="dk1"/>
          </a:fontRef>
        </p:style>
        <p:txBody>
          <a:bodyPr wrap="none" lIns="0" tIns="0" rIns="0" bIns="0" rtlCol="0" anchor="ctr"/>
          <a:lstStyle/>
          <a:p>
            <a:pPr algn="ctr"/>
            <a:r>
              <a:rPr lang="fr-FR" sz="1200" b="1">
                <a:solidFill>
                  <a:srgbClr val="FFFFFF"/>
                </a:solidFill>
              </a:rPr>
              <a:t>Autres moyens de financement </a:t>
            </a:r>
          </a:p>
          <a:p>
            <a:pPr algn="ctr">
              <a:buClr>
                <a:srgbClr val="000000"/>
              </a:buClr>
              <a:buSzPts val="1400"/>
            </a:pPr>
            <a:r>
              <a:rPr lang="fr-FR" sz="1200">
                <a:solidFill>
                  <a:schemeClr val="bg1"/>
                </a:solidFill>
                <a:cs typeface="Calibri"/>
                <a:sym typeface="Calibri"/>
              </a:rPr>
              <a:t>CRTE / COT / Actions cœur de ville / TEPOS </a:t>
            </a:r>
          </a:p>
        </p:txBody>
      </p:sp>
      <p:sp>
        <p:nvSpPr>
          <p:cNvPr id="18" name="Google Shape;2128;ga04c6f3b03_1_49">
            <a:extLst>
              <a:ext uri="{FF2B5EF4-FFF2-40B4-BE49-F238E27FC236}">
                <a16:creationId xmlns:a16="http://schemas.microsoft.com/office/drawing/2014/main" id="{6DA89E36-9186-C9E8-9D89-0BA6DAC02113}"/>
              </a:ext>
            </a:extLst>
          </p:cNvPr>
          <p:cNvSpPr txBox="1"/>
          <p:nvPr/>
        </p:nvSpPr>
        <p:spPr>
          <a:xfrm>
            <a:off x="5862618" y="5298477"/>
            <a:ext cx="575819" cy="392351"/>
          </a:xfrm>
          <a:prstGeom prst="rect">
            <a:avLst/>
          </a:prstGeom>
          <a:noFill/>
          <a:ln w="28425" cap="flat" cmpd="sng">
            <a:noFill/>
            <a:prstDash val="solid"/>
            <a:miter lim="8000"/>
            <a:headEnd type="none" w="sm" len="sm"/>
            <a:tailEnd type="none" w="sm" len="sm"/>
          </a:ln>
        </p:spPr>
        <p:txBody>
          <a:bodyPr spcFirstLastPara="1" wrap="square" lIns="91425" tIns="45700" rIns="91425" bIns="45700" anchor="t" anchorCtr="0">
            <a:noAutofit/>
          </a:bodyPr>
          <a:lstStyle/>
          <a:p>
            <a:pPr>
              <a:buClr>
                <a:srgbClr val="000000"/>
              </a:buClr>
              <a:buSzPts val="1400"/>
            </a:pPr>
            <a:r>
              <a:rPr lang="fr-FR" sz="2400" b="1">
                <a:solidFill>
                  <a:srgbClr val="E6C45D"/>
                </a:solidFill>
                <a:cs typeface="Calibri"/>
                <a:sym typeface="Calibri"/>
              </a:rPr>
              <a:t>+</a:t>
            </a:r>
          </a:p>
        </p:txBody>
      </p:sp>
      <p:grpSp>
        <p:nvGrpSpPr>
          <p:cNvPr id="19" name="Groupe 18">
            <a:extLst>
              <a:ext uri="{FF2B5EF4-FFF2-40B4-BE49-F238E27FC236}">
                <a16:creationId xmlns:a16="http://schemas.microsoft.com/office/drawing/2014/main" id="{C72884D5-EB61-E29E-DDD9-68BD7E0E9543}"/>
              </a:ext>
            </a:extLst>
          </p:cNvPr>
          <p:cNvGrpSpPr/>
          <p:nvPr/>
        </p:nvGrpSpPr>
        <p:grpSpPr>
          <a:xfrm>
            <a:off x="4023189" y="2921225"/>
            <a:ext cx="5120810" cy="2507334"/>
            <a:chOff x="4023189" y="2921225"/>
            <a:chExt cx="5120810" cy="2507334"/>
          </a:xfrm>
        </p:grpSpPr>
        <p:grpSp>
          <p:nvGrpSpPr>
            <p:cNvPr id="20" name="Groupe 19">
              <a:extLst>
                <a:ext uri="{FF2B5EF4-FFF2-40B4-BE49-F238E27FC236}">
                  <a16:creationId xmlns:a16="http://schemas.microsoft.com/office/drawing/2014/main" id="{D2FF4279-281E-BA99-0A8E-E3D0F5D3A610}"/>
                </a:ext>
              </a:extLst>
            </p:cNvPr>
            <p:cNvGrpSpPr/>
            <p:nvPr/>
          </p:nvGrpSpPr>
          <p:grpSpPr>
            <a:xfrm>
              <a:off x="4023189" y="2921225"/>
              <a:ext cx="5120810" cy="2507334"/>
              <a:chOff x="4023189" y="2921225"/>
              <a:chExt cx="5120810" cy="2507334"/>
            </a:xfrm>
          </p:grpSpPr>
          <p:cxnSp>
            <p:nvCxnSpPr>
              <p:cNvPr id="22" name="Connecteur droit avec flèche 21">
                <a:extLst>
                  <a:ext uri="{FF2B5EF4-FFF2-40B4-BE49-F238E27FC236}">
                    <a16:creationId xmlns:a16="http://schemas.microsoft.com/office/drawing/2014/main" id="{9D8788D0-47E4-9E08-1E7D-D9712121A1F6}"/>
                  </a:ext>
                </a:extLst>
              </p:cNvPr>
              <p:cNvCxnSpPr>
                <a:cxnSpLocks/>
              </p:cNvCxnSpPr>
              <p:nvPr/>
            </p:nvCxnSpPr>
            <p:spPr>
              <a:xfrm flipV="1">
                <a:off x="4644828" y="2921225"/>
                <a:ext cx="0" cy="1157161"/>
              </a:xfrm>
              <a:prstGeom prst="straightConnector1">
                <a:avLst/>
              </a:prstGeom>
              <a:ln w="38100">
                <a:solidFill>
                  <a:srgbClr val="E6C45D"/>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62DCC3FA-C29C-F226-7F8F-8BBED00F92B2}"/>
                  </a:ext>
                </a:extLst>
              </p:cNvPr>
              <p:cNvCxnSpPr/>
              <p:nvPr/>
            </p:nvCxnSpPr>
            <p:spPr>
              <a:xfrm flipV="1">
                <a:off x="6018231" y="2921225"/>
                <a:ext cx="0" cy="1990640"/>
              </a:xfrm>
              <a:prstGeom prst="straightConnector1">
                <a:avLst/>
              </a:prstGeom>
              <a:ln w="38100">
                <a:solidFill>
                  <a:srgbClr val="E6C45D"/>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BECAEECC-0AC2-4B82-381F-E45AB70252E5}"/>
                  </a:ext>
                </a:extLst>
              </p:cNvPr>
              <p:cNvCxnSpPr>
                <a:cxnSpLocks/>
              </p:cNvCxnSpPr>
              <p:nvPr/>
            </p:nvCxnSpPr>
            <p:spPr>
              <a:xfrm flipV="1">
                <a:off x="7847990" y="2921225"/>
                <a:ext cx="0" cy="1157161"/>
              </a:xfrm>
              <a:prstGeom prst="straightConnector1">
                <a:avLst/>
              </a:prstGeom>
              <a:ln w="38100">
                <a:solidFill>
                  <a:srgbClr val="E6C45D"/>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24399D07-9F4A-90F2-40CF-0225874C902C}"/>
                  </a:ext>
                </a:extLst>
              </p:cNvPr>
              <p:cNvCxnSpPr>
                <a:cxnSpLocks/>
              </p:cNvCxnSpPr>
              <p:nvPr/>
            </p:nvCxnSpPr>
            <p:spPr>
              <a:xfrm>
                <a:off x="4644828" y="4078386"/>
                <a:ext cx="1002850" cy="971044"/>
              </a:xfrm>
              <a:prstGeom prst="line">
                <a:avLst/>
              </a:prstGeom>
              <a:ln w="38100">
                <a:solidFill>
                  <a:srgbClr val="E6C45D"/>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8B59CC42-6E54-CA95-1BFD-7E037465D127}"/>
                  </a:ext>
                </a:extLst>
              </p:cNvPr>
              <p:cNvCxnSpPr>
                <a:cxnSpLocks/>
              </p:cNvCxnSpPr>
              <p:nvPr/>
            </p:nvCxnSpPr>
            <p:spPr>
              <a:xfrm flipV="1">
                <a:off x="6303696" y="4078386"/>
                <a:ext cx="1544294" cy="971044"/>
              </a:xfrm>
              <a:prstGeom prst="line">
                <a:avLst/>
              </a:prstGeom>
              <a:ln w="38100">
                <a:solidFill>
                  <a:srgbClr val="E6C45D"/>
                </a:solidFill>
              </a:ln>
            </p:spPr>
            <p:style>
              <a:lnRef idx="1">
                <a:schemeClr val="accent1"/>
              </a:lnRef>
              <a:fillRef idx="0">
                <a:schemeClr val="accent1"/>
              </a:fillRef>
              <a:effectRef idx="0">
                <a:schemeClr val="accent1"/>
              </a:effectRef>
              <a:fontRef idx="minor">
                <a:schemeClr val="tx1"/>
              </a:fontRef>
            </p:style>
          </p:cxnSp>
          <p:sp>
            <p:nvSpPr>
              <p:cNvPr id="27" name="Google Shape;2128;ga04c6f3b03_1_49">
                <a:extLst>
                  <a:ext uri="{FF2B5EF4-FFF2-40B4-BE49-F238E27FC236}">
                    <a16:creationId xmlns:a16="http://schemas.microsoft.com/office/drawing/2014/main" id="{53DDF646-06B6-113E-B057-1A9F39BF380D}"/>
                  </a:ext>
                </a:extLst>
              </p:cNvPr>
              <p:cNvSpPr txBox="1"/>
              <p:nvPr/>
            </p:nvSpPr>
            <p:spPr>
              <a:xfrm>
                <a:off x="6733691" y="3345998"/>
                <a:ext cx="2410308" cy="438193"/>
              </a:xfrm>
              <a:prstGeom prst="rect">
                <a:avLst/>
              </a:prstGeom>
              <a:solidFill>
                <a:schemeClr val="bg1"/>
              </a:solidFill>
              <a:ln w="28425" cap="flat" cmpd="sng">
                <a:noFill/>
                <a:prstDash val="solid"/>
                <a:miter lim="8000"/>
                <a:headEnd type="none" w="sm" len="sm"/>
                <a:tailEnd type="none" w="sm" len="sm"/>
              </a:ln>
            </p:spPr>
            <p:txBody>
              <a:bodyPr spcFirstLastPara="1" wrap="square" lIns="91425" tIns="45700" rIns="91425" bIns="45700" anchor="t" anchorCtr="0">
                <a:noAutofit/>
              </a:bodyPr>
              <a:lstStyle/>
              <a:p>
                <a:pPr>
                  <a:buClr>
                    <a:srgbClr val="000000"/>
                  </a:buClr>
                  <a:buSzPts val="1400"/>
                </a:pPr>
                <a:r>
                  <a:rPr lang="fr-FR" sz="1100">
                    <a:solidFill>
                      <a:srgbClr val="C4A850"/>
                    </a:solidFill>
                    <a:latin typeface="Calibri"/>
                    <a:cs typeface="Calibri"/>
                    <a:sym typeface="Calibri"/>
                  </a:rPr>
                  <a:t>Aide à l’investissement : </a:t>
                </a:r>
                <a:r>
                  <a:rPr lang="fr-FR" sz="1100" b="1">
                    <a:solidFill>
                      <a:srgbClr val="C4A850"/>
                    </a:solidFill>
                    <a:latin typeface="Calibri"/>
                    <a:cs typeface="Calibri"/>
                    <a:sym typeface="Calibri"/>
                  </a:rPr>
                  <a:t>Fonds Chaleur </a:t>
                </a:r>
              </a:p>
              <a:p>
                <a:pPr>
                  <a:buClr>
                    <a:srgbClr val="000000"/>
                  </a:buClr>
                  <a:buSzPts val="1400"/>
                </a:pPr>
                <a:r>
                  <a:rPr lang="fr-FR" sz="1100">
                    <a:solidFill>
                      <a:srgbClr val="C4A850"/>
                    </a:solidFill>
                    <a:latin typeface="Calibri"/>
                    <a:cs typeface="Calibri"/>
                    <a:sym typeface="Calibri"/>
                  </a:rPr>
                  <a:t>(forfait ou selon l’analyse économique)</a:t>
                </a:r>
              </a:p>
              <a:p>
                <a:pPr marL="0" marR="0" lvl="0" indent="0" algn="l" rtl="0">
                  <a:lnSpc>
                    <a:spcPct val="100000"/>
                  </a:lnSpc>
                  <a:spcBef>
                    <a:spcPts val="0"/>
                  </a:spcBef>
                  <a:spcAft>
                    <a:spcPts val="0"/>
                  </a:spcAft>
                  <a:buClr>
                    <a:srgbClr val="000000"/>
                  </a:buClr>
                  <a:buSzPts val="1300"/>
                  <a:buFont typeface="Arial"/>
                  <a:buNone/>
                </a:pPr>
                <a:endParaRPr sz="1200" b="0" i="0" u="none" strike="noStrike" cap="none">
                  <a:solidFill>
                    <a:srgbClr val="C4A850"/>
                  </a:solidFill>
                  <a:latin typeface="Arial"/>
                  <a:ea typeface="Arial"/>
                  <a:cs typeface="Arial"/>
                  <a:sym typeface="Arial"/>
                </a:endParaRPr>
              </a:p>
            </p:txBody>
          </p:sp>
          <p:sp>
            <p:nvSpPr>
              <p:cNvPr id="28" name="Rectangle : coins arrondis 27">
                <a:extLst>
                  <a:ext uri="{FF2B5EF4-FFF2-40B4-BE49-F238E27FC236}">
                    <a16:creationId xmlns:a16="http://schemas.microsoft.com/office/drawing/2014/main" id="{7DCCAC17-3C3D-AAA0-6061-A85DF1DC0097}"/>
                  </a:ext>
                </a:extLst>
              </p:cNvPr>
              <p:cNvSpPr/>
              <p:nvPr/>
            </p:nvSpPr>
            <p:spPr>
              <a:xfrm>
                <a:off x="5383729" y="4763574"/>
                <a:ext cx="1313171" cy="664985"/>
              </a:xfrm>
              <a:prstGeom prst="roundRect">
                <a:avLst/>
              </a:prstGeom>
              <a:solidFill>
                <a:srgbClr val="C4A850"/>
              </a:solidFill>
              <a:ln w="76200">
                <a:solidFill>
                  <a:schemeClr val="bg1"/>
                </a:solidFill>
              </a:ln>
            </p:spPr>
            <p:style>
              <a:lnRef idx="0">
                <a:scrgbClr r="0" g="0" b="0"/>
              </a:lnRef>
              <a:fillRef idx="0">
                <a:scrgbClr r="0" g="0" b="0"/>
              </a:fillRef>
              <a:effectRef idx="0">
                <a:scrgbClr r="0" g="0" b="0"/>
              </a:effectRef>
              <a:fontRef idx="minor">
                <a:schemeClr val="dk1"/>
              </a:fontRef>
            </p:style>
            <p:txBody>
              <a:bodyPr wrap="none" lIns="0" tIns="0" rIns="0" bIns="0" rtlCol="0" anchor="ctr"/>
              <a:lstStyle/>
              <a:p>
                <a:pPr algn="ctr"/>
                <a:r>
                  <a:rPr lang="fr-FR" sz="1200" b="1">
                    <a:solidFill>
                      <a:srgbClr val="FFFFFF"/>
                    </a:solidFill>
                  </a:rPr>
                  <a:t>AIDES </a:t>
                </a:r>
              </a:p>
              <a:p>
                <a:pPr algn="ctr"/>
                <a:r>
                  <a:rPr lang="fr-FR" sz="1200" b="1">
                    <a:solidFill>
                      <a:srgbClr val="FFFFFF"/>
                    </a:solidFill>
                  </a:rPr>
                  <a:t>ADEME </a:t>
                </a:r>
                <a:r>
                  <a:rPr lang="fr-FR" sz="1200">
                    <a:solidFill>
                      <a:srgbClr val="FFFFFF"/>
                    </a:solidFill>
                  </a:rPr>
                  <a:t>&amp; </a:t>
                </a:r>
                <a:r>
                  <a:rPr lang="fr-FR" sz="1200" b="1">
                    <a:solidFill>
                      <a:srgbClr val="FFFFFF"/>
                    </a:solidFill>
                  </a:rPr>
                  <a:t>Région</a:t>
                </a:r>
                <a:endParaRPr lang="fr-FR" sz="600" b="1">
                  <a:solidFill>
                    <a:srgbClr val="FFFFFF"/>
                  </a:solidFill>
                </a:endParaRPr>
              </a:p>
            </p:txBody>
          </p:sp>
          <p:sp>
            <p:nvSpPr>
              <p:cNvPr id="29" name="Google Shape;2128;ga04c6f3b03_1_49">
                <a:extLst>
                  <a:ext uri="{FF2B5EF4-FFF2-40B4-BE49-F238E27FC236}">
                    <a16:creationId xmlns:a16="http://schemas.microsoft.com/office/drawing/2014/main" id="{52E581F2-7B89-D48D-E91F-E34E3F80CE50}"/>
                  </a:ext>
                </a:extLst>
              </p:cNvPr>
              <p:cNvSpPr txBox="1"/>
              <p:nvPr/>
            </p:nvSpPr>
            <p:spPr>
              <a:xfrm>
                <a:off x="4023189" y="3407047"/>
                <a:ext cx="1279583" cy="294043"/>
              </a:xfrm>
              <a:prstGeom prst="rect">
                <a:avLst/>
              </a:prstGeom>
              <a:solidFill>
                <a:schemeClr val="bg1"/>
              </a:solidFill>
              <a:ln w="28425" cap="flat" cmpd="sng">
                <a:noFill/>
                <a:prstDash val="solid"/>
                <a:miter lim="8000"/>
                <a:headEnd type="none" w="sm" len="sm"/>
                <a:tailEnd type="none" w="sm" len="sm"/>
              </a:ln>
            </p:spPr>
            <p:txBody>
              <a:bodyPr spcFirstLastPara="1" wrap="square" lIns="91425" tIns="45700" rIns="91425" bIns="45700" anchor="t" anchorCtr="0">
                <a:noAutofit/>
              </a:bodyPr>
              <a:lstStyle/>
              <a:p>
                <a:pPr algn="ctr">
                  <a:buClr>
                    <a:srgbClr val="000000"/>
                  </a:buClr>
                  <a:buSzPts val="1400"/>
                </a:pPr>
                <a:r>
                  <a:rPr lang="fr-FR" sz="1100">
                    <a:solidFill>
                      <a:srgbClr val="C4A850"/>
                    </a:solidFill>
                    <a:latin typeface="Calibri"/>
                    <a:cs typeface="Calibri"/>
                    <a:sym typeface="Calibri"/>
                  </a:rPr>
                  <a:t>70% </a:t>
                </a:r>
                <a:r>
                  <a:rPr lang="fr-FR" sz="1100">
                    <a:solidFill>
                      <a:srgbClr val="C4A850"/>
                    </a:solidFill>
                    <a:latin typeface="Calibri"/>
                    <a:ea typeface="Arial"/>
                    <a:cs typeface="Calibri"/>
                    <a:sym typeface="Calibri"/>
                  </a:rPr>
                  <a:t>d</a:t>
                </a:r>
                <a:r>
                  <a:rPr lang="fr-FR" sz="1100" b="0" i="0" u="none" strike="noStrike" cap="none">
                    <a:solidFill>
                      <a:srgbClr val="C4A850"/>
                    </a:solidFill>
                    <a:latin typeface="Calibri"/>
                    <a:ea typeface="Arial"/>
                    <a:cs typeface="Calibri"/>
                    <a:sym typeface="Calibri"/>
                  </a:rPr>
                  <a:t>u monta</a:t>
                </a:r>
                <a:r>
                  <a:rPr lang="fr-FR" sz="1100">
                    <a:solidFill>
                      <a:srgbClr val="C4A850"/>
                    </a:solidFill>
                    <a:latin typeface="Calibri"/>
                    <a:ea typeface="Arial"/>
                    <a:cs typeface="Calibri"/>
                    <a:sym typeface="Calibri"/>
                  </a:rPr>
                  <a:t>nt</a:t>
                </a:r>
                <a:endParaRPr sz="1200" b="0" i="0" u="none" strike="noStrike" cap="none">
                  <a:solidFill>
                    <a:srgbClr val="C4A850"/>
                  </a:solidFill>
                  <a:latin typeface="Arial"/>
                  <a:ea typeface="Arial"/>
                  <a:cs typeface="Arial"/>
                  <a:sym typeface="Arial"/>
                </a:endParaRPr>
              </a:p>
            </p:txBody>
          </p:sp>
        </p:grpSp>
        <p:sp>
          <p:nvSpPr>
            <p:cNvPr id="21" name="Google Shape;2128;ga04c6f3b03_1_49">
              <a:extLst>
                <a:ext uri="{FF2B5EF4-FFF2-40B4-BE49-F238E27FC236}">
                  <a16:creationId xmlns:a16="http://schemas.microsoft.com/office/drawing/2014/main" id="{17BC2513-E769-6DC7-79EB-21BA3E183277}"/>
                </a:ext>
              </a:extLst>
            </p:cNvPr>
            <p:cNvSpPr txBox="1"/>
            <p:nvPr/>
          </p:nvSpPr>
          <p:spPr>
            <a:xfrm>
              <a:off x="5310984" y="3405572"/>
              <a:ext cx="1279583" cy="294043"/>
            </a:xfrm>
            <a:prstGeom prst="rect">
              <a:avLst/>
            </a:prstGeom>
            <a:solidFill>
              <a:schemeClr val="bg1"/>
            </a:solidFill>
            <a:ln w="28425" cap="flat" cmpd="sng">
              <a:noFill/>
              <a:prstDash val="solid"/>
              <a:miter lim="8000"/>
              <a:headEnd type="none" w="sm" len="sm"/>
              <a:tailEnd type="none" w="sm" len="sm"/>
            </a:ln>
          </p:spPr>
          <p:txBody>
            <a:bodyPr spcFirstLastPara="1" wrap="square" lIns="91425" tIns="45700" rIns="91425" bIns="45700" anchor="t" anchorCtr="0">
              <a:noAutofit/>
            </a:bodyPr>
            <a:lstStyle/>
            <a:p>
              <a:pPr algn="ctr">
                <a:buClr>
                  <a:srgbClr val="000000"/>
                </a:buClr>
                <a:buSzPts val="1400"/>
              </a:pPr>
              <a:r>
                <a:rPr lang="fr-FR" sz="1100">
                  <a:solidFill>
                    <a:srgbClr val="C4A850"/>
                  </a:solidFill>
                  <a:latin typeface="Calibri"/>
                  <a:cs typeface="Calibri"/>
                  <a:sym typeface="Calibri"/>
                </a:rPr>
                <a:t>70% </a:t>
              </a:r>
              <a:r>
                <a:rPr lang="fr-FR" sz="1100">
                  <a:solidFill>
                    <a:srgbClr val="C4A850"/>
                  </a:solidFill>
                  <a:latin typeface="Calibri"/>
                  <a:ea typeface="Arial"/>
                  <a:cs typeface="Calibri"/>
                  <a:sym typeface="Calibri"/>
                </a:rPr>
                <a:t>d</a:t>
              </a:r>
              <a:r>
                <a:rPr lang="fr-FR" sz="1100" b="0" i="0" u="none" strike="noStrike" cap="none">
                  <a:solidFill>
                    <a:srgbClr val="C4A850"/>
                  </a:solidFill>
                  <a:latin typeface="Calibri"/>
                  <a:ea typeface="Arial"/>
                  <a:cs typeface="Calibri"/>
                  <a:sym typeface="Calibri"/>
                </a:rPr>
                <a:t>u monta</a:t>
              </a:r>
              <a:r>
                <a:rPr lang="fr-FR" sz="1100">
                  <a:solidFill>
                    <a:srgbClr val="C4A850"/>
                  </a:solidFill>
                  <a:latin typeface="Calibri"/>
                  <a:ea typeface="Arial"/>
                  <a:cs typeface="Calibri"/>
                  <a:sym typeface="Calibri"/>
                </a:rPr>
                <a:t>nt</a:t>
              </a:r>
              <a:endParaRPr sz="1200" b="0" i="0" u="none" strike="noStrike" cap="none">
                <a:solidFill>
                  <a:srgbClr val="C4A850"/>
                </a:solidFill>
                <a:latin typeface="Arial"/>
                <a:ea typeface="Arial"/>
                <a:cs typeface="Arial"/>
                <a:sym typeface="Arial"/>
              </a:endParaRPr>
            </a:p>
          </p:txBody>
        </p:sp>
      </p:grpSp>
    </p:spTree>
    <p:extLst>
      <p:ext uri="{BB962C8B-B14F-4D97-AF65-F5344CB8AC3E}">
        <p14:creationId xmlns:p14="http://schemas.microsoft.com/office/powerpoint/2010/main" val="2896497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97CFAE-02D9-029C-24DB-01CD5CA12591}"/>
              </a:ext>
            </a:extLst>
          </p:cNvPr>
          <p:cNvSpPr>
            <a:spLocks noGrp="1"/>
          </p:cNvSpPr>
          <p:nvPr>
            <p:ph type="title"/>
          </p:nvPr>
        </p:nvSpPr>
        <p:spPr/>
        <p:txBody>
          <a:bodyPr/>
          <a:lstStyle/>
          <a:p>
            <a:r>
              <a:rPr lang="fr-FR">
                <a:latin typeface="Arial" panose="020B0604020202020204" pitchFamily="34" charset="0"/>
                <a:cs typeface="Arial" panose="020B0604020202020204" pitchFamily="34" charset="0"/>
              </a:rPr>
              <a:t>Sommaire</a:t>
            </a:r>
          </a:p>
        </p:txBody>
      </p:sp>
      <p:sp>
        <p:nvSpPr>
          <p:cNvPr id="3" name="Espace réservé du contenu 2">
            <a:extLst>
              <a:ext uri="{FF2B5EF4-FFF2-40B4-BE49-F238E27FC236}">
                <a16:creationId xmlns:a16="http://schemas.microsoft.com/office/drawing/2014/main" id="{C211DA30-3ADE-5D3A-8201-B8E2483F6072}"/>
              </a:ext>
            </a:extLst>
          </p:cNvPr>
          <p:cNvSpPr>
            <a:spLocks noGrp="1"/>
          </p:cNvSpPr>
          <p:nvPr>
            <p:ph idx="1"/>
          </p:nvPr>
        </p:nvSpPr>
        <p:spPr/>
        <p:txBody>
          <a:bodyPr>
            <a:normAutofit/>
          </a:bodyPr>
          <a:lstStyle/>
          <a:p>
            <a:pPr lvl="0">
              <a:lnSpc>
                <a:spcPct val="150000"/>
              </a:lnSpc>
              <a:tabLst>
                <a:tab pos="457200" algn="l"/>
              </a:tabLst>
            </a:pPr>
            <a:r>
              <a:rPr lang="fr-FR" sz="1800">
                <a:effectLst/>
                <a:latin typeface="Arial" panose="020B0604020202020204" pitchFamily="34" charset="0"/>
                <a:ea typeface="Times New Roman" panose="02020603050405020304" pitchFamily="18" charset="0"/>
                <a:cs typeface="Arial" panose="020B0604020202020204" pitchFamily="34" charset="0"/>
              </a:rPr>
              <a:t>Présentation des réseaux de chaleur : contexte et atouts</a:t>
            </a:r>
          </a:p>
          <a:p>
            <a:pPr lvl="1">
              <a:lnSpc>
                <a:spcPct val="150000"/>
              </a:lnSpc>
              <a:tabLst>
                <a:tab pos="457200" algn="l"/>
              </a:tabLst>
            </a:pPr>
            <a:r>
              <a:rPr lang="fr-FR" sz="1800">
                <a:effectLst/>
                <a:latin typeface="Arial" panose="020B0604020202020204" pitchFamily="34" charset="0"/>
                <a:ea typeface="Times New Roman" panose="02020603050405020304" pitchFamily="18" charset="0"/>
                <a:cs typeface="Arial" panose="020B0604020202020204" pitchFamily="34" charset="0"/>
              </a:rPr>
              <a:t>Un réseau de chaleur sur le territoire : sujets et indicateurs clés</a:t>
            </a:r>
            <a:endParaRPr lang="fr-FR" sz="1800">
              <a:latin typeface="Arial" panose="020B0604020202020204" pitchFamily="34" charset="0"/>
              <a:ea typeface="Times New Roman" panose="02020603050405020304" pitchFamily="18" charset="0"/>
              <a:cs typeface="Arial" panose="020B0604020202020204" pitchFamily="34" charset="0"/>
            </a:endParaRPr>
          </a:p>
          <a:p>
            <a:pPr lvl="1">
              <a:lnSpc>
                <a:spcPct val="150000"/>
              </a:lnSpc>
              <a:tabLst>
                <a:tab pos="457200" algn="l"/>
              </a:tabLst>
            </a:pPr>
            <a:r>
              <a:rPr lang="fr-FR" sz="1800">
                <a:effectLst/>
                <a:latin typeface="Arial" panose="020B0604020202020204" pitchFamily="34" charset="0"/>
                <a:ea typeface="Times New Roman" panose="02020603050405020304" pitchFamily="18" charset="0"/>
                <a:cs typeface="Arial" panose="020B0604020202020204" pitchFamily="34" charset="0"/>
              </a:rPr>
              <a:t>Créer un réseau : clé de la réussite, timeline, aides et ressources utiles</a:t>
            </a:r>
            <a:endParaRPr lang="fr-FR" sz="1800">
              <a:latin typeface="Arial" panose="020B0604020202020204" pitchFamily="34" charset="0"/>
              <a:ea typeface="Times New Roman" panose="02020603050405020304" pitchFamily="18" charset="0"/>
              <a:cs typeface="Arial" panose="020B0604020202020204" pitchFamily="34" charset="0"/>
            </a:endParaRPr>
          </a:p>
          <a:p>
            <a:pPr lvl="1">
              <a:lnSpc>
                <a:spcPct val="150000"/>
              </a:lnSpc>
              <a:tabLst>
                <a:tab pos="457200" algn="l"/>
              </a:tabLst>
            </a:pPr>
            <a:r>
              <a:rPr lang="fr-FR" sz="1800">
                <a:effectLst/>
                <a:latin typeface="Arial" panose="020B0604020202020204" pitchFamily="34" charset="0"/>
                <a:ea typeface="Times New Roman" panose="02020603050405020304" pitchFamily="18" charset="0"/>
                <a:cs typeface="Arial" panose="020B0604020202020204" pitchFamily="34" charset="0"/>
              </a:rPr>
              <a:t>Montage de projet : qui fait quoi ? quel mode de gestion ? </a:t>
            </a:r>
          </a:p>
          <a:p>
            <a:pPr marL="800100" lvl="1" indent="-342900">
              <a:lnSpc>
                <a:spcPct val="150000"/>
              </a:lnSpc>
              <a:buSzPts val="1000"/>
              <a:buFontTx/>
              <a:buChar char="-"/>
              <a:tabLst>
                <a:tab pos="457200" algn="l"/>
              </a:tabLst>
            </a:pPr>
            <a:endParaRPr lang="fr-FR" sz="1800">
              <a:effectLst/>
              <a:latin typeface="Arial" panose="020B0604020202020204" pitchFamily="34" charset="0"/>
              <a:ea typeface="Calibri" panose="020F0502020204030204" pitchFamily="34" charset="0"/>
              <a:cs typeface="Arial" panose="020B0604020202020204" pitchFamily="34" charset="0"/>
            </a:endParaRPr>
          </a:p>
          <a:p>
            <a:pPr lvl="0">
              <a:lnSpc>
                <a:spcPct val="150000"/>
              </a:lnSpc>
              <a:tabLst>
                <a:tab pos="457200" algn="l"/>
              </a:tabLst>
            </a:pPr>
            <a:r>
              <a:rPr lang="fr-FR" sz="1800">
                <a:effectLst/>
                <a:latin typeface="Arial" panose="020B0604020202020204" pitchFamily="34" charset="0"/>
                <a:ea typeface="Times New Roman" panose="02020603050405020304" pitchFamily="18" charset="0"/>
                <a:cs typeface="Arial" panose="020B0604020202020204" pitchFamily="34" charset="0"/>
              </a:rPr>
              <a:t>Simulation cartographique </a:t>
            </a:r>
            <a:endParaRPr lang="fr-FR" sz="1800">
              <a:latin typeface="Arial" panose="020B0604020202020204" pitchFamily="34" charset="0"/>
              <a:ea typeface="Times New Roman" panose="02020603050405020304" pitchFamily="18" charset="0"/>
              <a:cs typeface="Arial" panose="020B0604020202020204" pitchFamily="34" charset="0"/>
            </a:endParaRPr>
          </a:p>
          <a:p>
            <a:pPr lvl="1">
              <a:lnSpc>
                <a:spcPct val="150000"/>
              </a:lnSpc>
              <a:tabLst>
                <a:tab pos="457200" algn="l"/>
              </a:tabLst>
            </a:pPr>
            <a:r>
              <a:rPr lang="fr-FR" sz="1800">
                <a:effectLst/>
                <a:latin typeface="Arial" panose="020B0604020202020204" pitchFamily="34" charset="0"/>
                <a:ea typeface="Times New Roman" panose="02020603050405020304" pitchFamily="18" charset="0"/>
                <a:cs typeface="Arial" panose="020B0604020202020204" pitchFamily="34" charset="0"/>
              </a:rPr>
              <a:t>Préfiguration du réseau sur la base de l’outils cartographique de votre choix</a:t>
            </a:r>
            <a:endParaRPr lang="fr-FR" sz="1800">
              <a:latin typeface="Arial" panose="020B0604020202020204" pitchFamily="34" charset="0"/>
              <a:ea typeface="Times New Roman" panose="02020603050405020304" pitchFamily="18" charset="0"/>
              <a:cs typeface="Arial" panose="020B0604020202020204" pitchFamily="34" charset="0"/>
            </a:endParaRPr>
          </a:p>
          <a:p>
            <a:pPr lvl="1">
              <a:lnSpc>
                <a:spcPct val="150000"/>
              </a:lnSpc>
              <a:tabLst>
                <a:tab pos="457200" algn="l"/>
              </a:tabLst>
            </a:pPr>
            <a:r>
              <a:rPr lang="fr-FR" sz="1800">
                <a:effectLst/>
                <a:latin typeface="Arial" panose="020B0604020202020204" pitchFamily="34" charset="0"/>
                <a:ea typeface="Times New Roman" panose="02020603050405020304" pitchFamily="18" charset="0"/>
                <a:cs typeface="Arial" panose="020B0604020202020204" pitchFamily="34" charset="0"/>
              </a:rPr>
              <a:t>Analyse de la pertinence des scénarios</a:t>
            </a:r>
          </a:p>
          <a:p>
            <a:pPr lvl="1">
              <a:lnSpc>
                <a:spcPct val="150000"/>
              </a:lnSpc>
              <a:tabLst>
                <a:tab pos="457200" algn="l"/>
              </a:tabLst>
            </a:pPr>
            <a:endParaRPr lang="fr-FR" sz="1800">
              <a:latin typeface="Arial" panose="020B0604020202020204" pitchFamily="34" charset="0"/>
              <a:ea typeface="Times New Roman" panose="02020603050405020304" pitchFamily="18" charset="0"/>
              <a:cs typeface="Arial" panose="020B0604020202020204" pitchFamily="34" charset="0"/>
            </a:endParaRPr>
          </a:p>
          <a:p>
            <a:pPr>
              <a:lnSpc>
                <a:spcPct val="150000"/>
              </a:lnSpc>
              <a:tabLst>
                <a:tab pos="457200" algn="l"/>
              </a:tabLst>
            </a:pPr>
            <a:r>
              <a:rPr lang="fr-FR" sz="1800">
                <a:effectLst/>
                <a:latin typeface="Arial" panose="020B0604020202020204" pitchFamily="34" charset="0"/>
                <a:ea typeface="Times New Roman" panose="02020603050405020304" pitchFamily="18" charset="0"/>
                <a:cs typeface="Arial" panose="020B0604020202020204" pitchFamily="34" charset="0"/>
              </a:rPr>
              <a:t>Suite du projet</a:t>
            </a:r>
            <a:endParaRPr lang="fr-FR" sz="1800">
              <a:effectLst/>
              <a:latin typeface="Arial" panose="020B0604020202020204" pitchFamily="34" charset="0"/>
              <a:ea typeface="Calibri" panose="020F0502020204030204" pitchFamily="34" charset="0"/>
              <a:cs typeface="Arial" panose="020B0604020202020204" pitchFamily="34" charset="0"/>
            </a:endParaRPr>
          </a:p>
          <a:p>
            <a:endParaRPr lang="fr-FR"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34178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A6FDB-852C-B6E1-D3DE-25F04A099AC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DC28DF0-6F60-BD2E-C85A-951300CBE317}"/>
              </a:ext>
            </a:extLst>
          </p:cNvPr>
          <p:cNvSpPr>
            <a:spLocks noGrp="1"/>
          </p:cNvSpPr>
          <p:nvPr>
            <p:ph type="title"/>
          </p:nvPr>
        </p:nvSpPr>
        <p:spPr/>
        <p:txBody>
          <a:bodyPr/>
          <a:lstStyle/>
          <a:p>
            <a:r>
              <a:rPr lang="fr-FR"/>
              <a:t>Créer un réseau de chaleur : feuille de route</a:t>
            </a:r>
          </a:p>
        </p:txBody>
      </p:sp>
      <p:grpSp>
        <p:nvGrpSpPr>
          <p:cNvPr id="3" name="Groupe 2">
            <a:extLst>
              <a:ext uri="{FF2B5EF4-FFF2-40B4-BE49-F238E27FC236}">
                <a16:creationId xmlns:a16="http://schemas.microsoft.com/office/drawing/2014/main" id="{9F989725-0296-853D-1F7A-154FF2C00E46}"/>
              </a:ext>
            </a:extLst>
          </p:cNvPr>
          <p:cNvGrpSpPr/>
          <p:nvPr/>
        </p:nvGrpSpPr>
        <p:grpSpPr>
          <a:xfrm>
            <a:off x="1651860" y="1100024"/>
            <a:ext cx="7316292" cy="477567"/>
            <a:chOff x="519370" y="1113939"/>
            <a:chExt cx="8472229" cy="553020"/>
          </a:xfrm>
        </p:grpSpPr>
        <p:sp>
          <p:nvSpPr>
            <p:cNvPr id="4" name="Google Shape;2130;ga04c6f3b03_1_49">
              <a:extLst>
                <a:ext uri="{FF2B5EF4-FFF2-40B4-BE49-F238E27FC236}">
                  <a16:creationId xmlns:a16="http://schemas.microsoft.com/office/drawing/2014/main" id="{03878095-0722-F614-2F06-56E58035329B}"/>
                </a:ext>
              </a:extLst>
            </p:cNvPr>
            <p:cNvSpPr/>
            <p:nvPr/>
          </p:nvSpPr>
          <p:spPr>
            <a:xfrm>
              <a:off x="2788005" y="1141152"/>
              <a:ext cx="2151548" cy="506555"/>
            </a:xfrm>
            <a:prstGeom prst="homePlate">
              <a:avLst>
                <a:gd name="adj" fmla="val 19003"/>
              </a:avLst>
            </a:prstGeom>
            <a:solidFill>
              <a:srgbClr val="ED7D31"/>
            </a:solidFill>
            <a:ln w="9525" cap="flat" cmpd="sng">
              <a:noFill/>
              <a:prstDash val="solid"/>
              <a:miter lim="8000"/>
              <a:headEnd type="none" w="sm" len="sm"/>
              <a:tailEnd type="none" w="sm" len="sm"/>
            </a:ln>
          </p:spPr>
          <p:txBody>
            <a:bodyPr spcFirstLastPara="1" wrap="square" lIns="324000" tIns="25200" rIns="0" bIns="24100" anchor="ctr" anchorCtr="1">
              <a:noAutofit/>
            </a:bodyPr>
            <a:lstStyle/>
            <a:p>
              <a:pPr marL="0" marR="0" lvl="0" indent="0" algn="ctr" rtl="0">
                <a:lnSpc>
                  <a:spcPct val="90000"/>
                </a:lnSpc>
                <a:spcBef>
                  <a:spcPts val="0"/>
                </a:spcBef>
                <a:spcAft>
                  <a:spcPts val="0"/>
                </a:spcAft>
                <a:buClr>
                  <a:srgbClr val="000000"/>
                </a:buClr>
                <a:buSzPts val="1600"/>
                <a:buFont typeface="Arial"/>
                <a:buNone/>
              </a:pPr>
              <a:r>
                <a:rPr lang="fr-FR" sz="1100" b="1" u="none" strike="noStrike" cap="none">
                  <a:solidFill>
                    <a:srgbClr val="FFFFFF"/>
                  </a:solidFill>
                  <a:latin typeface="Calibri"/>
                  <a:ea typeface="Calibri"/>
                  <a:cs typeface="Calibri"/>
                  <a:sym typeface="Calibri"/>
                </a:rPr>
                <a:t>Identification du projet</a:t>
              </a:r>
              <a:endParaRPr sz="1100" b="0" u="none" strike="noStrike" cap="none">
                <a:solidFill>
                  <a:srgbClr val="000000"/>
                </a:solidFill>
                <a:latin typeface="Arial"/>
                <a:ea typeface="Arial"/>
                <a:cs typeface="Arial"/>
                <a:sym typeface="Arial"/>
              </a:endParaRPr>
            </a:p>
          </p:txBody>
        </p:sp>
        <p:sp>
          <p:nvSpPr>
            <p:cNvPr id="5" name="Ellipse 4">
              <a:extLst>
                <a:ext uri="{FF2B5EF4-FFF2-40B4-BE49-F238E27FC236}">
                  <a16:creationId xmlns:a16="http://schemas.microsoft.com/office/drawing/2014/main" id="{919793BA-EB32-3E78-40E7-6DDE4704DCC6}"/>
                </a:ext>
              </a:extLst>
            </p:cNvPr>
            <p:cNvSpPr/>
            <p:nvPr/>
          </p:nvSpPr>
          <p:spPr>
            <a:xfrm>
              <a:off x="2530557" y="1113939"/>
              <a:ext cx="599786" cy="539910"/>
            </a:xfrm>
            <a:prstGeom prst="ellipse">
              <a:avLst/>
            </a:prstGeom>
            <a:solidFill>
              <a:srgbClr val="ED7D31"/>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1</a:t>
              </a:r>
              <a:endParaRPr lang="fr-FR" sz="1200" b="1">
                <a:solidFill>
                  <a:srgbClr val="FFFFFF"/>
                </a:solidFill>
              </a:endParaRPr>
            </a:p>
          </p:txBody>
        </p:sp>
        <p:sp>
          <p:nvSpPr>
            <p:cNvPr id="6" name="Google Shape;2130;ga04c6f3b03_1_49">
              <a:extLst>
                <a:ext uri="{FF2B5EF4-FFF2-40B4-BE49-F238E27FC236}">
                  <a16:creationId xmlns:a16="http://schemas.microsoft.com/office/drawing/2014/main" id="{264D0550-F62D-C272-A2DD-BA26D9FD3BF1}"/>
                </a:ext>
              </a:extLst>
            </p:cNvPr>
            <p:cNvSpPr/>
            <p:nvPr/>
          </p:nvSpPr>
          <p:spPr>
            <a:xfrm>
              <a:off x="5233266" y="1147294"/>
              <a:ext cx="1789059" cy="506555"/>
            </a:xfrm>
            <a:prstGeom prst="homePlate">
              <a:avLst>
                <a:gd name="adj" fmla="val 12763"/>
              </a:avLst>
            </a:prstGeom>
            <a:solidFill>
              <a:srgbClr val="6EAB46"/>
            </a:solidFill>
            <a:ln w="9525" cap="flat" cmpd="sng">
              <a:noFill/>
              <a:prstDash val="solid"/>
              <a:miter lim="8000"/>
              <a:headEnd type="none" w="sm" len="sm"/>
              <a:tailEnd type="none" w="sm" len="sm"/>
            </a:ln>
          </p:spPr>
          <p:txBody>
            <a:bodyPr spcFirstLastPara="1" wrap="square" lIns="324000" tIns="25200" rIns="0" bIns="24100" anchor="ctr" anchorCtr="1">
              <a:noAutofit/>
            </a:bodyPr>
            <a:lstStyle/>
            <a:p>
              <a:pPr lvl="0" algn="ctr">
                <a:lnSpc>
                  <a:spcPct val="90000"/>
                </a:lnSpc>
                <a:buClr>
                  <a:srgbClr val="000000"/>
                </a:buClr>
                <a:buSzPts val="1600"/>
              </a:pPr>
              <a:r>
                <a:rPr lang="fr-FR" sz="1100" b="1">
                  <a:solidFill>
                    <a:srgbClr val="FFFFFF"/>
                  </a:solidFill>
                  <a:latin typeface="Calibri"/>
                  <a:ea typeface="Calibri"/>
                  <a:cs typeface="Calibri"/>
                  <a:sym typeface="Calibri"/>
                </a:rPr>
                <a:t>Etude de faisabilité</a:t>
              </a:r>
              <a:endParaRPr lang="fr-FR" sz="1100">
                <a:solidFill>
                  <a:srgbClr val="000000"/>
                </a:solidFill>
                <a:ea typeface="Arial"/>
                <a:cs typeface="Arial"/>
                <a:sym typeface="Arial"/>
              </a:endParaRPr>
            </a:p>
          </p:txBody>
        </p:sp>
        <p:sp>
          <p:nvSpPr>
            <p:cNvPr id="7" name="Ellipse 6">
              <a:extLst>
                <a:ext uri="{FF2B5EF4-FFF2-40B4-BE49-F238E27FC236}">
                  <a16:creationId xmlns:a16="http://schemas.microsoft.com/office/drawing/2014/main" id="{508CC1CC-55A3-6C05-4A3F-B28A26F909DF}"/>
                </a:ext>
              </a:extLst>
            </p:cNvPr>
            <p:cNvSpPr/>
            <p:nvPr/>
          </p:nvSpPr>
          <p:spPr>
            <a:xfrm>
              <a:off x="4975820" y="1120081"/>
              <a:ext cx="599786" cy="539910"/>
            </a:xfrm>
            <a:prstGeom prst="ellipse">
              <a:avLst/>
            </a:prstGeom>
            <a:solidFill>
              <a:srgbClr val="6EAB46"/>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2</a:t>
              </a:r>
              <a:endParaRPr lang="fr-FR" sz="1200" b="1">
                <a:solidFill>
                  <a:srgbClr val="FFFFFF"/>
                </a:solidFill>
              </a:endParaRPr>
            </a:p>
          </p:txBody>
        </p:sp>
        <p:sp>
          <p:nvSpPr>
            <p:cNvPr id="8" name="Google Shape;2130;ga04c6f3b03_1_49">
              <a:extLst>
                <a:ext uri="{FF2B5EF4-FFF2-40B4-BE49-F238E27FC236}">
                  <a16:creationId xmlns:a16="http://schemas.microsoft.com/office/drawing/2014/main" id="{63D70C90-4C93-88DB-12F1-E769AFED3587}"/>
                </a:ext>
              </a:extLst>
            </p:cNvPr>
            <p:cNvSpPr/>
            <p:nvPr/>
          </p:nvSpPr>
          <p:spPr>
            <a:xfrm>
              <a:off x="7279773" y="1154260"/>
              <a:ext cx="1711826" cy="506555"/>
            </a:xfrm>
            <a:prstGeom prst="homePlate">
              <a:avLst>
                <a:gd name="adj" fmla="val 12764"/>
              </a:avLst>
            </a:prstGeom>
            <a:solidFill>
              <a:srgbClr val="2E75B6"/>
            </a:solidFill>
            <a:ln w="9525" cap="flat" cmpd="sng">
              <a:noFill/>
              <a:prstDash val="solid"/>
              <a:miter lim="8000"/>
              <a:headEnd type="none" w="sm" len="sm"/>
              <a:tailEnd type="none" w="sm" len="sm"/>
            </a:ln>
          </p:spPr>
          <p:txBody>
            <a:bodyPr spcFirstLastPara="1" wrap="square" lIns="324000" tIns="25200" rIns="108000" bIns="24100" anchor="ctr" anchorCtr="1">
              <a:noAutofit/>
            </a:bodyPr>
            <a:lstStyle/>
            <a:p>
              <a:pPr lvl="0" algn="ctr">
                <a:lnSpc>
                  <a:spcPct val="90000"/>
                </a:lnSpc>
                <a:buClr>
                  <a:srgbClr val="000000"/>
                </a:buClr>
                <a:buSzPts val="1600"/>
              </a:pPr>
              <a:r>
                <a:rPr lang="fr-FR" sz="1100" b="1">
                  <a:solidFill>
                    <a:srgbClr val="FFFFFF"/>
                  </a:solidFill>
                  <a:latin typeface="Calibri"/>
                  <a:ea typeface="Calibri"/>
                  <a:cs typeface="Calibri"/>
                  <a:sym typeface="Calibri"/>
                </a:rPr>
                <a:t>Mise en œuvre et suivi</a:t>
              </a:r>
              <a:endParaRPr lang="fr-FR" sz="1100">
                <a:solidFill>
                  <a:srgbClr val="000000"/>
                </a:solidFill>
                <a:ea typeface="Arial"/>
                <a:cs typeface="Arial"/>
                <a:sym typeface="Arial"/>
              </a:endParaRPr>
            </a:p>
          </p:txBody>
        </p:sp>
        <p:sp>
          <p:nvSpPr>
            <p:cNvPr id="9" name="Ellipse 8">
              <a:extLst>
                <a:ext uri="{FF2B5EF4-FFF2-40B4-BE49-F238E27FC236}">
                  <a16:creationId xmlns:a16="http://schemas.microsoft.com/office/drawing/2014/main" id="{8EE9E57C-E439-7CCB-FA97-8243897C4605}"/>
                </a:ext>
              </a:extLst>
            </p:cNvPr>
            <p:cNvSpPr/>
            <p:nvPr/>
          </p:nvSpPr>
          <p:spPr>
            <a:xfrm>
              <a:off x="7022326" y="1127049"/>
              <a:ext cx="599786" cy="539910"/>
            </a:xfrm>
            <a:prstGeom prst="ellipse">
              <a:avLst/>
            </a:prstGeom>
            <a:solidFill>
              <a:srgbClr val="2E75B6"/>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3</a:t>
              </a:r>
              <a:endParaRPr lang="fr-FR" sz="1200" b="1">
                <a:solidFill>
                  <a:srgbClr val="FFFFFF"/>
                </a:solidFill>
              </a:endParaRPr>
            </a:p>
          </p:txBody>
        </p:sp>
        <p:sp>
          <p:nvSpPr>
            <p:cNvPr id="10" name="Google Shape;2130;ga04c6f3b03_1_49">
              <a:extLst>
                <a:ext uri="{FF2B5EF4-FFF2-40B4-BE49-F238E27FC236}">
                  <a16:creationId xmlns:a16="http://schemas.microsoft.com/office/drawing/2014/main" id="{C0886AF8-5D3C-E02A-5F43-BA385D410536}"/>
                </a:ext>
              </a:extLst>
            </p:cNvPr>
            <p:cNvSpPr/>
            <p:nvPr/>
          </p:nvSpPr>
          <p:spPr>
            <a:xfrm>
              <a:off x="776817" y="1141152"/>
              <a:ext cx="1708942" cy="506555"/>
            </a:xfrm>
            <a:prstGeom prst="homePlate">
              <a:avLst>
                <a:gd name="adj" fmla="val 19003"/>
              </a:avLst>
            </a:prstGeom>
            <a:solidFill>
              <a:srgbClr val="FF9300"/>
            </a:solidFill>
            <a:ln w="9525" cap="flat" cmpd="sng">
              <a:noFill/>
              <a:prstDash val="solid"/>
              <a:miter lim="8000"/>
              <a:headEnd type="none" w="sm" len="sm"/>
              <a:tailEnd type="none" w="sm" len="sm"/>
            </a:ln>
          </p:spPr>
          <p:txBody>
            <a:bodyPr spcFirstLastPara="1" wrap="square" lIns="324000" tIns="25200" rIns="0" bIns="24100" anchor="ctr" anchorCtr="1">
              <a:noAutofit/>
            </a:bodyPr>
            <a:lstStyle/>
            <a:p>
              <a:pPr lvl="0" algn="ctr">
                <a:lnSpc>
                  <a:spcPct val="90000"/>
                </a:lnSpc>
                <a:buClr>
                  <a:srgbClr val="000000"/>
                </a:buClr>
                <a:buSzPts val="1600"/>
              </a:pPr>
              <a:r>
                <a:rPr lang="fr-FR" sz="1100" b="1">
                  <a:solidFill>
                    <a:srgbClr val="FFFFFF"/>
                  </a:solidFill>
                  <a:latin typeface="Calibri"/>
                  <a:ea typeface="Calibri"/>
                  <a:cs typeface="Calibri"/>
                  <a:sym typeface="Calibri"/>
                </a:rPr>
                <a:t>Acculturation &amp; mobilisation</a:t>
              </a:r>
              <a:endParaRPr lang="fr-FR" sz="1100">
                <a:solidFill>
                  <a:srgbClr val="000000"/>
                </a:solidFill>
                <a:ea typeface="Arial"/>
                <a:cs typeface="Arial"/>
                <a:sym typeface="Arial"/>
              </a:endParaRPr>
            </a:p>
          </p:txBody>
        </p:sp>
        <p:sp>
          <p:nvSpPr>
            <p:cNvPr id="11" name="Ellipse 10">
              <a:extLst>
                <a:ext uri="{FF2B5EF4-FFF2-40B4-BE49-F238E27FC236}">
                  <a16:creationId xmlns:a16="http://schemas.microsoft.com/office/drawing/2014/main" id="{DECFA7B6-5DCC-0015-E5FD-1A436247A8F8}"/>
                </a:ext>
              </a:extLst>
            </p:cNvPr>
            <p:cNvSpPr/>
            <p:nvPr/>
          </p:nvSpPr>
          <p:spPr>
            <a:xfrm>
              <a:off x="519370" y="1113939"/>
              <a:ext cx="599786" cy="539910"/>
            </a:xfrm>
            <a:prstGeom prst="ellipse">
              <a:avLst/>
            </a:prstGeom>
            <a:solidFill>
              <a:srgbClr val="FF9300"/>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0</a:t>
              </a:r>
              <a:endParaRPr lang="fr-FR" sz="1200" b="1">
                <a:solidFill>
                  <a:srgbClr val="FFFFFF"/>
                </a:solidFill>
              </a:endParaRPr>
            </a:p>
          </p:txBody>
        </p:sp>
      </p:grpSp>
      <p:cxnSp>
        <p:nvCxnSpPr>
          <p:cNvPr id="12" name="Connecteur droit avec flèche 11">
            <a:extLst>
              <a:ext uri="{FF2B5EF4-FFF2-40B4-BE49-F238E27FC236}">
                <a16:creationId xmlns:a16="http://schemas.microsoft.com/office/drawing/2014/main" id="{D1C59381-4EA0-F120-0DA8-661EF9D8F47C}"/>
              </a:ext>
            </a:extLst>
          </p:cNvPr>
          <p:cNvCxnSpPr>
            <a:cxnSpLocks/>
          </p:cNvCxnSpPr>
          <p:nvPr/>
        </p:nvCxnSpPr>
        <p:spPr>
          <a:xfrm flipV="1">
            <a:off x="2458916" y="1707419"/>
            <a:ext cx="0" cy="538971"/>
          </a:xfrm>
          <a:prstGeom prst="straightConnector1">
            <a:avLst/>
          </a:prstGeom>
          <a:ln w="76200">
            <a:solidFill>
              <a:srgbClr val="FF93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Connecteur droit avec flèche 12">
            <a:extLst>
              <a:ext uri="{FF2B5EF4-FFF2-40B4-BE49-F238E27FC236}">
                <a16:creationId xmlns:a16="http://schemas.microsoft.com/office/drawing/2014/main" id="{05C1F9F6-7B83-D94F-A2AE-58F379BACDBA}"/>
              </a:ext>
            </a:extLst>
          </p:cNvPr>
          <p:cNvCxnSpPr>
            <a:cxnSpLocks/>
          </p:cNvCxnSpPr>
          <p:nvPr/>
        </p:nvCxnSpPr>
        <p:spPr>
          <a:xfrm flipV="1">
            <a:off x="4444190" y="1707419"/>
            <a:ext cx="0" cy="538971"/>
          </a:xfrm>
          <a:prstGeom prst="straightConnector1">
            <a:avLst/>
          </a:prstGeom>
          <a:ln w="76200">
            <a:solidFill>
              <a:srgbClr val="ED7D3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Connecteur droit avec flèche 13">
            <a:extLst>
              <a:ext uri="{FF2B5EF4-FFF2-40B4-BE49-F238E27FC236}">
                <a16:creationId xmlns:a16="http://schemas.microsoft.com/office/drawing/2014/main" id="{1F556A38-00B3-D2F1-B577-592D3808F77D}"/>
              </a:ext>
            </a:extLst>
          </p:cNvPr>
          <p:cNvCxnSpPr>
            <a:cxnSpLocks/>
          </p:cNvCxnSpPr>
          <p:nvPr/>
        </p:nvCxnSpPr>
        <p:spPr>
          <a:xfrm flipV="1">
            <a:off x="6365123" y="1707419"/>
            <a:ext cx="0" cy="538971"/>
          </a:xfrm>
          <a:prstGeom prst="straightConnector1">
            <a:avLst/>
          </a:prstGeom>
          <a:ln w="76200">
            <a:solidFill>
              <a:srgbClr val="6EAB46"/>
            </a:solidFill>
            <a:tailEnd type="triangle"/>
          </a:ln>
        </p:spPr>
        <p:style>
          <a:lnRef idx="2">
            <a:schemeClr val="accent1"/>
          </a:lnRef>
          <a:fillRef idx="0">
            <a:schemeClr val="accent1"/>
          </a:fillRef>
          <a:effectRef idx="1">
            <a:schemeClr val="accent1"/>
          </a:effectRef>
          <a:fontRef idx="minor">
            <a:schemeClr val="tx1"/>
          </a:fontRef>
        </p:style>
      </p:cxnSp>
      <p:cxnSp>
        <p:nvCxnSpPr>
          <p:cNvPr id="15" name="Connecteur droit avec flèche 14">
            <a:extLst>
              <a:ext uri="{FF2B5EF4-FFF2-40B4-BE49-F238E27FC236}">
                <a16:creationId xmlns:a16="http://schemas.microsoft.com/office/drawing/2014/main" id="{FFBA0CAF-FC40-3FE6-D033-44FF74727C76}"/>
              </a:ext>
            </a:extLst>
          </p:cNvPr>
          <p:cNvCxnSpPr>
            <a:cxnSpLocks/>
          </p:cNvCxnSpPr>
          <p:nvPr/>
        </p:nvCxnSpPr>
        <p:spPr>
          <a:xfrm flipV="1">
            <a:off x="8191500" y="1707419"/>
            <a:ext cx="0" cy="538971"/>
          </a:xfrm>
          <a:prstGeom prst="straightConnector1">
            <a:avLst/>
          </a:prstGeom>
          <a:ln w="76200">
            <a:solidFill>
              <a:srgbClr val="2E75B6"/>
            </a:solidFill>
            <a:tailEnd type="triangle"/>
          </a:ln>
        </p:spPr>
        <p:style>
          <a:lnRef idx="2">
            <a:schemeClr val="accent1"/>
          </a:lnRef>
          <a:fillRef idx="0">
            <a:schemeClr val="accent1"/>
          </a:fillRef>
          <a:effectRef idx="1">
            <a:schemeClr val="accent1"/>
          </a:effectRef>
          <a:fontRef idx="minor">
            <a:schemeClr val="tx1"/>
          </a:fontRef>
        </p:style>
      </p:cxnSp>
      <p:sp>
        <p:nvSpPr>
          <p:cNvPr id="16" name="Google Shape;357;p41">
            <a:extLst>
              <a:ext uri="{FF2B5EF4-FFF2-40B4-BE49-F238E27FC236}">
                <a16:creationId xmlns:a16="http://schemas.microsoft.com/office/drawing/2014/main" id="{EB09F7E4-51AD-FAA8-E109-AC87D32B1290}"/>
              </a:ext>
            </a:extLst>
          </p:cNvPr>
          <p:cNvSpPr/>
          <p:nvPr/>
        </p:nvSpPr>
        <p:spPr>
          <a:xfrm>
            <a:off x="1508145" y="2334518"/>
            <a:ext cx="1939062" cy="466246"/>
          </a:xfrm>
          <a:prstGeom prst="rect">
            <a:avLst/>
          </a:prstGeom>
          <a:solidFill>
            <a:srgbClr val="FFFFFF"/>
          </a:solidFill>
          <a:ln w="19050" cap="flat" cmpd="sng">
            <a:solidFill>
              <a:srgbClr val="335B74"/>
            </a:solidFill>
            <a:prstDash val="solid"/>
            <a:round/>
            <a:headEnd type="none" w="sm" len="sm"/>
            <a:tailEnd type="none" w="sm" len="sm"/>
          </a:ln>
        </p:spPr>
        <p:txBody>
          <a:bodyPr spcFirstLastPara="1" wrap="square" lIns="91256" tIns="91256" rIns="91256" bIns="91256" anchor="ctr" anchorCtr="0">
            <a:noAutofit/>
          </a:bodyPr>
          <a:lstStyle/>
          <a:p>
            <a:pPr algn="ctr">
              <a:lnSpc>
                <a:spcPct val="115000"/>
              </a:lnSpc>
            </a:pPr>
            <a:r>
              <a:rPr lang="fr-FR" sz="1100">
                <a:solidFill>
                  <a:srgbClr val="335B74"/>
                </a:solidFill>
              </a:rPr>
              <a:t>Guide d’identification de projet</a:t>
            </a:r>
          </a:p>
        </p:txBody>
      </p:sp>
      <p:sp>
        <p:nvSpPr>
          <p:cNvPr id="17" name="Google Shape;357;p41">
            <a:extLst>
              <a:ext uri="{FF2B5EF4-FFF2-40B4-BE49-F238E27FC236}">
                <a16:creationId xmlns:a16="http://schemas.microsoft.com/office/drawing/2014/main" id="{5E1C1527-976E-8C17-AD72-5D5BF535379C}"/>
              </a:ext>
            </a:extLst>
          </p:cNvPr>
          <p:cNvSpPr/>
          <p:nvPr/>
        </p:nvSpPr>
        <p:spPr>
          <a:xfrm>
            <a:off x="3532573" y="2334055"/>
            <a:ext cx="5525763" cy="538972"/>
          </a:xfrm>
          <a:prstGeom prst="rect">
            <a:avLst/>
          </a:prstGeom>
          <a:solidFill>
            <a:srgbClr val="FFFFFF"/>
          </a:solidFill>
          <a:ln w="19050" cap="flat" cmpd="sng">
            <a:solidFill>
              <a:srgbClr val="335B74"/>
            </a:solidFill>
            <a:prstDash val="solid"/>
            <a:round/>
            <a:headEnd type="none" w="sm" len="sm"/>
            <a:tailEnd type="none" w="sm" len="sm"/>
          </a:ln>
        </p:spPr>
        <p:txBody>
          <a:bodyPr spcFirstLastPara="1" wrap="square" lIns="91256" tIns="91256" rIns="91256" bIns="91256" anchor="ctr" anchorCtr="0">
            <a:noAutofit/>
          </a:bodyPr>
          <a:lstStyle/>
          <a:p>
            <a:pPr algn="ctr">
              <a:lnSpc>
                <a:spcPct val="115000"/>
              </a:lnSpc>
            </a:pPr>
            <a:r>
              <a:rPr lang="fr-FR" sz="1100">
                <a:solidFill>
                  <a:srgbClr val="335B74"/>
                </a:solidFill>
              </a:rPr>
              <a:t>Modèle de cahier des charges pour AMO</a:t>
            </a:r>
          </a:p>
          <a:p>
            <a:pPr algn="ctr">
              <a:lnSpc>
                <a:spcPct val="115000"/>
              </a:lnSpc>
            </a:pPr>
            <a:r>
              <a:rPr lang="fr-FR" sz="1100">
                <a:solidFill>
                  <a:srgbClr val="335B74"/>
                </a:solidFill>
              </a:rPr>
              <a:t>(AMORCE/ADEME/SN2E)</a:t>
            </a:r>
          </a:p>
        </p:txBody>
      </p:sp>
      <p:sp>
        <p:nvSpPr>
          <p:cNvPr id="18" name="Google Shape;357;p41">
            <a:extLst>
              <a:ext uri="{FF2B5EF4-FFF2-40B4-BE49-F238E27FC236}">
                <a16:creationId xmlns:a16="http://schemas.microsoft.com/office/drawing/2014/main" id="{D77025F3-1E89-0207-0A6C-9D9A5BBE0900}"/>
              </a:ext>
            </a:extLst>
          </p:cNvPr>
          <p:cNvSpPr/>
          <p:nvPr/>
        </p:nvSpPr>
        <p:spPr>
          <a:xfrm>
            <a:off x="1508145" y="2866529"/>
            <a:ext cx="1939064" cy="268228"/>
          </a:xfrm>
          <a:prstGeom prst="rect">
            <a:avLst/>
          </a:prstGeom>
          <a:solidFill>
            <a:srgbClr val="FFFFFF"/>
          </a:solidFill>
          <a:ln w="19050" cap="flat" cmpd="sng">
            <a:solidFill>
              <a:srgbClr val="335B74"/>
            </a:solidFill>
            <a:prstDash val="solid"/>
            <a:round/>
            <a:headEnd type="none" w="sm" len="sm"/>
            <a:tailEnd type="none" w="sm" len="sm"/>
          </a:ln>
        </p:spPr>
        <p:txBody>
          <a:bodyPr spcFirstLastPara="1" wrap="square" lIns="91256" tIns="91256" rIns="91256" bIns="91256" anchor="ctr" anchorCtr="0">
            <a:noAutofit/>
          </a:bodyPr>
          <a:lstStyle/>
          <a:p>
            <a:pPr algn="ctr">
              <a:lnSpc>
                <a:spcPct val="115000"/>
              </a:lnSpc>
            </a:pPr>
            <a:r>
              <a:rPr lang="fr-FR" sz="1100">
                <a:solidFill>
                  <a:srgbClr val="335B74"/>
                </a:solidFill>
              </a:rPr>
              <a:t>Tutoriel préfiguration RC</a:t>
            </a:r>
          </a:p>
        </p:txBody>
      </p:sp>
      <p:sp>
        <p:nvSpPr>
          <p:cNvPr id="19" name="Google Shape;357;p41">
            <a:extLst>
              <a:ext uri="{FF2B5EF4-FFF2-40B4-BE49-F238E27FC236}">
                <a16:creationId xmlns:a16="http://schemas.microsoft.com/office/drawing/2014/main" id="{9484BA96-5037-A8DD-29E0-57F7B2EF82B0}"/>
              </a:ext>
            </a:extLst>
          </p:cNvPr>
          <p:cNvSpPr/>
          <p:nvPr/>
        </p:nvSpPr>
        <p:spPr>
          <a:xfrm>
            <a:off x="1508144" y="3198977"/>
            <a:ext cx="1939063" cy="527225"/>
          </a:xfrm>
          <a:prstGeom prst="rect">
            <a:avLst/>
          </a:prstGeom>
          <a:solidFill>
            <a:srgbClr val="FFFFFF"/>
          </a:solidFill>
          <a:ln w="19050" cap="flat" cmpd="sng">
            <a:solidFill>
              <a:srgbClr val="335B74"/>
            </a:solidFill>
            <a:prstDash val="solid"/>
            <a:round/>
            <a:headEnd type="none" w="sm" len="sm"/>
            <a:tailEnd type="none" w="sm" len="sm"/>
          </a:ln>
        </p:spPr>
        <p:txBody>
          <a:bodyPr spcFirstLastPara="1" wrap="square" lIns="91256" tIns="91256" rIns="91256" bIns="91256" anchor="ctr" anchorCtr="0">
            <a:noAutofit/>
          </a:bodyPr>
          <a:lstStyle/>
          <a:p>
            <a:pPr algn="ctr">
              <a:lnSpc>
                <a:spcPct val="115000"/>
              </a:lnSpc>
            </a:pPr>
            <a:r>
              <a:rPr lang="fr-FR" sz="1100">
                <a:solidFill>
                  <a:srgbClr val="335B74"/>
                </a:solidFill>
              </a:rPr>
              <a:t>Cartographie Via SEVA et retours d’expériences</a:t>
            </a:r>
          </a:p>
        </p:txBody>
      </p:sp>
      <p:sp>
        <p:nvSpPr>
          <p:cNvPr id="20" name="Google Shape;357;p41">
            <a:extLst>
              <a:ext uri="{FF2B5EF4-FFF2-40B4-BE49-F238E27FC236}">
                <a16:creationId xmlns:a16="http://schemas.microsoft.com/office/drawing/2014/main" id="{32EE12EF-1477-9A4D-EC2E-DAC82938747D}"/>
              </a:ext>
            </a:extLst>
          </p:cNvPr>
          <p:cNvSpPr/>
          <p:nvPr/>
        </p:nvSpPr>
        <p:spPr>
          <a:xfrm>
            <a:off x="7180729" y="2935533"/>
            <a:ext cx="1877611" cy="583652"/>
          </a:xfrm>
          <a:prstGeom prst="rect">
            <a:avLst/>
          </a:prstGeom>
          <a:solidFill>
            <a:srgbClr val="FFFFFF"/>
          </a:solidFill>
          <a:ln w="19050" cap="flat" cmpd="sng">
            <a:solidFill>
              <a:srgbClr val="335B74"/>
            </a:solidFill>
            <a:prstDash val="solid"/>
            <a:round/>
            <a:headEnd type="none" w="sm" len="sm"/>
            <a:tailEnd type="none" w="sm" len="sm"/>
          </a:ln>
        </p:spPr>
        <p:txBody>
          <a:bodyPr spcFirstLastPara="1" wrap="square" lIns="91256" tIns="91256" rIns="91256" bIns="91256" anchor="ctr" anchorCtr="0">
            <a:noAutofit/>
          </a:bodyPr>
          <a:lstStyle/>
          <a:p>
            <a:pPr algn="ctr">
              <a:lnSpc>
                <a:spcPct val="115000"/>
              </a:lnSpc>
            </a:pPr>
            <a:r>
              <a:rPr lang="fr-FR" sz="1100">
                <a:solidFill>
                  <a:srgbClr val="335B74"/>
                </a:solidFill>
              </a:rPr>
              <a:t>Guide et Modèle CDC réalisation schéma directeur</a:t>
            </a:r>
          </a:p>
        </p:txBody>
      </p:sp>
      <p:sp>
        <p:nvSpPr>
          <p:cNvPr id="21" name="Google Shape;357;p41">
            <a:extLst>
              <a:ext uri="{FF2B5EF4-FFF2-40B4-BE49-F238E27FC236}">
                <a16:creationId xmlns:a16="http://schemas.microsoft.com/office/drawing/2014/main" id="{25231E76-17E9-1B7D-111C-C7BA56507701}"/>
              </a:ext>
            </a:extLst>
          </p:cNvPr>
          <p:cNvSpPr/>
          <p:nvPr/>
        </p:nvSpPr>
        <p:spPr>
          <a:xfrm>
            <a:off x="7180725" y="3576739"/>
            <a:ext cx="1877611" cy="289333"/>
          </a:xfrm>
          <a:prstGeom prst="rect">
            <a:avLst/>
          </a:prstGeom>
          <a:solidFill>
            <a:srgbClr val="FFFFFF"/>
          </a:solidFill>
          <a:ln w="19050" cap="flat" cmpd="sng">
            <a:solidFill>
              <a:srgbClr val="335B74"/>
            </a:solidFill>
            <a:prstDash val="solid"/>
            <a:round/>
            <a:headEnd type="none" w="sm" len="sm"/>
            <a:tailEnd type="none" w="sm" len="sm"/>
          </a:ln>
        </p:spPr>
        <p:txBody>
          <a:bodyPr spcFirstLastPara="1" wrap="square" lIns="91256" tIns="91256" rIns="91256" bIns="91256" anchor="ctr" anchorCtr="0">
            <a:noAutofit/>
          </a:bodyPr>
          <a:lstStyle/>
          <a:p>
            <a:pPr algn="ctr">
              <a:lnSpc>
                <a:spcPct val="115000"/>
              </a:lnSpc>
            </a:pPr>
            <a:r>
              <a:rPr lang="fr-FR" sz="1100">
                <a:solidFill>
                  <a:srgbClr val="335B74"/>
                </a:solidFill>
              </a:rPr>
              <a:t>FAQ : Règlement de services</a:t>
            </a:r>
          </a:p>
        </p:txBody>
      </p:sp>
      <p:sp>
        <p:nvSpPr>
          <p:cNvPr id="22" name="Google Shape;357;p41">
            <a:extLst>
              <a:ext uri="{FF2B5EF4-FFF2-40B4-BE49-F238E27FC236}">
                <a16:creationId xmlns:a16="http://schemas.microsoft.com/office/drawing/2014/main" id="{E6D18352-572B-54F1-055D-4F72E983D93E}"/>
              </a:ext>
            </a:extLst>
          </p:cNvPr>
          <p:cNvSpPr/>
          <p:nvPr/>
        </p:nvSpPr>
        <p:spPr>
          <a:xfrm>
            <a:off x="7180729" y="3923626"/>
            <a:ext cx="1875905" cy="387191"/>
          </a:xfrm>
          <a:prstGeom prst="rect">
            <a:avLst/>
          </a:prstGeom>
          <a:solidFill>
            <a:srgbClr val="FFFFFF"/>
          </a:solidFill>
          <a:ln w="19050" cap="flat" cmpd="sng">
            <a:solidFill>
              <a:srgbClr val="335B74"/>
            </a:solidFill>
            <a:prstDash val="solid"/>
            <a:round/>
            <a:headEnd type="none" w="sm" len="sm"/>
            <a:tailEnd type="none" w="sm" len="sm"/>
          </a:ln>
        </p:spPr>
        <p:txBody>
          <a:bodyPr spcFirstLastPara="1" wrap="square" lIns="91256" tIns="91256" rIns="91256" bIns="91256" anchor="ctr" anchorCtr="0">
            <a:noAutofit/>
          </a:bodyPr>
          <a:lstStyle/>
          <a:p>
            <a:pPr algn="ctr">
              <a:lnSpc>
                <a:spcPct val="115000"/>
              </a:lnSpc>
            </a:pPr>
            <a:r>
              <a:rPr lang="fr-FR" sz="1100">
                <a:solidFill>
                  <a:srgbClr val="335B74"/>
                </a:solidFill>
              </a:rPr>
              <a:t>Modèle contrat de concession</a:t>
            </a:r>
          </a:p>
        </p:txBody>
      </p:sp>
      <p:pic>
        <p:nvPicPr>
          <p:cNvPr id="23" name="Google Shape;351;gce2640855a_0_20">
            <a:extLst>
              <a:ext uri="{FF2B5EF4-FFF2-40B4-BE49-F238E27FC236}">
                <a16:creationId xmlns:a16="http://schemas.microsoft.com/office/drawing/2014/main" id="{CD97C79F-17B1-0B67-461C-ECD9EF8E17EA}"/>
              </a:ext>
            </a:extLst>
          </p:cNvPr>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2216993" y="4778474"/>
            <a:ext cx="581389" cy="835287"/>
          </a:xfrm>
          <a:prstGeom prst="rect">
            <a:avLst/>
          </a:prstGeom>
          <a:ln>
            <a:noFill/>
          </a:ln>
          <a:effectLst>
            <a:outerShdw blurRad="292100" dist="139700" dir="2700000" algn="tl" rotWithShape="0">
              <a:srgbClr val="333333">
                <a:alpha val="65000"/>
              </a:srgbClr>
            </a:outerShdw>
          </a:effectLst>
        </p:spPr>
      </p:pic>
      <p:pic>
        <p:nvPicPr>
          <p:cNvPr id="24" name="Google Shape;350;gce2640855a_0_20">
            <a:extLst>
              <a:ext uri="{FF2B5EF4-FFF2-40B4-BE49-F238E27FC236}">
                <a16:creationId xmlns:a16="http://schemas.microsoft.com/office/drawing/2014/main" id="{18F636C3-0CD1-6A2A-84AE-E349AC536E64}"/>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767547" y="4729628"/>
            <a:ext cx="828445" cy="1090022"/>
          </a:xfrm>
          <a:prstGeom prst="rect">
            <a:avLst/>
          </a:prstGeom>
          <a:ln>
            <a:noFill/>
          </a:ln>
          <a:effectLst>
            <a:outerShdw blurRad="292100" dist="139700" dir="2700000" algn="tl" rotWithShape="0">
              <a:srgbClr val="333333">
                <a:alpha val="65000"/>
              </a:srgbClr>
            </a:outerShdw>
          </a:effectLst>
        </p:spPr>
      </p:pic>
      <p:pic>
        <p:nvPicPr>
          <p:cNvPr id="25" name="Image 24">
            <a:extLst>
              <a:ext uri="{FF2B5EF4-FFF2-40B4-BE49-F238E27FC236}">
                <a16:creationId xmlns:a16="http://schemas.microsoft.com/office/drawing/2014/main" id="{7695AF43-BCF5-1E51-9435-3AB6139B12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66642" y="4650134"/>
            <a:ext cx="875000" cy="1274467"/>
          </a:xfrm>
          <a:prstGeom prst="rect">
            <a:avLst/>
          </a:prstGeom>
          <a:ln>
            <a:noFill/>
          </a:ln>
          <a:effectLst>
            <a:outerShdw blurRad="292100" dist="139700" dir="2700000" algn="tl" rotWithShape="0">
              <a:srgbClr val="333333">
                <a:alpha val="65000"/>
              </a:srgbClr>
            </a:outerShdw>
          </a:effectLst>
        </p:spPr>
      </p:pic>
      <p:pic>
        <p:nvPicPr>
          <p:cNvPr id="26" name="Image 25">
            <a:extLst>
              <a:ext uri="{FF2B5EF4-FFF2-40B4-BE49-F238E27FC236}">
                <a16:creationId xmlns:a16="http://schemas.microsoft.com/office/drawing/2014/main" id="{E0B89BE0-04AA-83C2-8574-2C3962B7513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46023" y="4839957"/>
            <a:ext cx="636508" cy="899811"/>
          </a:xfrm>
          <a:prstGeom prst="rect">
            <a:avLst/>
          </a:prstGeom>
          <a:ln>
            <a:noFill/>
          </a:ln>
          <a:effectLst>
            <a:outerShdw blurRad="292100" dist="139700" dir="2700000" algn="tl" rotWithShape="0">
              <a:srgbClr val="333333">
                <a:alpha val="65000"/>
              </a:srgbClr>
            </a:outerShdw>
          </a:effectLst>
        </p:spPr>
      </p:pic>
      <p:pic>
        <p:nvPicPr>
          <p:cNvPr id="27" name="Image 26">
            <a:extLst>
              <a:ext uri="{FF2B5EF4-FFF2-40B4-BE49-F238E27FC236}">
                <a16:creationId xmlns:a16="http://schemas.microsoft.com/office/drawing/2014/main" id="{74349F08-110F-0F25-9D8D-5C4A08E87E3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90410" y="4731442"/>
            <a:ext cx="823220" cy="1164960"/>
          </a:xfrm>
          <a:prstGeom prst="rect">
            <a:avLst/>
          </a:prstGeom>
          <a:ln>
            <a:noFill/>
          </a:ln>
          <a:effectLst>
            <a:outerShdw blurRad="292100" dist="139700" dir="2700000" algn="tl" rotWithShape="0">
              <a:srgbClr val="333333">
                <a:alpha val="65000"/>
              </a:srgbClr>
            </a:outerShdw>
          </a:effectLst>
        </p:spPr>
      </p:pic>
      <p:pic>
        <p:nvPicPr>
          <p:cNvPr id="28" name="Google Shape;348;gce2640855a_0_20">
            <a:extLst>
              <a:ext uri="{FF2B5EF4-FFF2-40B4-BE49-F238E27FC236}">
                <a16:creationId xmlns:a16="http://schemas.microsoft.com/office/drawing/2014/main" id="{5AD20BA6-0542-03DF-D1AA-B3584C12EA0A}"/>
              </a:ext>
            </a:extLst>
          </p:cNvPr>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5741338" y="4610987"/>
            <a:ext cx="858112" cy="1349585"/>
          </a:xfrm>
          <a:prstGeom prst="rect">
            <a:avLst/>
          </a:prstGeom>
          <a:ln>
            <a:noFill/>
          </a:ln>
          <a:effectLst>
            <a:outerShdw blurRad="292100" dist="139700" dir="2700000" algn="tl" rotWithShape="0">
              <a:srgbClr val="333333">
                <a:alpha val="65000"/>
              </a:srgbClr>
            </a:outerShdw>
          </a:effectLst>
        </p:spPr>
      </p:pic>
      <p:pic>
        <p:nvPicPr>
          <p:cNvPr id="29" name="Image 28">
            <a:extLst>
              <a:ext uri="{FF2B5EF4-FFF2-40B4-BE49-F238E27FC236}">
                <a16:creationId xmlns:a16="http://schemas.microsoft.com/office/drawing/2014/main" id="{BAD9D81E-1F0A-C6C5-1031-80439C51937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636648" y="4510183"/>
            <a:ext cx="1085952" cy="15367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797046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9BB68-F0E0-C8E7-F7B5-235729B5BBC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8838B57-48AF-0CA8-C26C-AF56AB70AE1B}"/>
              </a:ext>
            </a:extLst>
          </p:cNvPr>
          <p:cNvSpPr>
            <a:spLocks noGrp="1"/>
          </p:cNvSpPr>
          <p:nvPr>
            <p:ph type="title"/>
          </p:nvPr>
        </p:nvSpPr>
        <p:spPr/>
        <p:txBody>
          <a:bodyPr/>
          <a:lstStyle/>
          <a:p>
            <a:r>
              <a:rPr lang="fr-FR"/>
              <a:t>Qui porte la compétence ?</a:t>
            </a:r>
          </a:p>
        </p:txBody>
      </p:sp>
      <p:pic>
        <p:nvPicPr>
          <p:cNvPr id="3" name="Image 2">
            <a:extLst>
              <a:ext uri="{FF2B5EF4-FFF2-40B4-BE49-F238E27FC236}">
                <a16:creationId xmlns:a16="http://schemas.microsoft.com/office/drawing/2014/main" id="{8557B93B-0406-8201-92C3-5C8CBEF483E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8142"/>
          <a:stretch/>
        </p:blipFill>
        <p:spPr>
          <a:xfrm>
            <a:off x="1975352" y="1223505"/>
            <a:ext cx="7752234" cy="5340774"/>
          </a:xfrm>
          <a:prstGeom prst="rect">
            <a:avLst/>
          </a:prstGeom>
        </p:spPr>
      </p:pic>
      <p:sp>
        <p:nvSpPr>
          <p:cNvPr id="4" name="Rectangle 3">
            <a:extLst>
              <a:ext uri="{FF2B5EF4-FFF2-40B4-BE49-F238E27FC236}">
                <a16:creationId xmlns:a16="http://schemas.microsoft.com/office/drawing/2014/main" id="{6F9A129B-30A8-EC31-04E1-FF4C30DAFA3E}"/>
              </a:ext>
            </a:extLst>
          </p:cNvPr>
          <p:cNvSpPr/>
          <p:nvPr/>
        </p:nvSpPr>
        <p:spPr>
          <a:xfrm>
            <a:off x="3138971" y="1630501"/>
            <a:ext cx="1602542" cy="688137"/>
          </a:xfrm>
          <a:prstGeom prst="rect">
            <a:avLst/>
          </a:prstGeom>
          <a:noFill/>
          <a:ln>
            <a:solidFill>
              <a:srgbClr val="E53515"/>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20000"/>
              </a:lnSpc>
            </a:pPr>
            <a:r>
              <a:rPr lang="fr-FR" sz="1100">
                <a:solidFill>
                  <a:srgbClr val="6E6E6E"/>
                </a:solidFill>
                <a:latin typeface="Calibri" panose="020F0502020204030204" pitchFamily="34" charset="0"/>
                <a:ea typeface="+mj-ea"/>
                <a:cs typeface="Calibri" panose="020F0502020204030204" pitchFamily="34" charset="0"/>
                <a:sym typeface="Wingdings" pitchFamily="2" charset="2"/>
              </a:rPr>
              <a:t>Sauf Métropole du Grand Paris et Aix Marseille Provence</a:t>
            </a:r>
          </a:p>
        </p:txBody>
      </p:sp>
      <p:sp>
        <p:nvSpPr>
          <p:cNvPr id="5" name="Rectangle 4">
            <a:extLst>
              <a:ext uri="{FF2B5EF4-FFF2-40B4-BE49-F238E27FC236}">
                <a16:creationId xmlns:a16="http://schemas.microsoft.com/office/drawing/2014/main" id="{C77ECFEB-67B2-7699-FC61-5EA8E1A2D26B}"/>
              </a:ext>
            </a:extLst>
          </p:cNvPr>
          <p:cNvSpPr/>
          <p:nvPr/>
        </p:nvSpPr>
        <p:spPr>
          <a:xfrm>
            <a:off x="4142853" y="6012749"/>
            <a:ext cx="5171048" cy="430887"/>
          </a:xfrm>
          <a:prstGeom prst="rect">
            <a:avLst/>
          </a:prstGeom>
          <a:noFill/>
          <a:ln>
            <a:solidFill>
              <a:srgbClr val="E53515"/>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fr-FR" sz="1100">
                <a:solidFill>
                  <a:srgbClr val="6E6E6E"/>
                </a:solidFill>
                <a:latin typeface="Calibri" panose="020F0502020204030204" pitchFamily="34" charset="0"/>
                <a:ea typeface="+mj-ea"/>
                <a:cs typeface="Calibri" panose="020F0502020204030204" pitchFamily="34" charset="0"/>
              </a:rPr>
              <a:t>Depuis la Loi 3DS : transfert à la carte :</a:t>
            </a:r>
          </a:p>
          <a:p>
            <a:r>
              <a:rPr lang="fr-FR" sz="1100">
                <a:solidFill>
                  <a:srgbClr val="6E6E6E"/>
                </a:solidFill>
                <a:latin typeface="Calibri" panose="020F0502020204030204" pitchFamily="34" charset="0"/>
                <a:ea typeface="+mj-ea"/>
                <a:cs typeface="Calibri" panose="020F0502020204030204" pitchFamily="34" charset="0"/>
                <a:sym typeface="Wingdings" pitchFamily="2" charset="2"/>
              </a:rPr>
              <a:t> T</a:t>
            </a:r>
            <a:r>
              <a:rPr lang="fr-FR" sz="1100">
                <a:solidFill>
                  <a:srgbClr val="6E6E6E"/>
                </a:solidFill>
                <a:latin typeface="Calibri" panose="020F0502020204030204" pitchFamily="34" charset="0"/>
                <a:ea typeface="+mj-ea"/>
                <a:cs typeface="Calibri" panose="020F0502020204030204" pitchFamily="34" charset="0"/>
              </a:rPr>
              <a:t>outes les communes ne sont pas obligées de transférer ensemble leur compétence</a:t>
            </a:r>
          </a:p>
        </p:txBody>
      </p:sp>
    </p:spTree>
    <p:extLst>
      <p:ext uri="{BB962C8B-B14F-4D97-AF65-F5344CB8AC3E}">
        <p14:creationId xmlns:p14="http://schemas.microsoft.com/office/powerpoint/2010/main" val="41433962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4E928-34DE-FA5D-C03B-0F808949BAA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C22DDAB-5CA9-3A30-3A60-6FEC32E01589}"/>
              </a:ext>
            </a:extLst>
          </p:cNvPr>
          <p:cNvSpPr>
            <a:spLocks noGrp="1"/>
          </p:cNvSpPr>
          <p:nvPr>
            <p:ph type="title"/>
          </p:nvPr>
        </p:nvSpPr>
        <p:spPr/>
        <p:txBody>
          <a:bodyPr/>
          <a:lstStyle/>
          <a:p>
            <a:r>
              <a:rPr lang="fr-FR"/>
              <a:t>Répartition des compétences</a:t>
            </a:r>
          </a:p>
        </p:txBody>
      </p:sp>
      <p:graphicFrame>
        <p:nvGraphicFramePr>
          <p:cNvPr id="3" name="Tableau 2">
            <a:extLst>
              <a:ext uri="{FF2B5EF4-FFF2-40B4-BE49-F238E27FC236}">
                <a16:creationId xmlns:a16="http://schemas.microsoft.com/office/drawing/2014/main" id="{1E33789E-25CE-E20F-BC42-0CBF187EFAF2}"/>
              </a:ext>
            </a:extLst>
          </p:cNvPr>
          <p:cNvGraphicFramePr>
            <a:graphicFrameLocks noGrp="1"/>
          </p:cNvGraphicFramePr>
          <p:nvPr>
            <p:extLst>
              <p:ext uri="{D42A27DB-BD31-4B8C-83A1-F6EECF244321}">
                <p14:modId xmlns:p14="http://schemas.microsoft.com/office/powerpoint/2010/main" val="307051941"/>
              </p:ext>
            </p:extLst>
          </p:nvPr>
        </p:nvGraphicFramePr>
        <p:xfrm>
          <a:off x="1071154" y="1245326"/>
          <a:ext cx="9858104" cy="5247548"/>
        </p:xfrm>
        <a:graphic>
          <a:graphicData uri="http://schemas.openxmlformats.org/drawingml/2006/table">
            <a:tbl>
              <a:tblPr firstRow="1" bandRow="1">
                <a:tableStyleId>{69012ECD-51FC-41F1-AA8D-1B2483CD663E}</a:tableStyleId>
              </a:tblPr>
              <a:tblGrid>
                <a:gridCol w="6148252">
                  <a:extLst>
                    <a:ext uri="{9D8B030D-6E8A-4147-A177-3AD203B41FA5}">
                      <a16:colId xmlns:a16="http://schemas.microsoft.com/office/drawing/2014/main" val="2222291865"/>
                    </a:ext>
                  </a:extLst>
                </a:gridCol>
                <a:gridCol w="3709852">
                  <a:extLst>
                    <a:ext uri="{9D8B030D-6E8A-4147-A177-3AD203B41FA5}">
                      <a16:colId xmlns:a16="http://schemas.microsoft.com/office/drawing/2014/main" val="1640482959"/>
                    </a:ext>
                  </a:extLst>
                </a:gridCol>
              </a:tblGrid>
              <a:tr h="579801">
                <a:tc gridSpan="2">
                  <a:txBody>
                    <a:bodyPr/>
                    <a:lstStyle/>
                    <a:p>
                      <a:r>
                        <a:rPr lang="fr-FR" sz="1600">
                          <a:solidFill>
                            <a:schemeClr val="bg1"/>
                          </a:solidFill>
                        </a:rPr>
                        <a:t>Qui peut ?</a:t>
                      </a:r>
                    </a:p>
                  </a:txBody>
                  <a:tcPr anchor="ctr"/>
                </a:tc>
                <a:tc hMerge="1">
                  <a:txBody>
                    <a:bodyPr/>
                    <a:lstStyle/>
                    <a:p>
                      <a:endParaRPr lang="fr-FR"/>
                    </a:p>
                  </a:txBody>
                  <a:tcPr>
                    <a:lnL w="19050" cap="flat" cmpd="sng" algn="ctr">
                      <a:solidFill>
                        <a:srgbClr val="40925E"/>
                      </a:solidFill>
                      <a:prstDash val="solid"/>
                      <a:round/>
                      <a:headEnd type="none" w="med" len="med"/>
                      <a:tailEnd type="none" w="med" len="med"/>
                    </a:lnL>
                    <a:lnR w="19050" cap="flat" cmpd="sng" algn="ctr">
                      <a:solidFill>
                        <a:srgbClr val="40925E"/>
                      </a:solidFill>
                      <a:prstDash val="solid"/>
                      <a:round/>
                      <a:headEnd type="none" w="med" len="med"/>
                      <a:tailEnd type="none" w="med" len="med"/>
                    </a:lnR>
                    <a:lnT w="19050" cap="flat" cmpd="sng" algn="ctr">
                      <a:solidFill>
                        <a:srgbClr val="40925E"/>
                      </a:solidFill>
                      <a:prstDash val="solid"/>
                      <a:round/>
                      <a:headEnd type="none" w="med" len="med"/>
                      <a:tailEnd type="none" w="med" len="med"/>
                    </a:lnT>
                    <a:lnB w="19050" cap="flat" cmpd="sng" algn="ctr">
                      <a:solidFill>
                        <a:srgbClr val="40925E"/>
                      </a:solidFill>
                      <a:prstDash val="solid"/>
                      <a:round/>
                      <a:headEnd type="none" w="med" len="med"/>
                      <a:tailEnd type="none" w="med" len="med"/>
                    </a:lnB>
                    <a:solidFill>
                      <a:srgbClr val="40925E"/>
                    </a:solidFill>
                  </a:tcPr>
                </a:tc>
                <a:extLst>
                  <a:ext uri="{0D108BD9-81ED-4DB2-BD59-A6C34878D82A}">
                    <a16:rowId xmlns:a16="http://schemas.microsoft.com/office/drawing/2014/main" val="816511510"/>
                  </a:ext>
                </a:extLst>
              </a:tr>
              <a:tr h="716224">
                <a:tc>
                  <a:txBody>
                    <a:bodyPr/>
                    <a:lstStyle/>
                    <a:p>
                      <a:r>
                        <a:rPr lang="fr-FR" sz="1600">
                          <a:solidFill>
                            <a:srgbClr val="335B74"/>
                          </a:solidFill>
                        </a:rPr>
                        <a:t>Créer et exploiter (faire exploiter) un </a:t>
                      </a:r>
                      <a:r>
                        <a:rPr lang="fr-FR" sz="1600">
                          <a:solidFill>
                            <a:schemeClr val="bg1"/>
                          </a:solidFill>
                          <a:highlight>
                            <a:srgbClr val="E53515"/>
                          </a:highlight>
                        </a:rPr>
                        <a:t>réseau technique</a:t>
                      </a:r>
                    </a:p>
                  </a:txBody>
                  <a:tcPr anchor="ctr"/>
                </a:tc>
                <a:tc>
                  <a:txBody>
                    <a:bodyPr/>
                    <a:lstStyle/>
                    <a:p>
                      <a:pPr algn="ctr"/>
                      <a:r>
                        <a:rPr lang="fr-FR" sz="1600">
                          <a:solidFill>
                            <a:srgbClr val="335B74"/>
                          </a:solidFill>
                        </a:rPr>
                        <a:t>Tout le monde</a:t>
                      </a:r>
                    </a:p>
                  </a:txBody>
                  <a:tcPr anchor="ctr"/>
                </a:tc>
                <a:extLst>
                  <a:ext uri="{0D108BD9-81ED-4DB2-BD59-A6C34878D82A}">
                    <a16:rowId xmlns:a16="http://schemas.microsoft.com/office/drawing/2014/main" val="4021988356"/>
                  </a:ext>
                </a:extLst>
              </a:tr>
              <a:tr h="1193708">
                <a:tc>
                  <a:txBody>
                    <a:bodyPr/>
                    <a:lstStyle/>
                    <a:p>
                      <a:r>
                        <a:rPr lang="fr-FR" sz="1600">
                          <a:solidFill>
                            <a:srgbClr val="335B74"/>
                          </a:solidFill>
                        </a:rPr>
                        <a:t>Créer et exploiter (faire exploiter) un </a:t>
                      </a:r>
                      <a:r>
                        <a:rPr lang="fr-FR" sz="1600" kern="1200">
                          <a:solidFill>
                            <a:schemeClr val="bg1"/>
                          </a:solidFill>
                          <a:highlight>
                            <a:srgbClr val="E53515"/>
                          </a:highlight>
                          <a:latin typeface="+mn-lt"/>
                          <a:ea typeface="+mn-ea"/>
                          <a:cs typeface="+mn-cs"/>
                        </a:rPr>
                        <a:t>réseau privé</a:t>
                      </a:r>
                    </a:p>
                  </a:txBody>
                  <a:tcPr anchor="ctr"/>
                </a:tc>
                <a:tc>
                  <a:txBody>
                    <a:bodyPr/>
                    <a:lstStyle/>
                    <a:p>
                      <a:pPr marL="0" indent="0" algn="ctr">
                        <a:buFontTx/>
                        <a:buNone/>
                      </a:pPr>
                      <a:r>
                        <a:rPr lang="fr-FR" sz="1600">
                          <a:solidFill>
                            <a:srgbClr val="335B74"/>
                          </a:solidFill>
                        </a:rPr>
                        <a:t>Personnes privées</a:t>
                      </a:r>
                    </a:p>
                    <a:p>
                      <a:pPr marL="0" indent="0" algn="ctr">
                        <a:buFontTx/>
                        <a:buNone/>
                      </a:pPr>
                      <a:r>
                        <a:rPr lang="fr-FR" sz="1600">
                          <a:solidFill>
                            <a:srgbClr val="335B74"/>
                          </a:solidFill>
                        </a:rPr>
                        <a:t>+</a:t>
                      </a:r>
                    </a:p>
                    <a:p>
                      <a:pPr marL="0" indent="0" algn="ctr">
                        <a:buFontTx/>
                        <a:buNone/>
                      </a:pPr>
                      <a:r>
                        <a:rPr lang="fr-FR" sz="1600">
                          <a:solidFill>
                            <a:srgbClr val="335B74"/>
                          </a:solidFill>
                        </a:rPr>
                        <a:t>De manière accessoire, les personnes publiques non compétentes</a:t>
                      </a:r>
                    </a:p>
                  </a:txBody>
                  <a:tcPr anchor="ctr"/>
                </a:tc>
                <a:extLst>
                  <a:ext uri="{0D108BD9-81ED-4DB2-BD59-A6C34878D82A}">
                    <a16:rowId xmlns:a16="http://schemas.microsoft.com/office/drawing/2014/main" val="3291112753"/>
                  </a:ext>
                </a:extLst>
              </a:tr>
              <a:tr h="1944038">
                <a:tc>
                  <a:txBody>
                    <a:bodyPr/>
                    <a:lstStyle/>
                    <a:p>
                      <a:r>
                        <a:rPr lang="fr-FR" sz="1600">
                          <a:solidFill>
                            <a:srgbClr val="335B74"/>
                          </a:solidFill>
                        </a:rPr>
                        <a:t>Participer à la création d’un </a:t>
                      </a:r>
                      <a:r>
                        <a:rPr lang="fr-FR" sz="1600" kern="1200">
                          <a:solidFill>
                            <a:schemeClr val="bg1"/>
                          </a:solidFill>
                          <a:highlight>
                            <a:srgbClr val="E53515"/>
                          </a:highlight>
                          <a:latin typeface="+mn-lt"/>
                          <a:ea typeface="+mn-ea"/>
                          <a:cs typeface="+mn-cs"/>
                        </a:rPr>
                        <a:t>réseau privé</a:t>
                      </a:r>
                    </a:p>
                    <a:p>
                      <a:pPr marL="285750" indent="-285750">
                        <a:buFontTx/>
                        <a:buChar char="-"/>
                      </a:pPr>
                      <a:r>
                        <a:rPr lang="fr-FR" sz="1600">
                          <a:solidFill>
                            <a:srgbClr val="335B74"/>
                          </a:solidFill>
                        </a:rPr>
                        <a:t>Financement</a:t>
                      </a:r>
                    </a:p>
                    <a:p>
                      <a:pPr marL="285750" indent="-285750">
                        <a:buFontTx/>
                        <a:buChar char="-"/>
                      </a:pPr>
                      <a:r>
                        <a:rPr lang="fr-FR" sz="1600">
                          <a:solidFill>
                            <a:srgbClr val="335B74"/>
                          </a:solidFill>
                        </a:rPr>
                        <a:t>Participation en capital</a:t>
                      </a:r>
                    </a:p>
                    <a:p>
                      <a:pPr marL="285750" indent="-285750">
                        <a:buFontTx/>
                        <a:buChar char="-"/>
                      </a:pPr>
                      <a:r>
                        <a:rPr lang="fr-FR" sz="1600">
                          <a:solidFill>
                            <a:srgbClr val="335B74"/>
                          </a:solidFill>
                        </a:rPr>
                        <a:t>Occupation du domaine</a:t>
                      </a:r>
                    </a:p>
                    <a:p>
                      <a:pPr marL="285750" indent="-285750">
                        <a:buFontTx/>
                        <a:buChar char="-"/>
                      </a:pPr>
                      <a:r>
                        <a:rPr lang="fr-FR" sz="1600">
                          <a:solidFill>
                            <a:srgbClr val="335B74"/>
                          </a:solidFill>
                        </a:rPr>
                        <a:t>AFUL/ASL</a:t>
                      </a:r>
                    </a:p>
                  </a:txBody>
                  <a:tcPr anchor="ctr"/>
                </a:tc>
                <a:tc>
                  <a:txBody>
                    <a:bodyPr/>
                    <a:lstStyle/>
                    <a:p>
                      <a:pPr algn="ctr"/>
                      <a:r>
                        <a:rPr lang="fr-FR" sz="1600">
                          <a:solidFill>
                            <a:srgbClr val="335B74"/>
                          </a:solidFill>
                        </a:rPr>
                        <a:t>Idem</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a:solidFill>
                            <a:srgbClr val="335B74"/>
                          </a:solidFill>
                        </a:rPr>
                        <a:t>+</a:t>
                      </a:r>
                    </a:p>
                    <a:p>
                      <a:pPr algn="ctr"/>
                      <a:r>
                        <a:rPr lang="fr-FR" sz="1600">
                          <a:solidFill>
                            <a:srgbClr val="335B74"/>
                          </a:solidFill>
                        </a:rPr>
                        <a:t> Collectivités compétentes</a:t>
                      </a:r>
                    </a:p>
                  </a:txBody>
                  <a:tcPr anchor="ctr"/>
                </a:tc>
                <a:extLst>
                  <a:ext uri="{0D108BD9-81ED-4DB2-BD59-A6C34878D82A}">
                    <a16:rowId xmlns:a16="http://schemas.microsoft.com/office/drawing/2014/main" val="766638924"/>
                  </a:ext>
                </a:extLst>
              </a:tr>
              <a:tr h="813777">
                <a:tc>
                  <a:txBody>
                    <a:bodyPr/>
                    <a:lstStyle/>
                    <a:p>
                      <a:r>
                        <a:rPr lang="fr-FR" sz="1600">
                          <a:solidFill>
                            <a:srgbClr val="335B74"/>
                          </a:solidFill>
                        </a:rPr>
                        <a:t>Créer et exploiter (faire exploiter) un </a:t>
                      </a:r>
                      <a:r>
                        <a:rPr lang="fr-FR" sz="1600" kern="1200">
                          <a:solidFill>
                            <a:schemeClr val="bg1"/>
                          </a:solidFill>
                          <a:highlight>
                            <a:srgbClr val="E53515"/>
                          </a:highlight>
                          <a:latin typeface="+mn-lt"/>
                          <a:ea typeface="+mn-ea"/>
                          <a:cs typeface="+mn-cs"/>
                        </a:rPr>
                        <a:t>réseau public</a:t>
                      </a:r>
                    </a:p>
                  </a:txBody>
                  <a:tcPr anchor="ctr"/>
                </a:tc>
                <a:tc>
                  <a:txBody>
                    <a:bodyPr/>
                    <a:lstStyle/>
                    <a:p>
                      <a:pPr algn="ctr"/>
                      <a:r>
                        <a:rPr lang="fr-FR" sz="1600">
                          <a:solidFill>
                            <a:srgbClr val="335B74"/>
                          </a:solidFill>
                        </a:rPr>
                        <a:t>Collectivités compétentes</a:t>
                      </a:r>
                    </a:p>
                  </a:txBody>
                  <a:tcPr anchor="ctr"/>
                </a:tc>
                <a:extLst>
                  <a:ext uri="{0D108BD9-81ED-4DB2-BD59-A6C34878D82A}">
                    <a16:rowId xmlns:a16="http://schemas.microsoft.com/office/drawing/2014/main" val="596732258"/>
                  </a:ext>
                </a:extLst>
              </a:tr>
            </a:tbl>
          </a:graphicData>
        </a:graphic>
      </p:graphicFrame>
    </p:spTree>
    <p:extLst>
      <p:ext uri="{BB962C8B-B14F-4D97-AF65-F5344CB8AC3E}">
        <p14:creationId xmlns:p14="http://schemas.microsoft.com/office/powerpoint/2010/main" val="37780125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36E90-1017-03E7-F723-01F38B5D0A0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266F335-CA80-60D3-6659-E1C0F2B9C16E}"/>
              </a:ext>
            </a:extLst>
          </p:cNvPr>
          <p:cNvSpPr>
            <a:spLocks noGrp="1"/>
          </p:cNvSpPr>
          <p:nvPr>
            <p:ph type="title"/>
          </p:nvPr>
        </p:nvSpPr>
        <p:spPr/>
        <p:txBody>
          <a:bodyPr/>
          <a:lstStyle/>
          <a:p>
            <a:r>
              <a:rPr lang="fr-FR"/>
              <a:t>Trois types de réseaux</a:t>
            </a:r>
          </a:p>
        </p:txBody>
      </p:sp>
      <p:sp>
        <p:nvSpPr>
          <p:cNvPr id="4" name="Rectangle 3">
            <a:extLst>
              <a:ext uri="{FF2B5EF4-FFF2-40B4-BE49-F238E27FC236}">
                <a16:creationId xmlns:a16="http://schemas.microsoft.com/office/drawing/2014/main" id="{615BBEED-B00E-BD8F-FDF8-12555568365B}"/>
              </a:ext>
            </a:extLst>
          </p:cNvPr>
          <p:cNvSpPr/>
          <p:nvPr/>
        </p:nvSpPr>
        <p:spPr>
          <a:xfrm>
            <a:off x="3324161" y="1125349"/>
            <a:ext cx="1980000" cy="742319"/>
          </a:xfrm>
          <a:prstGeom prst="rect">
            <a:avLst/>
          </a:prstGeom>
          <a:noFill/>
          <a:ln>
            <a:solidFill>
              <a:srgbClr val="6E6E6E"/>
            </a:solidFill>
          </a:ln>
        </p:spPr>
        <p:style>
          <a:lnRef idx="2">
            <a:schemeClr val="accent1"/>
          </a:lnRef>
          <a:fillRef idx="1">
            <a:schemeClr val="lt1"/>
          </a:fillRef>
          <a:effectRef idx="0">
            <a:schemeClr val="accent1"/>
          </a:effectRef>
          <a:fontRef idx="minor">
            <a:schemeClr val="dk1"/>
          </a:fontRef>
        </p:style>
        <p:txBody>
          <a:bodyPr wrap="square" anchor="ctr">
            <a:spAutoFit/>
          </a:bodyPr>
          <a:lstStyle/>
          <a:p>
            <a:pPr algn="ctr">
              <a:lnSpc>
                <a:spcPct val="120000"/>
              </a:lnSpc>
            </a:pPr>
            <a:r>
              <a:rPr lang="fr-FR" sz="1200">
                <a:solidFill>
                  <a:srgbClr val="6E6E6E"/>
                </a:solidFill>
                <a:latin typeface="Calibri" panose="020F0502020204030204" pitchFamily="34" charset="0"/>
                <a:ea typeface="+mj-ea"/>
                <a:cs typeface="Calibri" panose="020F0502020204030204" pitchFamily="34" charset="0"/>
                <a:sym typeface="Wingdings" pitchFamily="2" charset="2"/>
              </a:rPr>
              <a:t>La chaleur est-elle</a:t>
            </a:r>
          </a:p>
          <a:p>
            <a:pPr algn="ctr">
              <a:lnSpc>
                <a:spcPct val="120000"/>
              </a:lnSpc>
            </a:pPr>
            <a:r>
              <a:rPr lang="fr-FR" sz="1200">
                <a:solidFill>
                  <a:srgbClr val="6E6E6E"/>
                </a:solidFill>
                <a:latin typeface="Calibri" panose="020F0502020204030204" pitchFamily="34" charset="0"/>
                <a:ea typeface="+mj-ea"/>
                <a:cs typeface="Calibri" panose="020F0502020204030204" pitchFamily="34" charset="0"/>
                <a:sym typeface="Wingdings" pitchFamily="2" charset="2"/>
              </a:rPr>
              <a:t>vendue à</a:t>
            </a:r>
          </a:p>
          <a:p>
            <a:pPr algn="ctr">
              <a:lnSpc>
                <a:spcPct val="120000"/>
              </a:lnSpc>
            </a:pPr>
            <a:r>
              <a:rPr lang="fr-FR" sz="1200">
                <a:solidFill>
                  <a:srgbClr val="6E6E6E"/>
                </a:solidFill>
                <a:latin typeface="Calibri" panose="020F0502020204030204" pitchFamily="34" charset="0"/>
                <a:ea typeface="+mj-ea"/>
                <a:cs typeface="Calibri" panose="020F0502020204030204" pitchFamily="34" charset="0"/>
                <a:sym typeface="Wingdings" pitchFamily="2" charset="2"/>
              </a:rPr>
              <a:t>des tiers ?</a:t>
            </a:r>
            <a:endParaRPr lang="fr-FR" sz="1100">
              <a:solidFill>
                <a:srgbClr val="6E6E6E"/>
              </a:solidFill>
              <a:latin typeface="Calibri" panose="020F0502020204030204" pitchFamily="34" charset="0"/>
              <a:ea typeface="+mj-ea"/>
              <a:cs typeface="Calibri" panose="020F0502020204030204" pitchFamily="34" charset="0"/>
              <a:sym typeface="Wingdings" pitchFamily="2" charset="2"/>
            </a:endParaRPr>
          </a:p>
        </p:txBody>
      </p:sp>
      <p:sp>
        <p:nvSpPr>
          <p:cNvPr id="5" name="Rectangle 4">
            <a:extLst>
              <a:ext uri="{FF2B5EF4-FFF2-40B4-BE49-F238E27FC236}">
                <a16:creationId xmlns:a16="http://schemas.microsoft.com/office/drawing/2014/main" id="{C6DDA0EF-AD26-EA28-21BC-FD7763500779}"/>
              </a:ext>
            </a:extLst>
          </p:cNvPr>
          <p:cNvSpPr/>
          <p:nvPr/>
        </p:nvSpPr>
        <p:spPr>
          <a:xfrm>
            <a:off x="5159592" y="2220401"/>
            <a:ext cx="1980000" cy="742319"/>
          </a:xfrm>
          <a:prstGeom prst="rect">
            <a:avLst/>
          </a:prstGeom>
          <a:noFill/>
          <a:ln>
            <a:solidFill>
              <a:srgbClr val="6E6E6E"/>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20000"/>
              </a:lnSpc>
            </a:pPr>
            <a:r>
              <a:rPr lang="fr-FR" sz="1200">
                <a:solidFill>
                  <a:srgbClr val="6E6E6E"/>
                </a:solidFill>
                <a:latin typeface="Calibri" panose="020F0502020204030204" pitchFamily="34" charset="0"/>
                <a:ea typeface="+mj-ea"/>
                <a:cs typeface="Calibri" panose="020F0502020204030204" pitchFamily="34" charset="0"/>
                <a:sym typeface="Wingdings" pitchFamily="2" charset="2"/>
              </a:rPr>
              <a:t>Le réseau est-il porté par une commune ou un groupement de communes ?</a:t>
            </a:r>
          </a:p>
        </p:txBody>
      </p:sp>
      <p:sp>
        <p:nvSpPr>
          <p:cNvPr id="6" name="Rectangle 5">
            <a:extLst>
              <a:ext uri="{FF2B5EF4-FFF2-40B4-BE49-F238E27FC236}">
                <a16:creationId xmlns:a16="http://schemas.microsoft.com/office/drawing/2014/main" id="{A23816E1-7C30-6BF7-6BB1-425203004F28}"/>
              </a:ext>
            </a:extLst>
          </p:cNvPr>
          <p:cNvSpPr/>
          <p:nvPr/>
        </p:nvSpPr>
        <p:spPr>
          <a:xfrm>
            <a:off x="1461687" y="3938513"/>
            <a:ext cx="2160000" cy="2520000"/>
          </a:xfrm>
          <a:prstGeom prst="rect">
            <a:avLst/>
          </a:prstGeom>
          <a:solidFill>
            <a:srgbClr val="BA4D4A"/>
          </a:solidFill>
          <a:ln>
            <a:solidFill>
              <a:srgbClr val="6E6E6E"/>
            </a:solidFill>
          </a:ln>
        </p:spPr>
        <p:style>
          <a:lnRef idx="2">
            <a:schemeClr val="accent1"/>
          </a:lnRef>
          <a:fillRef idx="1">
            <a:schemeClr val="lt1"/>
          </a:fillRef>
          <a:effectRef idx="0">
            <a:schemeClr val="accent1"/>
          </a:effectRef>
          <a:fontRef idx="minor">
            <a:schemeClr val="dk1"/>
          </a:fontRef>
        </p:style>
        <p:txBody>
          <a:bodyPr wrap="square" anchor="ctr">
            <a:spAutoFit/>
          </a:bodyPr>
          <a:lstStyle/>
          <a:p>
            <a:pPr algn="ctr">
              <a:lnSpc>
                <a:spcPct val="120000"/>
              </a:lnSpc>
            </a:pPr>
            <a:r>
              <a:rPr lang="fr-FR" sz="1200" b="1">
                <a:solidFill>
                  <a:schemeClr val="bg1"/>
                </a:solidFill>
                <a:latin typeface="Calibri" panose="020F0502020204030204" pitchFamily="34" charset="0"/>
                <a:ea typeface="+mj-ea"/>
                <a:cs typeface="Calibri" panose="020F0502020204030204" pitchFamily="34" charset="0"/>
                <a:sym typeface="Wingdings" pitchFamily="2" charset="2"/>
              </a:rPr>
              <a:t>Réseau de chaleur</a:t>
            </a:r>
          </a:p>
          <a:p>
            <a:pPr algn="ctr">
              <a:lnSpc>
                <a:spcPct val="120000"/>
              </a:lnSpc>
            </a:pPr>
            <a:r>
              <a:rPr lang="fr-FR" sz="1200" b="1">
                <a:solidFill>
                  <a:schemeClr val="bg1"/>
                </a:solidFill>
                <a:latin typeface="Calibri" panose="020F0502020204030204" pitchFamily="34" charset="0"/>
                <a:ea typeface="+mj-ea"/>
                <a:cs typeface="Calibri" panose="020F0502020204030204" pitchFamily="34" charset="0"/>
                <a:sym typeface="Wingdings" pitchFamily="2" charset="2"/>
              </a:rPr>
              <a:t>technique</a:t>
            </a:r>
          </a:p>
          <a:p>
            <a:pPr algn="ctr">
              <a:lnSpc>
                <a:spcPct val="120000"/>
              </a:lnSpc>
            </a:pPr>
            <a:endParaRPr lang="fr-FR" sz="1100">
              <a:solidFill>
                <a:schemeClr val="bg1"/>
              </a:solidFill>
              <a:latin typeface="Calibri" panose="020F0502020204030204" pitchFamily="34" charset="0"/>
              <a:ea typeface="+mj-ea"/>
              <a:cs typeface="Calibri" panose="020F0502020204030204" pitchFamily="34" charset="0"/>
              <a:sym typeface="Wingdings" pitchFamily="2" charset="2"/>
            </a:endParaRPr>
          </a:p>
          <a:p>
            <a:pPr algn="ctr">
              <a:lnSpc>
                <a:spcPct val="120000"/>
              </a:lnSpc>
            </a:pPr>
            <a:r>
              <a:rPr lang="fr-FR" sz="1100">
                <a:solidFill>
                  <a:schemeClr val="bg1"/>
                </a:solidFill>
                <a:latin typeface="Calibri" panose="020F0502020204030204" pitchFamily="34" charset="0"/>
                <a:ea typeface="+mj-ea"/>
                <a:cs typeface="Calibri" panose="020F0502020204030204" pitchFamily="34" charset="0"/>
                <a:sym typeface="Wingdings" pitchFamily="2" charset="2"/>
              </a:rPr>
              <a:t>A partir d’une installation centrale de production vers plusieurs bâtiments ou sites</a:t>
            </a:r>
          </a:p>
          <a:p>
            <a:pPr algn="ctr">
              <a:lnSpc>
                <a:spcPct val="120000"/>
              </a:lnSpc>
            </a:pPr>
            <a:endParaRPr lang="fr-FR" sz="1100">
              <a:solidFill>
                <a:schemeClr val="bg1"/>
              </a:solidFill>
              <a:latin typeface="Calibri" panose="020F0502020204030204" pitchFamily="34" charset="0"/>
              <a:ea typeface="+mj-ea"/>
              <a:cs typeface="Calibri" panose="020F0502020204030204" pitchFamily="34" charset="0"/>
              <a:sym typeface="Wingdings" pitchFamily="2" charset="2"/>
            </a:endParaRPr>
          </a:p>
          <a:p>
            <a:pPr algn="ctr">
              <a:lnSpc>
                <a:spcPct val="120000"/>
              </a:lnSpc>
            </a:pPr>
            <a:r>
              <a:rPr lang="fr-FR" sz="1100" i="1">
                <a:solidFill>
                  <a:schemeClr val="bg1"/>
                </a:solidFill>
                <a:latin typeface="Calibri" panose="020F0502020204030204" pitchFamily="34" charset="0"/>
                <a:ea typeface="+mj-ea"/>
                <a:cs typeface="Calibri" panose="020F0502020204030204" pitchFamily="34" charset="0"/>
                <a:sym typeface="Wingdings" pitchFamily="2" charset="2"/>
              </a:rPr>
              <a:t>Arrêté du 17/01/2012 relatif aux définitions de la directive 2009/28/CE</a:t>
            </a:r>
          </a:p>
        </p:txBody>
      </p:sp>
      <p:sp>
        <p:nvSpPr>
          <p:cNvPr id="7" name="Rectangle 6">
            <a:extLst>
              <a:ext uri="{FF2B5EF4-FFF2-40B4-BE49-F238E27FC236}">
                <a16:creationId xmlns:a16="http://schemas.microsoft.com/office/drawing/2014/main" id="{7CA11816-10C6-F75B-F29A-E1DC5DE73193}"/>
              </a:ext>
            </a:extLst>
          </p:cNvPr>
          <p:cNvSpPr/>
          <p:nvPr/>
        </p:nvSpPr>
        <p:spPr>
          <a:xfrm>
            <a:off x="3841365" y="3938513"/>
            <a:ext cx="2160000" cy="2520000"/>
          </a:xfrm>
          <a:prstGeom prst="rect">
            <a:avLst/>
          </a:prstGeom>
          <a:solidFill>
            <a:srgbClr val="58BDBD"/>
          </a:solidFill>
          <a:ln>
            <a:solidFill>
              <a:srgbClr val="6E6E6E"/>
            </a:solidFill>
          </a:ln>
        </p:spPr>
        <p:style>
          <a:lnRef idx="2">
            <a:schemeClr val="accent1"/>
          </a:lnRef>
          <a:fillRef idx="1">
            <a:schemeClr val="lt1"/>
          </a:fillRef>
          <a:effectRef idx="0">
            <a:schemeClr val="accent1"/>
          </a:effectRef>
          <a:fontRef idx="minor">
            <a:schemeClr val="dk1"/>
          </a:fontRef>
        </p:style>
        <p:txBody>
          <a:bodyPr wrap="square" anchor="ctr">
            <a:spAutoFit/>
          </a:bodyPr>
          <a:lstStyle/>
          <a:p>
            <a:pPr algn="ctr">
              <a:lnSpc>
                <a:spcPct val="120000"/>
              </a:lnSpc>
            </a:pPr>
            <a:r>
              <a:rPr lang="fr-FR" sz="1200" b="1">
                <a:solidFill>
                  <a:schemeClr val="bg1"/>
                </a:solidFill>
                <a:latin typeface="Calibri" panose="020F0502020204030204" pitchFamily="34" charset="0"/>
                <a:ea typeface="+mj-ea"/>
                <a:cs typeface="Calibri" panose="020F0502020204030204" pitchFamily="34" charset="0"/>
                <a:sym typeface="Wingdings" pitchFamily="2" charset="2"/>
              </a:rPr>
              <a:t>Réseau de chaleur</a:t>
            </a:r>
          </a:p>
          <a:p>
            <a:pPr algn="ctr">
              <a:lnSpc>
                <a:spcPct val="120000"/>
              </a:lnSpc>
            </a:pPr>
            <a:r>
              <a:rPr lang="fr-FR" sz="1200" b="1">
                <a:solidFill>
                  <a:schemeClr val="bg1"/>
                </a:solidFill>
                <a:latin typeface="Calibri" panose="020F0502020204030204" pitchFamily="34" charset="0"/>
                <a:ea typeface="+mj-ea"/>
                <a:cs typeface="Calibri" panose="020F0502020204030204" pitchFamily="34" charset="0"/>
                <a:sym typeface="Wingdings" pitchFamily="2" charset="2"/>
              </a:rPr>
              <a:t>au sens fiscal</a:t>
            </a:r>
          </a:p>
          <a:p>
            <a:pPr algn="ctr">
              <a:lnSpc>
                <a:spcPct val="120000"/>
              </a:lnSpc>
            </a:pPr>
            <a:endParaRPr lang="fr-FR" sz="1100">
              <a:solidFill>
                <a:srgbClr val="335B74"/>
              </a:solidFill>
              <a:latin typeface="Calibri" panose="020F0502020204030204" pitchFamily="34" charset="0"/>
              <a:ea typeface="+mj-ea"/>
              <a:cs typeface="Calibri" panose="020F0502020204030204" pitchFamily="34" charset="0"/>
              <a:sym typeface="Wingdings" pitchFamily="2" charset="2"/>
            </a:endParaRPr>
          </a:p>
          <a:p>
            <a:pPr algn="ctr">
              <a:lnSpc>
                <a:spcPct val="120000"/>
              </a:lnSpc>
            </a:pPr>
            <a:r>
              <a:rPr lang="fr-FR" sz="1100">
                <a:solidFill>
                  <a:schemeClr val="bg1"/>
                </a:solidFill>
                <a:latin typeface="Calibri" panose="020F0502020204030204" pitchFamily="34" charset="0"/>
                <a:ea typeface="+mj-ea"/>
                <a:cs typeface="Calibri" panose="020F0502020204030204" pitchFamily="34" charset="0"/>
                <a:sym typeface="Wingdings" pitchFamily="2" charset="2"/>
              </a:rPr>
              <a:t>Réseau de chaleur technique dont la fourniture de chaleur est facturée à une pluralité de clients finals (dont éventuellement le maitre d’ouvrage du réseau)</a:t>
            </a:r>
          </a:p>
          <a:p>
            <a:pPr algn="ctr">
              <a:lnSpc>
                <a:spcPct val="120000"/>
              </a:lnSpc>
            </a:pPr>
            <a:endParaRPr lang="fr-FR" sz="1100">
              <a:solidFill>
                <a:schemeClr val="bg1"/>
              </a:solidFill>
              <a:latin typeface="Calibri" panose="020F0502020204030204" pitchFamily="34" charset="0"/>
              <a:ea typeface="+mj-ea"/>
              <a:cs typeface="Calibri" panose="020F0502020204030204" pitchFamily="34" charset="0"/>
              <a:sym typeface="Wingdings" pitchFamily="2" charset="2"/>
            </a:endParaRPr>
          </a:p>
          <a:p>
            <a:pPr algn="ctr">
              <a:lnSpc>
                <a:spcPct val="120000"/>
              </a:lnSpc>
            </a:pPr>
            <a:r>
              <a:rPr lang="fr-FR" sz="1100" i="1">
                <a:solidFill>
                  <a:schemeClr val="bg1"/>
                </a:solidFill>
                <a:latin typeface="Calibri" panose="020F0502020204030204" pitchFamily="34" charset="0"/>
                <a:ea typeface="+mj-ea"/>
                <a:cs typeface="Calibri" panose="020F0502020204030204" pitchFamily="34" charset="0"/>
                <a:sym typeface="Wingdings" pitchFamily="2" charset="2"/>
              </a:rPr>
              <a:t>BO des impôts-finances publiques TVA-LIQ-30-20-20 du 30/12/12</a:t>
            </a:r>
          </a:p>
        </p:txBody>
      </p:sp>
      <p:sp>
        <p:nvSpPr>
          <p:cNvPr id="8" name="Rectangle 7">
            <a:extLst>
              <a:ext uri="{FF2B5EF4-FFF2-40B4-BE49-F238E27FC236}">
                <a16:creationId xmlns:a16="http://schemas.microsoft.com/office/drawing/2014/main" id="{DF4DC9EE-BE8E-1843-085C-A5B5080C4E71}"/>
              </a:ext>
            </a:extLst>
          </p:cNvPr>
          <p:cNvSpPr/>
          <p:nvPr/>
        </p:nvSpPr>
        <p:spPr>
          <a:xfrm>
            <a:off x="6221043" y="3938513"/>
            <a:ext cx="2160000" cy="2520000"/>
          </a:xfrm>
          <a:prstGeom prst="rect">
            <a:avLst/>
          </a:prstGeom>
          <a:solidFill>
            <a:srgbClr val="6EAB46"/>
          </a:solidFill>
          <a:ln>
            <a:solidFill>
              <a:srgbClr val="6E6E6E"/>
            </a:solidFill>
          </a:ln>
        </p:spPr>
        <p:style>
          <a:lnRef idx="2">
            <a:schemeClr val="accent1"/>
          </a:lnRef>
          <a:fillRef idx="1">
            <a:schemeClr val="lt1"/>
          </a:fillRef>
          <a:effectRef idx="0">
            <a:schemeClr val="accent1"/>
          </a:effectRef>
          <a:fontRef idx="minor">
            <a:schemeClr val="dk1"/>
          </a:fontRef>
        </p:style>
        <p:txBody>
          <a:bodyPr wrap="square" anchor="ctr">
            <a:spAutoFit/>
          </a:bodyPr>
          <a:lstStyle/>
          <a:p>
            <a:pPr algn="ctr">
              <a:lnSpc>
                <a:spcPct val="120000"/>
              </a:lnSpc>
            </a:pPr>
            <a:r>
              <a:rPr lang="fr-FR" sz="1200" b="1">
                <a:solidFill>
                  <a:schemeClr val="bg1"/>
                </a:solidFill>
                <a:latin typeface="Calibri" panose="020F0502020204030204" pitchFamily="34" charset="0"/>
                <a:ea typeface="+mj-ea"/>
                <a:cs typeface="Calibri" panose="020F0502020204030204" pitchFamily="34" charset="0"/>
                <a:sym typeface="Wingdings" pitchFamily="2" charset="2"/>
              </a:rPr>
              <a:t>Réseau de chaleur public</a:t>
            </a:r>
          </a:p>
          <a:p>
            <a:pPr algn="ctr">
              <a:lnSpc>
                <a:spcPct val="120000"/>
              </a:lnSpc>
            </a:pPr>
            <a:endParaRPr lang="fr-FR" sz="1100">
              <a:solidFill>
                <a:schemeClr val="bg1"/>
              </a:solidFill>
              <a:latin typeface="Calibri" panose="020F0502020204030204" pitchFamily="34" charset="0"/>
              <a:ea typeface="+mj-ea"/>
              <a:cs typeface="Calibri" panose="020F0502020204030204" pitchFamily="34" charset="0"/>
              <a:sym typeface="Wingdings" pitchFamily="2" charset="2"/>
            </a:endParaRPr>
          </a:p>
          <a:p>
            <a:pPr algn="ctr">
              <a:lnSpc>
                <a:spcPct val="120000"/>
              </a:lnSpc>
            </a:pPr>
            <a:r>
              <a:rPr lang="fr-FR" sz="1100">
                <a:solidFill>
                  <a:schemeClr val="bg1"/>
                </a:solidFill>
                <a:latin typeface="Calibri" panose="020F0502020204030204" pitchFamily="34" charset="0"/>
                <a:ea typeface="+mj-ea"/>
                <a:cs typeface="Calibri" panose="020F0502020204030204" pitchFamily="34" charset="0"/>
                <a:sym typeface="Wingdings" pitchFamily="2" charset="2"/>
              </a:rPr>
              <a:t>Réseau dont la gestion est assurée par une collectivité ou un groupement de collectivités qui agit en tant qu'autorité organisatrice de l’énergie. Cette activité constitue un service public industriel et commercial.</a:t>
            </a:r>
          </a:p>
          <a:p>
            <a:pPr algn="ctr">
              <a:lnSpc>
                <a:spcPct val="120000"/>
              </a:lnSpc>
            </a:pPr>
            <a:endParaRPr lang="fr-FR" sz="1100">
              <a:solidFill>
                <a:schemeClr val="bg1"/>
              </a:solidFill>
              <a:latin typeface="Calibri" panose="020F0502020204030204" pitchFamily="34" charset="0"/>
              <a:ea typeface="+mj-ea"/>
              <a:cs typeface="Calibri" panose="020F0502020204030204" pitchFamily="34" charset="0"/>
              <a:sym typeface="Wingdings" pitchFamily="2" charset="2"/>
            </a:endParaRPr>
          </a:p>
          <a:p>
            <a:pPr algn="ctr">
              <a:lnSpc>
                <a:spcPct val="120000"/>
              </a:lnSpc>
            </a:pPr>
            <a:r>
              <a:rPr lang="fr-FR" sz="1100" i="1">
                <a:solidFill>
                  <a:schemeClr val="bg1"/>
                </a:solidFill>
                <a:latin typeface="Calibri" panose="020F0502020204030204" pitchFamily="34" charset="0"/>
                <a:ea typeface="+mj-ea"/>
                <a:cs typeface="Calibri" panose="020F0502020204030204" pitchFamily="34" charset="0"/>
                <a:sym typeface="Wingdings" pitchFamily="2" charset="2"/>
              </a:rPr>
              <a:t>Art. L2224-38 du Co de général des collectivités territoriales</a:t>
            </a:r>
          </a:p>
        </p:txBody>
      </p:sp>
      <p:cxnSp>
        <p:nvCxnSpPr>
          <p:cNvPr id="9" name="Connecteur en angle 8">
            <a:extLst>
              <a:ext uri="{FF2B5EF4-FFF2-40B4-BE49-F238E27FC236}">
                <a16:creationId xmlns:a16="http://schemas.microsoft.com/office/drawing/2014/main" id="{1F53C08D-EC03-9A20-8D5B-AC1A997297F2}"/>
              </a:ext>
            </a:extLst>
          </p:cNvPr>
          <p:cNvCxnSpPr>
            <a:cxnSpLocks/>
            <a:stCxn id="4" idx="2"/>
            <a:endCxn id="5" idx="0"/>
          </p:cNvCxnSpPr>
          <p:nvPr/>
        </p:nvCxnSpPr>
        <p:spPr>
          <a:xfrm rot="16200000" flipH="1">
            <a:off x="5055510" y="1126318"/>
            <a:ext cx="352733" cy="1835431"/>
          </a:xfrm>
          <a:prstGeom prst="bentConnector3">
            <a:avLst/>
          </a:prstGeom>
          <a:ln>
            <a:solidFill>
              <a:srgbClr val="6E6E6E"/>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en angle 9">
            <a:extLst>
              <a:ext uri="{FF2B5EF4-FFF2-40B4-BE49-F238E27FC236}">
                <a16:creationId xmlns:a16="http://schemas.microsoft.com/office/drawing/2014/main" id="{8F36948F-3FE6-CF9B-9A99-B1544852F480}"/>
              </a:ext>
            </a:extLst>
          </p:cNvPr>
          <p:cNvCxnSpPr>
            <a:cxnSpLocks/>
            <a:stCxn id="4" idx="2"/>
            <a:endCxn id="6" idx="0"/>
          </p:cNvCxnSpPr>
          <p:nvPr/>
        </p:nvCxnSpPr>
        <p:spPr>
          <a:xfrm rot="5400000">
            <a:off x="2392502" y="2016853"/>
            <a:ext cx="2070845" cy="1772474"/>
          </a:xfrm>
          <a:prstGeom prst="bentConnector3">
            <a:avLst>
              <a:gd name="adj1" fmla="val 50000"/>
            </a:avLst>
          </a:prstGeom>
          <a:ln w="38100">
            <a:solidFill>
              <a:srgbClr val="BA4D4A"/>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en angle 10">
            <a:extLst>
              <a:ext uri="{FF2B5EF4-FFF2-40B4-BE49-F238E27FC236}">
                <a16:creationId xmlns:a16="http://schemas.microsoft.com/office/drawing/2014/main" id="{5633A7BF-AA30-B574-57A3-90A689188FA4}"/>
              </a:ext>
            </a:extLst>
          </p:cNvPr>
          <p:cNvCxnSpPr>
            <a:cxnSpLocks/>
            <a:stCxn id="5" idx="2"/>
            <a:endCxn id="7" idx="0"/>
          </p:cNvCxnSpPr>
          <p:nvPr/>
        </p:nvCxnSpPr>
        <p:spPr>
          <a:xfrm rot="5400000">
            <a:off x="5047583" y="2836503"/>
            <a:ext cx="975793" cy="1228227"/>
          </a:xfrm>
          <a:prstGeom prst="bentConnector3">
            <a:avLst>
              <a:gd name="adj1" fmla="val 50000"/>
            </a:avLst>
          </a:prstGeom>
          <a:ln w="38100">
            <a:solidFill>
              <a:srgbClr val="58BDBD"/>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en angle 11">
            <a:extLst>
              <a:ext uri="{FF2B5EF4-FFF2-40B4-BE49-F238E27FC236}">
                <a16:creationId xmlns:a16="http://schemas.microsoft.com/office/drawing/2014/main" id="{CA14C6BF-3675-A37C-EBB3-D9D0E4E190FC}"/>
              </a:ext>
            </a:extLst>
          </p:cNvPr>
          <p:cNvCxnSpPr>
            <a:cxnSpLocks/>
            <a:stCxn id="5" idx="2"/>
            <a:endCxn id="8" idx="0"/>
          </p:cNvCxnSpPr>
          <p:nvPr/>
        </p:nvCxnSpPr>
        <p:spPr>
          <a:xfrm rot="16200000" flipH="1">
            <a:off x="6237421" y="2874890"/>
            <a:ext cx="975793" cy="1151451"/>
          </a:xfrm>
          <a:prstGeom prst="bentConnector3">
            <a:avLst>
              <a:gd name="adj1" fmla="val 50000"/>
            </a:avLst>
          </a:prstGeom>
          <a:ln w="38100">
            <a:solidFill>
              <a:srgbClr val="6EAB46"/>
            </a:solidFill>
            <a:tailEnd type="triangle"/>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BC216F2E-BC4F-F1D3-59E2-1365F4884858}"/>
              </a:ext>
            </a:extLst>
          </p:cNvPr>
          <p:cNvSpPr txBox="1"/>
          <p:nvPr/>
        </p:nvSpPr>
        <p:spPr>
          <a:xfrm>
            <a:off x="8943702" y="3476847"/>
            <a:ext cx="3135086" cy="923330"/>
          </a:xfrm>
          <a:prstGeom prst="rect">
            <a:avLst/>
          </a:prstGeom>
          <a:noFill/>
        </p:spPr>
        <p:txBody>
          <a:bodyPr wrap="square">
            <a:spAutoFit/>
          </a:bodyPr>
          <a:lstStyle/>
          <a:p>
            <a:pPr>
              <a:defRPr/>
            </a:pPr>
            <a:r>
              <a:rPr lang="fr-FR">
                <a:solidFill>
                  <a:srgbClr val="6E6E6E"/>
                </a:solidFill>
              </a:rPr>
              <a:t>Toute collectivité reste compétente pour développer un réseau technique</a:t>
            </a:r>
            <a:endParaRPr kumimoji="0" lang="fr-FR" sz="1800" b="0" i="0" u="none" strike="noStrike" kern="1200" cap="none" spc="0" normalizeH="0" baseline="0" noProof="0">
              <a:ln>
                <a:noFill/>
              </a:ln>
              <a:solidFill>
                <a:srgbClr val="6E6E6E"/>
              </a:solidFill>
              <a:effectLst/>
              <a:uLnTx/>
              <a:uFillTx/>
              <a:latin typeface="+mn-lt"/>
              <a:ea typeface="+mn-ea"/>
              <a:cs typeface="+mn-cs"/>
              <a:sym typeface="Wingdings" pitchFamily="2" charset="2"/>
            </a:endParaRPr>
          </a:p>
        </p:txBody>
      </p:sp>
    </p:spTree>
    <p:extLst>
      <p:ext uri="{BB962C8B-B14F-4D97-AF65-F5344CB8AC3E}">
        <p14:creationId xmlns:p14="http://schemas.microsoft.com/office/powerpoint/2010/main" val="3910359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08C32-CE5C-7EC5-B544-6EAE6D5E6E5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2DF150D-2D91-C65D-5F50-35D5BEF0ED53}"/>
              </a:ext>
            </a:extLst>
          </p:cNvPr>
          <p:cNvSpPr>
            <a:spLocks noGrp="1"/>
          </p:cNvSpPr>
          <p:nvPr>
            <p:ph type="title"/>
          </p:nvPr>
        </p:nvSpPr>
        <p:spPr/>
        <p:txBody>
          <a:bodyPr/>
          <a:lstStyle/>
          <a:p>
            <a:r>
              <a:rPr lang="fr-FR"/>
              <a:t>Réseau public : quatre modes de gestion </a:t>
            </a:r>
          </a:p>
        </p:txBody>
      </p:sp>
      <p:sp>
        <p:nvSpPr>
          <p:cNvPr id="3" name="Espace réservé du contenu 2">
            <a:extLst>
              <a:ext uri="{FF2B5EF4-FFF2-40B4-BE49-F238E27FC236}">
                <a16:creationId xmlns:a16="http://schemas.microsoft.com/office/drawing/2014/main" id="{A6BD2587-727E-E650-8971-5E77387E27E3}"/>
              </a:ext>
            </a:extLst>
          </p:cNvPr>
          <p:cNvSpPr>
            <a:spLocks noGrp="1"/>
          </p:cNvSpPr>
          <p:nvPr>
            <p:ph idx="1"/>
          </p:nvPr>
        </p:nvSpPr>
        <p:spPr>
          <a:xfrm>
            <a:off x="1079861" y="6085047"/>
            <a:ext cx="9594669" cy="406471"/>
          </a:xfrm>
        </p:spPr>
        <p:txBody>
          <a:bodyPr>
            <a:normAutofit/>
          </a:bodyPr>
          <a:lstStyle/>
          <a:p>
            <a:pPr marL="0" indent="0">
              <a:buNone/>
            </a:pPr>
            <a:r>
              <a:rPr kumimoji="0" lang="fr-FR" sz="1600" b="0" i="0" u="none" strike="noStrike" kern="1200" cap="none" spc="0" normalizeH="0" baseline="0" noProof="0">
                <a:ln>
                  <a:noFill/>
                </a:ln>
                <a:effectLst/>
                <a:uLnTx/>
                <a:uFillTx/>
                <a:latin typeface="Arial" panose="020B0604020202020204" pitchFamily="34" charset="0"/>
                <a:cs typeface="Arial" panose="020B0604020202020204" pitchFamily="34" charset="0"/>
                <a:sym typeface="Wingdings" pitchFamily="2" charset="2"/>
              </a:rPr>
              <a:t>Qui investit ? Qui prend le risque de la commercialisation ? </a:t>
            </a:r>
          </a:p>
          <a:p>
            <a:endParaRPr lang="fr-FR"/>
          </a:p>
        </p:txBody>
      </p:sp>
      <p:graphicFrame>
        <p:nvGraphicFramePr>
          <p:cNvPr id="4" name="Google Shape;400;p21">
            <a:extLst>
              <a:ext uri="{FF2B5EF4-FFF2-40B4-BE49-F238E27FC236}">
                <a16:creationId xmlns:a16="http://schemas.microsoft.com/office/drawing/2014/main" id="{11CDFD67-8419-79B1-6729-FC84A4153DED}"/>
              </a:ext>
            </a:extLst>
          </p:cNvPr>
          <p:cNvGraphicFramePr/>
          <p:nvPr>
            <p:extLst>
              <p:ext uri="{D42A27DB-BD31-4B8C-83A1-F6EECF244321}">
                <p14:modId xmlns:p14="http://schemas.microsoft.com/office/powerpoint/2010/main" val="2256333398"/>
              </p:ext>
            </p:extLst>
          </p:nvPr>
        </p:nvGraphicFramePr>
        <p:xfrm>
          <a:off x="838198" y="1679693"/>
          <a:ext cx="10515600" cy="4280905"/>
        </p:xfrm>
        <a:graphic>
          <a:graphicData uri="http://schemas.openxmlformats.org/drawingml/2006/table">
            <a:tbl>
              <a:tblPr firstRow="1" bandRow="1">
                <a:noFill/>
              </a:tblPr>
              <a:tblGrid>
                <a:gridCol w="2342432">
                  <a:extLst>
                    <a:ext uri="{9D8B030D-6E8A-4147-A177-3AD203B41FA5}">
                      <a16:colId xmlns:a16="http://schemas.microsoft.com/office/drawing/2014/main" val="20000"/>
                    </a:ext>
                  </a:extLst>
                </a:gridCol>
                <a:gridCol w="2043292">
                  <a:extLst>
                    <a:ext uri="{9D8B030D-6E8A-4147-A177-3AD203B41FA5}">
                      <a16:colId xmlns:a16="http://schemas.microsoft.com/office/drawing/2014/main" val="20001"/>
                    </a:ext>
                  </a:extLst>
                </a:gridCol>
                <a:gridCol w="2043292">
                  <a:extLst>
                    <a:ext uri="{9D8B030D-6E8A-4147-A177-3AD203B41FA5}">
                      <a16:colId xmlns:a16="http://schemas.microsoft.com/office/drawing/2014/main" val="20002"/>
                    </a:ext>
                  </a:extLst>
                </a:gridCol>
                <a:gridCol w="2043292">
                  <a:extLst>
                    <a:ext uri="{9D8B030D-6E8A-4147-A177-3AD203B41FA5}">
                      <a16:colId xmlns:a16="http://schemas.microsoft.com/office/drawing/2014/main" val="20003"/>
                    </a:ext>
                  </a:extLst>
                </a:gridCol>
                <a:gridCol w="2043292">
                  <a:extLst>
                    <a:ext uri="{9D8B030D-6E8A-4147-A177-3AD203B41FA5}">
                      <a16:colId xmlns:a16="http://schemas.microsoft.com/office/drawing/2014/main" val="20004"/>
                    </a:ext>
                  </a:extLst>
                </a:gridCol>
              </a:tblGrid>
              <a:tr h="533506">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rgbClr val="6E6E6E"/>
                          </a:solidFill>
                          <a:latin typeface="Arial" panose="020B0604020202020204" pitchFamily="34" charset="0"/>
                          <a:cs typeface="Arial" panose="020B0604020202020204" pitchFamily="34" charset="0"/>
                        </a:rPr>
                        <a:t>Mode de gestion</a:t>
                      </a:r>
                      <a:endParaRPr sz="1400" i="0" u="none" strike="noStrike" cap="none">
                        <a:solidFill>
                          <a:srgbClr val="6E6E6E"/>
                        </a:solidFill>
                        <a:latin typeface="Arial" panose="020B0604020202020204" pitchFamily="34" charset="0"/>
                        <a:cs typeface="Arial" panose="020B0604020202020204" pitchFamily="34" charset="0"/>
                      </a:endParaRPr>
                    </a:p>
                  </a:txBody>
                  <a:tcPr marL="70613" marR="70613" marT="35316" marB="35316" anchor="ctr">
                    <a:lnL w="6350" cap="flat" cmpd="sng">
                      <a:solidFill>
                        <a:schemeClr val="tx1"/>
                      </a:solidFill>
                      <a:prstDash val="solid"/>
                      <a:round/>
                      <a:headEnd type="none" w="sm" len="sm"/>
                      <a:tailEnd type="none" w="sm" len="sm"/>
                    </a:lnL>
                    <a:lnR w="6350" cap="flat" cmpd="sng">
                      <a:solidFill>
                        <a:schemeClr val="tx1"/>
                      </a:solidFill>
                      <a:prstDash val="solid"/>
                      <a:round/>
                      <a:headEnd type="none" w="sm" len="sm"/>
                      <a:tailEnd type="none" w="sm" len="sm"/>
                    </a:lnR>
                    <a:lnT w="6350" cap="flat" cmpd="sng">
                      <a:solidFill>
                        <a:schemeClr val="tx1"/>
                      </a:solidFill>
                      <a:prstDash val="solid"/>
                      <a:round/>
                      <a:headEnd type="none" w="sm" len="sm"/>
                      <a:tailEnd type="none" w="sm" len="sm"/>
                    </a:lnT>
                    <a:lnB w="6350" cap="flat" cmpd="sng">
                      <a:solidFill>
                        <a:schemeClr val="tx1"/>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rgbClr val="6E6E6E"/>
                          </a:solidFill>
                          <a:latin typeface="Arial" panose="020B0604020202020204" pitchFamily="34" charset="0"/>
                          <a:cs typeface="Arial" panose="020B0604020202020204" pitchFamily="34" charset="0"/>
                        </a:rPr>
                        <a:t>Régie</a:t>
                      </a:r>
                    </a:p>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rgbClr val="6E6E6E"/>
                          </a:solidFill>
                          <a:latin typeface="Arial" panose="020B0604020202020204" pitchFamily="34" charset="0"/>
                          <a:cs typeface="Arial" panose="020B0604020202020204" pitchFamily="34" charset="0"/>
                        </a:rPr>
                        <a:t>internalisée</a:t>
                      </a:r>
                      <a:endParaRPr sz="1400" i="0" u="none" strike="noStrike" cap="none">
                        <a:solidFill>
                          <a:srgbClr val="6E6E6E"/>
                        </a:solidFill>
                        <a:latin typeface="Arial" panose="020B0604020202020204" pitchFamily="34" charset="0"/>
                        <a:cs typeface="Arial" panose="020B0604020202020204" pitchFamily="34" charset="0"/>
                      </a:endParaRPr>
                    </a:p>
                  </a:txBody>
                  <a:tcPr marL="70613" marR="70613" marT="35316" marB="35316" anchor="ctr">
                    <a:lnL w="6350" cap="flat" cmpd="sng">
                      <a:solidFill>
                        <a:schemeClr val="tx1"/>
                      </a:solidFill>
                      <a:prstDash val="solid"/>
                      <a:round/>
                      <a:headEnd type="none" w="sm" len="sm"/>
                      <a:tailEnd type="none" w="sm" len="sm"/>
                    </a:lnL>
                    <a:lnR w="0" cap="flat" cmpd="sng">
                      <a:noFill/>
                      <a:prstDash val="solid"/>
                      <a:round/>
                      <a:headEnd type="none" w="sm" len="sm"/>
                      <a:tailEnd type="none" w="sm" len="sm"/>
                    </a:lnR>
                    <a:lnT w="6350" cap="flat" cmpd="sng">
                      <a:solidFill>
                        <a:schemeClr val="tx1"/>
                      </a:solidFill>
                      <a:prstDash val="solid"/>
                      <a:round/>
                      <a:headEnd type="none" w="sm" len="sm"/>
                      <a:tailEnd type="none" w="sm" len="sm"/>
                    </a:lnT>
                    <a:lnB w="6350" cap="flat" cmpd="sng">
                      <a:solidFill>
                        <a:schemeClr val="tx1"/>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rgbClr val="6E6E6E"/>
                          </a:solidFill>
                          <a:latin typeface="Arial" panose="020B0604020202020204" pitchFamily="34" charset="0"/>
                          <a:cs typeface="Arial" panose="020B0604020202020204" pitchFamily="34" charset="0"/>
                        </a:rPr>
                        <a:t>Régie</a:t>
                      </a:r>
                    </a:p>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rgbClr val="6E6E6E"/>
                          </a:solidFill>
                          <a:latin typeface="Arial" panose="020B0604020202020204" pitchFamily="34" charset="0"/>
                          <a:cs typeface="Arial" panose="020B0604020202020204" pitchFamily="34" charset="0"/>
                        </a:rPr>
                        <a:t>externalisée</a:t>
                      </a:r>
                      <a:endParaRPr sz="1400" i="0" u="none" strike="noStrike" cap="none">
                        <a:solidFill>
                          <a:srgbClr val="6E6E6E"/>
                        </a:solidFill>
                        <a:latin typeface="Arial" panose="020B0604020202020204" pitchFamily="34" charset="0"/>
                        <a:cs typeface="Arial" panose="020B0604020202020204" pitchFamily="34" charset="0"/>
                      </a:endParaRPr>
                    </a:p>
                  </a:txBody>
                  <a:tcPr marL="70613" marR="70613" marT="35316" marB="35316" anchor="ctr">
                    <a:lnL w="0" cap="flat" cmpd="sng">
                      <a:noFill/>
                      <a:prstDash val="solid"/>
                      <a:round/>
                      <a:headEnd type="none" w="sm" len="sm"/>
                      <a:tailEnd type="none" w="sm" len="sm"/>
                    </a:lnL>
                    <a:lnR w="0" cap="flat" cmpd="sng">
                      <a:noFill/>
                      <a:prstDash val="solid"/>
                      <a:round/>
                      <a:headEnd type="none" w="sm" len="sm"/>
                      <a:tailEnd type="none" w="sm" len="sm"/>
                    </a:lnR>
                    <a:lnT w="6350" cap="flat" cmpd="sng">
                      <a:solidFill>
                        <a:schemeClr val="tx1"/>
                      </a:solidFill>
                      <a:prstDash val="solid"/>
                      <a:round/>
                      <a:headEnd type="none" w="sm" len="sm"/>
                      <a:tailEnd type="none" w="sm" len="sm"/>
                    </a:lnT>
                    <a:lnB w="6350" cap="flat" cmpd="sng">
                      <a:solidFill>
                        <a:schemeClr val="tx1"/>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rgbClr val="6E6E6E"/>
                          </a:solidFill>
                          <a:latin typeface="Arial" panose="020B0604020202020204" pitchFamily="34" charset="0"/>
                          <a:cs typeface="Arial" panose="020B0604020202020204" pitchFamily="34" charset="0"/>
                        </a:rPr>
                        <a:t>DSP</a:t>
                      </a:r>
                      <a:endParaRPr sz="1400" i="0" u="none" strike="noStrike" cap="none">
                        <a:solidFill>
                          <a:srgbClr val="6E6E6E"/>
                        </a:solidFill>
                        <a:latin typeface="Arial" panose="020B0604020202020204" pitchFamily="34" charset="0"/>
                        <a:cs typeface="Arial" panose="020B0604020202020204" pitchFamily="34" charset="0"/>
                      </a:endParaRPr>
                    </a:p>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rgbClr val="6E6E6E"/>
                          </a:solidFill>
                          <a:latin typeface="Arial" panose="020B0604020202020204" pitchFamily="34" charset="0"/>
                          <a:cs typeface="Arial" panose="020B0604020202020204" pitchFamily="34" charset="0"/>
                        </a:rPr>
                        <a:t>Affermage</a:t>
                      </a:r>
                      <a:endParaRPr sz="1400" i="0" u="none" strike="noStrike" cap="none">
                        <a:solidFill>
                          <a:srgbClr val="6E6E6E"/>
                        </a:solidFill>
                        <a:latin typeface="Arial" panose="020B0604020202020204" pitchFamily="34" charset="0"/>
                        <a:cs typeface="Arial" panose="020B0604020202020204" pitchFamily="34" charset="0"/>
                      </a:endParaRPr>
                    </a:p>
                  </a:txBody>
                  <a:tcPr marL="70613" marR="70613" marT="35316" marB="35316" anchor="ctr">
                    <a:lnL w="0" cap="flat" cmpd="sng">
                      <a:noFill/>
                      <a:prstDash val="solid"/>
                      <a:round/>
                      <a:headEnd type="none" w="sm" len="sm"/>
                      <a:tailEnd type="none" w="sm" len="sm"/>
                    </a:lnL>
                    <a:lnR w="0" cap="flat" cmpd="sng">
                      <a:noFill/>
                      <a:prstDash val="solid"/>
                      <a:round/>
                      <a:headEnd type="none" w="sm" len="sm"/>
                      <a:tailEnd type="none" w="sm" len="sm"/>
                    </a:lnR>
                    <a:lnT w="6350" cap="flat" cmpd="sng">
                      <a:solidFill>
                        <a:schemeClr val="tx1"/>
                      </a:solidFill>
                      <a:prstDash val="solid"/>
                      <a:round/>
                      <a:headEnd type="none" w="sm" len="sm"/>
                      <a:tailEnd type="none" w="sm" len="sm"/>
                    </a:lnT>
                    <a:lnB w="6350" cap="flat" cmpd="sng">
                      <a:solidFill>
                        <a:schemeClr val="tx1"/>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rgbClr val="6E6E6E"/>
                          </a:solidFill>
                          <a:latin typeface="Arial" panose="020B0604020202020204" pitchFamily="34" charset="0"/>
                          <a:cs typeface="Arial" panose="020B0604020202020204" pitchFamily="34" charset="0"/>
                        </a:rPr>
                        <a:t>DSP</a:t>
                      </a:r>
                      <a:endParaRPr sz="1400" i="0" u="none" strike="noStrike" cap="none">
                        <a:solidFill>
                          <a:srgbClr val="6E6E6E"/>
                        </a:solidFill>
                        <a:latin typeface="Arial" panose="020B0604020202020204" pitchFamily="34" charset="0"/>
                        <a:cs typeface="Arial" panose="020B0604020202020204" pitchFamily="34" charset="0"/>
                      </a:endParaRPr>
                    </a:p>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rgbClr val="6E6E6E"/>
                          </a:solidFill>
                          <a:latin typeface="Arial" panose="020B0604020202020204" pitchFamily="34" charset="0"/>
                          <a:cs typeface="Arial" panose="020B0604020202020204" pitchFamily="34" charset="0"/>
                        </a:rPr>
                        <a:t>Concession</a:t>
                      </a:r>
                      <a:endParaRPr sz="1400" i="0" u="none" strike="noStrike" cap="none">
                        <a:solidFill>
                          <a:srgbClr val="6E6E6E"/>
                        </a:solidFill>
                        <a:latin typeface="Arial" panose="020B0604020202020204" pitchFamily="34" charset="0"/>
                        <a:cs typeface="Arial" panose="020B0604020202020204" pitchFamily="34" charset="0"/>
                      </a:endParaRPr>
                    </a:p>
                  </a:txBody>
                  <a:tcPr marL="70613" marR="70613" marT="35316" marB="35316" anchor="ctr">
                    <a:lnL w="0" cap="flat" cmpd="sng">
                      <a:noFill/>
                      <a:prstDash val="solid"/>
                      <a:round/>
                      <a:headEnd type="none" w="sm" len="sm"/>
                      <a:tailEnd type="none" w="sm" len="sm"/>
                    </a:lnL>
                    <a:lnR w="6350" cap="flat" cmpd="sng">
                      <a:solidFill>
                        <a:schemeClr val="tx1"/>
                      </a:solidFill>
                      <a:prstDash val="solid"/>
                      <a:round/>
                      <a:headEnd type="none" w="sm" len="sm"/>
                      <a:tailEnd type="none" w="sm" len="sm"/>
                    </a:lnR>
                    <a:lnT w="6350" cap="flat" cmpd="sng">
                      <a:solidFill>
                        <a:schemeClr val="tx1"/>
                      </a:solidFill>
                      <a:prstDash val="solid"/>
                      <a:round/>
                      <a:headEnd type="none" w="sm" len="sm"/>
                      <a:tailEnd type="none" w="sm" len="sm"/>
                    </a:lnT>
                    <a:lnB w="6350" cap="flat" cmpd="sng">
                      <a:solidFill>
                        <a:schemeClr val="tx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69167">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rgbClr val="6E6E6E"/>
                          </a:solidFill>
                          <a:latin typeface="Arial" panose="020B0604020202020204" pitchFamily="34" charset="0"/>
                          <a:cs typeface="Arial" panose="020B0604020202020204" pitchFamily="34" charset="0"/>
                        </a:rPr>
                        <a:t>Propriété</a:t>
                      </a:r>
                      <a:endParaRPr sz="1400" i="0" u="none" strike="noStrike" cap="none">
                        <a:solidFill>
                          <a:srgbClr val="6E6E6E"/>
                        </a:solidFill>
                        <a:latin typeface="Arial" panose="020B0604020202020204" pitchFamily="34" charset="0"/>
                        <a:cs typeface="Arial" panose="020B0604020202020204" pitchFamily="34" charset="0"/>
                      </a:endParaRPr>
                    </a:p>
                  </a:txBody>
                  <a:tcPr marL="70613" marR="70613" marT="35316" marB="35316" anchor="ctr">
                    <a:lnL w="6350" cap="flat" cmpd="sng">
                      <a:solidFill>
                        <a:schemeClr val="tx1"/>
                      </a:solidFill>
                      <a:prstDash val="solid"/>
                      <a:round/>
                      <a:headEnd type="none" w="sm" len="sm"/>
                      <a:tailEnd type="none" w="sm" len="sm"/>
                    </a:lnL>
                    <a:lnR w="6350" cap="flat" cmpd="sng">
                      <a:solidFill>
                        <a:schemeClr val="tx1"/>
                      </a:solidFill>
                      <a:prstDash val="solid"/>
                      <a:round/>
                      <a:headEnd type="none" w="sm" len="sm"/>
                      <a:tailEnd type="none" w="sm" len="sm"/>
                    </a:lnR>
                    <a:lnT w="6350" cap="flat" cmpd="sng">
                      <a:solidFill>
                        <a:schemeClr val="tx1"/>
                      </a:solidFill>
                      <a:prstDash val="solid"/>
                      <a:round/>
                      <a:headEnd type="none" w="sm" len="sm"/>
                      <a:tailEnd type="none" w="sm" len="sm"/>
                    </a:lnT>
                    <a:lnB w="0" cap="flat" cmpd="sng">
                      <a:noFill/>
                      <a:prstDash val="solid"/>
                      <a:round/>
                      <a:headEnd type="none" w="sm" len="sm"/>
                      <a:tailEnd type="none" w="sm" len="sm"/>
                    </a:lnB>
                    <a:solidFill>
                      <a:srgbClr val="EFEFEF"/>
                    </a:solidFill>
                  </a:tcPr>
                </a:tc>
                <a:tc gridSpan="4">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chemeClr val="lt1"/>
                          </a:solidFill>
                          <a:latin typeface="Arial" panose="020B0604020202020204" pitchFamily="34" charset="0"/>
                          <a:cs typeface="Arial" panose="020B0604020202020204" pitchFamily="34" charset="0"/>
                        </a:rPr>
                        <a:t>Collectivité</a:t>
                      </a:r>
                      <a:endParaRPr sz="1400" i="0" u="none" strike="noStrike" cap="none">
                        <a:latin typeface="Arial" panose="020B0604020202020204" pitchFamily="34" charset="0"/>
                        <a:cs typeface="Arial" panose="020B0604020202020204" pitchFamily="34" charset="0"/>
                      </a:endParaRPr>
                    </a:p>
                  </a:txBody>
                  <a:tcPr marL="86268" marR="86268" marT="43134" marB="43134" anchor="ctr">
                    <a:lnL w="6350" cap="flat" cmpd="sng">
                      <a:solidFill>
                        <a:schemeClr val="tx1"/>
                      </a:solidFill>
                      <a:prstDash val="solid"/>
                      <a:round/>
                      <a:headEnd type="none" w="sm" len="sm"/>
                      <a:tailEnd type="none" w="sm" len="sm"/>
                    </a:lnL>
                    <a:lnR w="6350" cap="flat" cmpd="sng">
                      <a:solidFill>
                        <a:schemeClr val="tx1"/>
                      </a:solidFill>
                      <a:prstDash val="solid"/>
                      <a:round/>
                      <a:headEnd type="none" w="sm" len="sm"/>
                      <a:tailEnd type="none" w="sm" len="sm"/>
                    </a:lnR>
                    <a:lnT w="6350" cap="flat" cmpd="sng">
                      <a:solidFill>
                        <a:schemeClr val="tx1"/>
                      </a:solidFill>
                      <a:prstDash val="solid"/>
                      <a:round/>
                      <a:headEnd type="none" w="sm" len="sm"/>
                      <a:tailEnd type="none" w="sm" len="sm"/>
                    </a:lnT>
                    <a:lnB w="0" cap="flat" cmpd="sng">
                      <a:noFill/>
                      <a:prstDash val="solid"/>
                      <a:round/>
                      <a:headEnd type="none" w="sm" len="sm"/>
                      <a:tailEnd type="none" w="sm" len="sm"/>
                    </a:lnB>
                    <a:solidFill>
                      <a:srgbClr val="C00000"/>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1"/>
                  </a:ext>
                </a:extLst>
              </a:tr>
              <a:tr h="533506">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rgbClr val="6E6E6E"/>
                          </a:solidFill>
                          <a:latin typeface="Arial" panose="020B0604020202020204" pitchFamily="34" charset="0"/>
                          <a:cs typeface="Arial" panose="020B0604020202020204" pitchFamily="34" charset="0"/>
                        </a:rPr>
                        <a:t>Financement des investissements</a:t>
                      </a:r>
                      <a:endParaRPr sz="1400" i="0" u="none" strike="noStrike" cap="none">
                        <a:solidFill>
                          <a:srgbClr val="6E6E6E"/>
                        </a:solidFill>
                        <a:latin typeface="Arial" panose="020B0604020202020204" pitchFamily="34" charset="0"/>
                        <a:cs typeface="Arial" panose="020B0604020202020204" pitchFamily="34" charset="0"/>
                      </a:endParaRPr>
                    </a:p>
                  </a:txBody>
                  <a:tcPr marL="70613" marR="70613" marT="35316" marB="35316" anchor="ctr">
                    <a:lnL w="6350" cap="flat" cmpd="sng">
                      <a:solidFill>
                        <a:schemeClr val="tx1"/>
                      </a:solidFill>
                      <a:prstDash val="solid"/>
                      <a:round/>
                      <a:headEnd type="none" w="sm" len="sm"/>
                      <a:tailEnd type="none" w="sm" len="sm"/>
                    </a:lnL>
                    <a:lnR w="6350" cap="flat" cmpd="sng">
                      <a:solidFill>
                        <a:schemeClr val="tx1"/>
                      </a:solidFill>
                      <a:prstDash val="solid"/>
                      <a:round/>
                      <a:headEnd type="none" w="sm" len="sm"/>
                      <a:tailEnd type="none" w="sm" len="sm"/>
                    </a:lnR>
                    <a:lnT w="0" cap="flat" cmpd="sng">
                      <a:noFill/>
                      <a:prstDash val="solid"/>
                      <a:round/>
                      <a:headEnd type="none" w="sm" len="sm"/>
                      <a:tailEnd type="none" w="sm" len="sm"/>
                    </a:lnT>
                    <a:lnB w="0" cap="flat" cmpd="sng">
                      <a:no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chemeClr val="lt1"/>
                          </a:solidFill>
                          <a:latin typeface="Arial" panose="020B0604020202020204" pitchFamily="34" charset="0"/>
                          <a:cs typeface="Arial" panose="020B0604020202020204" pitchFamily="34" charset="0"/>
                        </a:rPr>
                        <a:t>Collectivité</a:t>
                      </a:r>
                      <a:endParaRPr sz="1400" i="0" u="none" strike="noStrike" cap="none">
                        <a:latin typeface="Arial" panose="020B0604020202020204" pitchFamily="34" charset="0"/>
                        <a:cs typeface="Arial" panose="020B0604020202020204" pitchFamily="34" charset="0"/>
                      </a:endParaRPr>
                    </a:p>
                  </a:txBody>
                  <a:tcPr marL="70613" marR="70613" marT="35316" marB="35316" anchor="ctr">
                    <a:lnL w="6350" cap="flat" cmpd="sng">
                      <a:solidFill>
                        <a:schemeClr val="tx1"/>
                      </a:solidFill>
                      <a:prstDash val="solid"/>
                      <a:round/>
                      <a:headEnd type="none" w="sm" len="sm"/>
                      <a:tailEnd type="none" w="sm" len="sm"/>
                    </a:lnL>
                    <a:lnR w="0" cap="flat" cmpd="sng">
                      <a:noFill/>
                      <a:prstDash val="solid"/>
                      <a:round/>
                      <a:headEnd type="none" w="sm" len="sm"/>
                      <a:tailEnd type="none" w="sm" len="sm"/>
                    </a:lnR>
                    <a:lnT w="0" cap="flat" cmpd="sng">
                      <a:noFill/>
                      <a:prstDash val="solid"/>
                      <a:round/>
                      <a:headEnd type="none" w="sm" len="sm"/>
                      <a:tailEnd type="none" w="sm" len="sm"/>
                    </a:lnT>
                    <a:lnB w="0" cap="flat" cmpd="sng">
                      <a:no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chemeClr val="lt1"/>
                          </a:solidFill>
                          <a:latin typeface="Arial" panose="020B0604020202020204" pitchFamily="34" charset="0"/>
                          <a:cs typeface="Arial" panose="020B0604020202020204" pitchFamily="34" charset="0"/>
                        </a:rPr>
                        <a:t>Collectivité</a:t>
                      </a:r>
                      <a:endParaRPr sz="1400" i="0" u="none" strike="noStrike" cap="none">
                        <a:latin typeface="Arial" panose="020B0604020202020204" pitchFamily="34" charset="0"/>
                        <a:cs typeface="Arial" panose="020B0604020202020204" pitchFamily="34" charset="0"/>
                      </a:endParaRPr>
                    </a:p>
                  </a:txBody>
                  <a:tcPr marL="70613" marR="70613" marT="35316" marB="35316" anchor="ctr">
                    <a:lnL w="0" cap="flat" cmpd="sng">
                      <a:noFill/>
                      <a:prstDash val="solid"/>
                      <a:round/>
                      <a:headEnd type="none" w="sm" len="sm"/>
                      <a:tailEnd type="none" w="sm" len="sm"/>
                    </a:lnL>
                    <a:lnR w="0" cap="flat" cmpd="sng">
                      <a:noFill/>
                      <a:prstDash val="solid"/>
                      <a:round/>
                      <a:headEnd type="none" w="sm" len="sm"/>
                      <a:tailEnd type="none" w="sm" len="sm"/>
                    </a:lnR>
                    <a:lnT w="0" cap="flat" cmpd="sng">
                      <a:noFill/>
                      <a:prstDash val="solid"/>
                      <a:round/>
                      <a:headEnd type="none" w="sm" len="sm"/>
                      <a:tailEnd type="none" w="sm" len="sm"/>
                    </a:lnT>
                    <a:lnB w="0" cap="flat" cmpd="sng">
                      <a:no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chemeClr val="lt1"/>
                          </a:solidFill>
                          <a:latin typeface="Arial" panose="020B0604020202020204" pitchFamily="34" charset="0"/>
                          <a:cs typeface="Arial" panose="020B0604020202020204" pitchFamily="34" charset="0"/>
                        </a:rPr>
                        <a:t>Collectivité</a:t>
                      </a:r>
                      <a:endParaRPr sz="1400" i="0" u="none" strike="noStrike" cap="none">
                        <a:latin typeface="Arial" panose="020B0604020202020204" pitchFamily="34" charset="0"/>
                        <a:cs typeface="Arial" panose="020B0604020202020204" pitchFamily="34" charset="0"/>
                      </a:endParaRPr>
                    </a:p>
                  </a:txBody>
                  <a:tcPr marL="70613" marR="70613" marT="35316" marB="35316" anchor="ctr">
                    <a:lnL w="0" cap="flat" cmpd="sng">
                      <a:noFill/>
                      <a:prstDash val="solid"/>
                      <a:round/>
                      <a:headEnd type="none" w="sm" len="sm"/>
                      <a:tailEnd type="none" w="sm" len="sm"/>
                    </a:lnL>
                    <a:lnR w="0" cap="flat" cmpd="sng">
                      <a:noFill/>
                      <a:prstDash val="solid"/>
                      <a:round/>
                      <a:headEnd type="none" w="sm" len="sm"/>
                      <a:tailEnd type="none" w="sm" len="sm"/>
                    </a:lnR>
                    <a:lnT w="0" cap="flat" cmpd="sng">
                      <a:noFill/>
                      <a:prstDash val="solid"/>
                      <a:round/>
                      <a:headEnd type="none" w="sm" len="sm"/>
                      <a:tailEnd type="none" w="sm" len="sm"/>
                    </a:lnT>
                    <a:lnB w="0" cap="flat" cmpd="sng">
                      <a:no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chemeClr val="lt1"/>
                          </a:solidFill>
                          <a:latin typeface="Arial" panose="020B0604020202020204" pitchFamily="34" charset="0"/>
                          <a:cs typeface="Arial" panose="020B0604020202020204" pitchFamily="34" charset="0"/>
                        </a:rPr>
                        <a:t>Délégataire</a:t>
                      </a:r>
                      <a:endParaRPr sz="1400" i="0" u="none" strike="noStrike" cap="none">
                        <a:latin typeface="Arial" panose="020B0604020202020204" pitchFamily="34" charset="0"/>
                        <a:cs typeface="Arial" panose="020B0604020202020204" pitchFamily="34" charset="0"/>
                      </a:endParaRPr>
                    </a:p>
                  </a:txBody>
                  <a:tcPr marL="70613" marR="70613" marT="35316" marB="35316" anchor="ctr">
                    <a:lnL w="0" cap="flat" cmpd="sng">
                      <a:noFill/>
                      <a:prstDash val="solid"/>
                      <a:round/>
                      <a:headEnd type="none" w="sm" len="sm"/>
                      <a:tailEnd type="none" w="sm" len="sm"/>
                    </a:lnL>
                    <a:lnR w="6350" cap="flat" cmpd="sng">
                      <a:solidFill>
                        <a:schemeClr val="tx1"/>
                      </a:solidFill>
                      <a:prstDash val="solid"/>
                      <a:round/>
                      <a:headEnd type="none" w="sm" len="sm"/>
                      <a:tailEnd type="none" w="sm" len="sm"/>
                    </a:lnR>
                    <a:lnT w="0" cap="flat" cmpd="sng">
                      <a:noFill/>
                      <a:prstDash val="solid"/>
                      <a:round/>
                      <a:headEnd type="none" w="sm" len="sm"/>
                      <a:tailEnd type="none" w="sm" len="sm"/>
                    </a:lnT>
                    <a:lnB w="0" cap="flat" cmpd="sng">
                      <a:noFill/>
                      <a:prstDash val="solid"/>
                      <a:round/>
                      <a:headEnd type="none" w="sm" len="sm"/>
                      <a:tailEnd type="none" w="sm" len="sm"/>
                    </a:lnB>
                    <a:solidFill>
                      <a:schemeClr val="accent1"/>
                    </a:solidFill>
                  </a:tcPr>
                </a:tc>
                <a:extLst>
                  <a:ext uri="{0D108BD9-81ED-4DB2-BD59-A6C34878D82A}">
                    <a16:rowId xmlns:a16="http://schemas.microsoft.com/office/drawing/2014/main" val="10002"/>
                  </a:ext>
                </a:extLst>
              </a:tr>
              <a:tr h="533506">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rgbClr val="6E6E6E"/>
                          </a:solidFill>
                          <a:latin typeface="Arial" panose="020B0604020202020204" pitchFamily="34" charset="0"/>
                          <a:cs typeface="Arial" panose="020B0604020202020204" pitchFamily="34" charset="0"/>
                        </a:rPr>
                        <a:t>Financement du fonctionnement</a:t>
                      </a:r>
                      <a:endParaRPr sz="1400" i="0" u="none" strike="noStrike" cap="none">
                        <a:solidFill>
                          <a:srgbClr val="6E6E6E"/>
                        </a:solidFill>
                        <a:latin typeface="Arial" panose="020B0604020202020204" pitchFamily="34" charset="0"/>
                        <a:cs typeface="Arial" panose="020B0604020202020204" pitchFamily="34" charset="0"/>
                      </a:endParaRPr>
                    </a:p>
                  </a:txBody>
                  <a:tcPr marL="70613" marR="70613" marT="35316" marB="35316" anchor="ctr">
                    <a:lnL w="6350" cap="flat" cmpd="sng">
                      <a:solidFill>
                        <a:schemeClr val="tx1"/>
                      </a:solidFill>
                      <a:prstDash val="solid"/>
                      <a:round/>
                      <a:headEnd type="none" w="sm" len="sm"/>
                      <a:tailEnd type="none" w="sm" len="sm"/>
                    </a:lnL>
                    <a:lnR w="6350" cap="flat" cmpd="sng">
                      <a:solidFill>
                        <a:schemeClr val="tx1"/>
                      </a:solidFill>
                      <a:prstDash val="solid"/>
                      <a:round/>
                      <a:headEnd type="none" w="sm" len="sm"/>
                      <a:tailEnd type="none" w="sm" len="sm"/>
                    </a:lnR>
                    <a:lnT w="0" cap="flat" cmpd="sng">
                      <a:noFill/>
                      <a:prstDash val="solid"/>
                      <a:round/>
                      <a:headEnd type="none" w="sm" len="sm"/>
                      <a:tailEnd type="none" w="sm" len="sm"/>
                    </a:lnT>
                    <a:lnB w="0" cap="flat" cmpd="sng">
                      <a:no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chemeClr val="lt1"/>
                          </a:solidFill>
                          <a:latin typeface="Arial" panose="020B0604020202020204" pitchFamily="34" charset="0"/>
                          <a:cs typeface="Arial" panose="020B0604020202020204" pitchFamily="34" charset="0"/>
                        </a:rPr>
                        <a:t>Collectivité</a:t>
                      </a:r>
                      <a:endParaRPr sz="1400" i="0" u="none" strike="noStrike" cap="none">
                        <a:latin typeface="Arial" panose="020B0604020202020204" pitchFamily="34" charset="0"/>
                        <a:cs typeface="Arial" panose="020B0604020202020204" pitchFamily="34" charset="0"/>
                      </a:endParaRPr>
                    </a:p>
                  </a:txBody>
                  <a:tcPr marL="70613" marR="70613" marT="35316" marB="35316" anchor="ctr">
                    <a:lnL w="6350" cap="flat" cmpd="sng">
                      <a:solidFill>
                        <a:schemeClr val="tx1"/>
                      </a:solidFill>
                      <a:prstDash val="solid"/>
                      <a:round/>
                      <a:headEnd type="none" w="sm" len="sm"/>
                      <a:tailEnd type="none" w="sm" len="sm"/>
                    </a:lnL>
                    <a:lnR w="0" cap="flat" cmpd="sng">
                      <a:noFill/>
                      <a:prstDash val="solid"/>
                      <a:round/>
                      <a:headEnd type="none" w="sm" len="sm"/>
                      <a:tailEnd type="none" w="sm" len="sm"/>
                    </a:lnR>
                    <a:lnT w="0" cap="flat" cmpd="sng">
                      <a:noFill/>
                      <a:prstDash val="solid"/>
                      <a:round/>
                      <a:headEnd type="none" w="sm" len="sm"/>
                      <a:tailEnd type="none" w="sm" len="sm"/>
                    </a:lnT>
                    <a:lnB w="0" cap="flat" cmpd="sng" algn="ctr">
                      <a:no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chemeClr val="lt1"/>
                          </a:solidFill>
                          <a:latin typeface="Arial" panose="020B0604020202020204" pitchFamily="34" charset="0"/>
                          <a:cs typeface="Arial" panose="020B0604020202020204" pitchFamily="34" charset="0"/>
                        </a:rPr>
                        <a:t>Collectivité</a:t>
                      </a:r>
                      <a:endParaRPr sz="1400" i="0" u="none" strike="noStrike" cap="none">
                        <a:latin typeface="Arial" panose="020B0604020202020204" pitchFamily="34" charset="0"/>
                        <a:cs typeface="Arial" panose="020B0604020202020204" pitchFamily="34" charset="0"/>
                      </a:endParaRPr>
                    </a:p>
                  </a:txBody>
                  <a:tcPr marL="70613" marR="70613" marT="35316" marB="35316" anchor="ctr">
                    <a:lnL w="0" cap="flat" cmpd="sng">
                      <a:noFill/>
                      <a:prstDash val="solid"/>
                      <a:round/>
                      <a:headEnd type="none" w="sm" len="sm"/>
                      <a:tailEnd type="none" w="sm" len="sm"/>
                    </a:lnL>
                    <a:lnR w="0" cap="flat" cmpd="sng">
                      <a:noFill/>
                      <a:prstDash val="solid"/>
                      <a:round/>
                      <a:headEnd type="none" w="sm" len="sm"/>
                      <a:tailEnd type="none" w="sm" len="sm"/>
                    </a:lnR>
                    <a:lnT w="0" cap="flat" cmpd="sng">
                      <a:noFill/>
                      <a:prstDash val="solid"/>
                      <a:round/>
                      <a:headEnd type="none" w="sm" len="sm"/>
                      <a:tailEnd type="none" w="sm" len="sm"/>
                    </a:lnT>
                    <a:lnB w="0" cap="flat" cmpd="sng">
                      <a:no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chemeClr val="lt1"/>
                          </a:solidFill>
                          <a:latin typeface="Arial" panose="020B0604020202020204" pitchFamily="34" charset="0"/>
                          <a:cs typeface="Arial" panose="020B0604020202020204" pitchFamily="34" charset="0"/>
                        </a:rPr>
                        <a:t>Fermier</a:t>
                      </a:r>
                      <a:endParaRPr sz="1400" i="0" u="none" strike="noStrike" cap="none">
                        <a:latin typeface="Arial" panose="020B0604020202020204" pitchFamily="34" charset="0"/>
                        <a:cs typeface="Arial" panose="020B0604020202020204" pitchFamily="34" charset="0"/>
                      </a:endParaRPr>
                    </a:p>
                  </a:txBody>
                  <a:tcPr marL="70613" marR="70613" marT="35316" marB="35316" anchor="ctr">
                    <a:lnL w="0" cap="flat" cmpd="sng">
                      <a:noFill/>
                      <a:prstDash val="solid"/>
                      <a:round/>
                      <a:headEnd type="none" w="sm" len="sm"/>
                      <a:tailEnd type="none" w="sm" len="sm"/>
                    </a:lnL>
                    <a:lnR w="0" cap="flat" cmpd="sng">
                      <a:noFill/>
                      <a:prstDash val="solid"/>
                      <a:round/>
                      <a:headEnd type="none" w="sm" len="sm"/>
                      <a:tailEnd type="none" w="sm" len="sm"/>
                    </a:lnR>
                    <a:lnT w="0" cap="flat" cmpd="sng">
                      <a:noFill/>
                      <a:prstDash val="solid"/>
                      <a:round/>
                      <a:headEnd type="none" w="sm" len="sm"/>
                      <a:tailEnd type="none" w="sm" len="sm"/>
                    </a:lnT>
                    <a:lnB w="0" cap="flat" cmpd="sng">
                      <a:no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chemeClr val="lt1"/>
                          </a:solidFill>
                          <a:latin typeface="Arial" panose="020B0604020202020204" pitchFamily="34" charset="0"/>
                          <a:cs typeface="Arial" panose="020B0604020202020204" pitchFamily="34" charset="0"/>
                        </a:rPr>
                        <a:t>Délégataire</a:t>
                      </a:r>
                      <a:endParaRPr sz="1400" i="0" u="none" strike="noStrike" cap="none">
                        <a:latin typeface="Arial" panose="020B0604020202020204" pitchFamily="34" charset="0"/>
                        <a:cs typeface="Arial" panose="020B0604020202020204" pitchFamily="34" charset="0"/>
                      </a:endParaRPr>
                    </a:p>
                  </a:txBody>
                  <a:tcPr marL="70613" marR="70613" marT="35316" marB="35316" anchor="ctr">
                    <a:lnL w="0" cap="flat" cmpd="sng">
                      <a:noFill/>
                      <a:prstDash val="solid"/>
                      <a:round/>
                      <a:headEnd type="none" w="sm" len="sm"/>
                      <a:tailEnd type="none" w="sm" len="sm"/>
                    </a:lnL>
                    <a:lnR w="6350" cap="flat" cmpd="sng">
                      <a:solidFill>
                        <a:schemeClr val="tx1"/>
                      </a:solidFill>
                      <a:prstDash val="solid"/>
                      <a:round/>
                      <a:headEnd type="none" w="sm" len="sm"/>
                      <a:tailEnd type="none" w="sm" len="sm"/>
                    </a:lnR>
                    <a:lnT w="0" cap="flat" cmpd="sng">
                      <a:noFill/>
                      <a:prstDash val="solid"/>
                      <a:round/>
                      <a:headEnd type="none" w="sm" len="sm"/>
                      <a:tailEnd type="none" w="sm" len="sm"/>
                    </a:lnT>
                    <a:lnB w="0" cap="flat" cmpd="sng">
                      <a:noFill/>
                      <a:prstDash val="solid"/>
                      <a:round/>
                      <a:headEnd type="none" w="sm" len="sm"/>
                      <a:tailEnd type="none" w="sm" len="sm"/>
                    </a:lnB>
                    <a:solidFill>
                      <a:schemeClr val="accent1"/>
                    </a:solidFill>
                  </a:tcPr>
                </a:tc>
                <a:extLst>
                  <a:ext uri="{0D108BD9-81ED-4DB2-BD59-A6C34878D82A}">
                    <a16:rowId xmlns:a16="http://schemas.microsoft.com/office/drawing/2014/main" val="10003"/>
                  </a:ext>
                </a:extLst>
              </a:tr>
              <a:tr h="451932">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rgbClr val="6E6E6E"/>
                          </a:solidFill>
                          <a:latin typeface="Arial" panose="020B0604020202020204" pitchFamily="34" charset="0"/>
                          <a:cs typeface="Arial" panose="020B0604020202020204" pitchFamily="34" charset="0"/>
                        </a:rPr>
                        <a:t>Conception</a:t>
                      </a:r>
                      <a:endParaRPr sz="1400" i="0" u="none" strike="noStrike" cap="none">
                        <a:solidFill>
                          <a:srgbClr val="6E6E6E"/>
                        </a:solidFill>
                        <a:latin typeface="Arial" panose="020B0604020202020204" pitchFamily="34" charset="0"/>
                        <a:cs typeface="Arial" panose="020B0604020202020204" pitchFamily="34" charset="0"/>
                      </a:endParaRPr>
                    </a:p>
                  </a:txBody>
                  <a:tcPr marL="70613" marR="70613" marT="35316" marB="35316" anchor="ctr">
                    <a:lnL w="6350" cap="flat" cmpd="sng">
                      <a:solidFill>
                        <a:schemeClr val="tx1"/>
                      </a:solidFill>
                      <a:prstDash val="solid"/>
                      <a:round/>
                      <a:headEnd type="none" w="sm" len="sm"/>
                      <a:tailEnd type="none" w="sm" len="sm"/>
                    </a:lnL>
                    <a:lnR w="6350" cap="flat" cmpd="sng" algn="ctr">
                      <a:solidFill>
                        <a:schemeClr val="tx1"/>
                      </a:solidFill>
                      <a:prstDash val="solid"/>
                      <a:round/>
                      <a:headEnd type="none" w="sm" len="sm"/>
                      <a:tailEnd type="none" w="sm" len="sm"/>
                    </a:lnR>
                    <a:lnT w="0" cap="flat" cmpd="sng">
                      <a:noFill/>
                      <a:prstDash val="solid"/>
                      <a:round/>
                      <a:headEnd type="none" w="sm" len="sm"/>
                      <a:tailEnd type="none" w="sm" len="sm"/>
                    </a:lnT>
                    <a:lnB w="0" cap="flat" cmpd="sng">
                      <a:no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chemeClr val="lt1"/>
                          </a:solidFill>
                          <a:latin typeface="Arial" panose="020B0604020202020204" pitchFamily="34" charset="0"/>
                          <a:cs typeface="Arial" panose="020B0604020202020204" pitchFamily="34" charset="0"/>
                        </a:rPr>
                        <a:t>MOE</a:t>
                      </a:r>
                      <a:endParaRPr sz="1400" i="0" u="none" strike="noStrike" cap="none">
                        <a:solidFill>
                          <a:schemeClr val="lt1"/>
                        </a:solidFill>
                        <a:latin typeface="Arial" panose="020B0604020202020204" pitchFamily="34" charset="0"/>
                        <a:cs typeface="Arial" panose="020B0604020202020204" pitchFamily="34" charset="0"/>
                      </a:endParaRPr>
                    </a:p>
                  </a:txBody>
                  <a:tcPr marL="70613" marR="70613" marT="35316" marB="35316" anchor="ctr">
                    <a:lnL w="6350" cap="flat" cmpd="sng">
                      <a:solidFill>
                        <a:schemeClr val="tx1"/>
                      </a:solidFill>
                      <a:prstDash val="solid"/>
                      <a:round/>
                      <a:headEnd type="none" w="sm" len="sm"/>
                      <a:tailEnd type="none" w="sm" len="sm"/>
                    </a:lnL>
                    <a:lnR w="0" cap="flat" cmpd="sng">
                      <a:noFill/>
                      <a:prstDash val="solid"/>
                      <a:round/>
                      <a:headEnd type="none" w="sm" len="sm"/>
                      <a:tailEnd type="none" w="sm" len="sm"/>
                    </a:lnR>
                    <a:lnT w="0" cap="flat" cmpd="sng">
                      <a:noFill/>
                      <a:prstDash val="solid"/>
                      <a:round/>
                      <a:headEnd type="none" w="sm" len="sm"/>
                      <a:tailEnd type="none" w="sm" len="sm"/>
                    </a:lnT>
                    <a:lnB w="0" cap="flat" cmpd="sng">
                      <a:noFill/>
                      <a:prstDash val="solid"/>
                      <a:round/>
                      <a:headEnd type="none" w="sm" len="sm"/>
                      <a:tailEnd type="none" w="sm" len="sm"/>
                    </a:lnB>
                    <a:solidFill>
                      <a:srgbClr val="6EAB46"/>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chemeClr val="lt1"/>
                          </a:solidFill>
                          <a:latin typeface="Arial" panose="020B0604020202020204" pitchFamily="34" charset="0"/>
                          <a:cs typeface="Arial" panose="020B0604020202020204" pitchFamily="34" charset="0"/>
                        </a:rPr>
                        <a:t>MOE</a:t>
                      </a:r>
                      <a:endParaRPr sz="1400" i="0" u="none" strike="noStrike" cap="none">
                        <a:latin typeface="Arial" panose="020B0604020202020204" pitchFamily="34" charset="0"/>
                        <a:cs typeface="Arial" panose="020B0604020202020204" pitchFamily="34" charset="0"/>
                      </a:endParaRPr>
                    </a:p>
                  </a:txBody>
                  <a:tcPr marL="70613" marR="70613" marT="35316" marB="35316" anchor="ctr">
                    <a:lnL w="0" cap="flat" cmpd="sng" algn="ctr">
                      <a:noFill/>
                      <a:prstDash val="solid"/>
                      <a:round/>
                      <a:headEnd type="none" w="sm" len="sm"/>
                      <a:tailEnd type="none" w="sm" len="sm"/>
                    </a:lnL>
                    <a:lnR w="0" cap="flat" cmpd="sng">
                      <a:noFill/>
                      <a:prstDash val="solid"/>
                      <a:round/>
                      <a:headEnd type="none" w="sm" len="sm"/>
                      <a:tailEnd type="none" w="sm" len="sm"/>
                    </a:lnR>
                    <a:lnT w="0" cap="flat" cmpd="sng">
                      <a:noFill/>
                      <a:prstDash val="solid"/>
                      <a:round/>
                      <a:headEnd type="none" w="sm" len="sm"/>
                      <a:tailEnd type="none" w="sm" len="sm"/>
                    </a:lnT>
                    <a:lnB w="0" cap="flat" cmpd="sng">
                      <a:noFill/>
                      <a:prstDash val="solid"/>
                      <a:round/>
                      <a:headEnd type="none" w="sm" len="sm"/>
                      <a:tailEnd type="none" w="sm" len="sm"/>
                    </a:lnB>
                    <a:solidFill>
                      <a:srgbClr val="6EAB46"/>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chemeClr val="lt1"/>
                          </a:solidFill>
                          <a:latin typeface="Arial" panose="020B0604020202020204" pitchFamily="34" charset="0"/>
                          <a:cs typeface="Arial" panose="020B0604020202020204" pitchFamily="34" charset="0"/>
                        </a:rPr>
                        <a:t>MOE</a:t>
                      </a:r>
                      <a:endParaRPr sz="1400" i="0" u="none" strike="noStrike" cap="none">
                        <a:solidFill>
                          <a:schemeClr val="lt1"/>
                        </a:solidFill>
                        <a:latin typeface="Arial" panose="020B0604020202020204" pitchFamily="34" charset="0"/>
                        <a:cs typeface="Arial" panose="020B0604020202020204" pitchFamily="34" charset="0"/>
                      </a:endParaRPr>
                    </a:p>
                  </a:txBody>
                  <a:tcPr marL="70613" marR="70613" marT="35316" marB="35316" anchor="ctr">
                    <a:lnL w="0" cap="flat" cmpd="sng">
                      <a:noFill/>
                      <a:prstDash val="solid"/>
                      <a:round/>
                      <a:headEnd type="none" w="sm" len="sm"/>
                      <a:tailEnd type="none" w="sm" len="sm"/>
                    </a:lnL>
                    <a:lnR w="0" cap="flat" cmpd="sng">
                      <a:noFill/>
                      <a:prstDash val="solid"/>
                      <a:round/>
                      <a:headEnd type="none" w="sm" len="sm"/>
                      <a:tailEnd type="none" w="sm" len="sm"/>
                    </a:lnR>
                    <a:lnT w="0" cap="flat" cmpd="sng">
                      <a:noFill/>
                      <a:prstDash val="solid"/>
                      <a:round/>
                      <a:headEnd type="none" w="sm" len="sm"/>
                      <a:tailEnd type="none" w="sm" len="sm"/>
                    </a:lnT>
                    <a:lnB w="0" cap="flat" cmpd="sng">
                      <a:noFill/>
                      <a:prstDash val="solid"/>
                      <a:round/>
                      <a:headEnd type="none" w="sm" len="sm"/>
                      <a:tailEnd type="none" w="sm" len="sm"/>
                    </a:lnB>
                    <a:solidFill>
                      <a:srgbClr val="6EAB46"/>
                    </a:solidFill>
                  </a:tcPr>
                </a:tc>
                <a:tc rowSpan="5">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chemeClr val="lt1"/>
                          </a:solidFill>
                          <a:latin typeface="Arial" panose="020B0604020202020204" pitchFamily="34" charset="0"/>
                          <a:cs typeface="Arial" panose="020B0604020202020204" pitchFamily="34" charset="0"/>
                        </a:rPr>
                        <a:t>Délégataire</a:t>
                      </a:r>
                      <a:endParaRPr sz="1400" i="0" u="none" strike="noStrike" cap="none">
                        <a:latin typeface="Arial" panose="020B0604020202020204" pitchFamily="34" charset="0"/>
                        <a:cs typeface="Arial" panose="020B0604020202020204" pitchFamily="34" charset="0"/>
                      </a:endParaRPr>
                    </a:p>
                  </a:txBody>
                  <a:tcPr marL="86268" marR="86268" marT="43134" marB="43134" anchor="ctr">
                    <a:lnL w="0" cap="flat" cmpd="sng">
                      <a:noFill/>
                      <a:prstDash val="solid"/>
                      <a:round/>
                      <a:headEnd type="none" w="sm" len="sm"/>
                      <a:tailEnd type="none" w="sm" len="sm"/>
                    </a:lnL>
                    <a:lnR w="6350" cap="flat" cmpd="sng">
                      <a:solidFill>
                        <a:schemeClr val="tx1"/>
                      </a:solidFill>
                      <a:prstDash val="solid"/>
                      <a:round/>
                      <a:headEnd type="none" w="sm" len="sm"/>
                      <a:tailEnd type="none" w="sm" len="sm"/>
                    </a:lnR>
                    <a:lnT w="0" cap="flat" cmpd="sng">
                      <a:noFill/>
                      <a:prstDash val="solid"/>
                      <a:round/>
                      <a:headEnd type="none" w="sm" len="sm"/>
                      <a:tailEnd type="none" w="sm" len="sm"/>
                    </a:lnT>
                    <a:lnB w="6350" cap="flat" cmpd="sng">
                      <a:solidFill>
                        <a:schemeClr val="tx1"/>
                      </a:solidFill>
                      <a:prstDash val="solid"/>
                      <a:round/>
                      <a:headEnd type="none" w="sm" len="sm"/>
                      <a:tailEnd type="none" w="sm" len="sm"/>
                    </a:lnB>
                    <a:solidFill>
                      <a:schemeClr val="accent1"/>
                    </a:solidFill>
                  </a:tcPr>
                </a:tc>
                <a:extLst>
                  <a:ext uri="{0D108BD9-81ED-4DB2-BD59-A6C34878D82A}">
                    <a16:rowId xmlns:a16="http://schemas.microsoft.com/office/drawing/2014/main" val="10004"/>
                  </a:ext>
                </a:extLst>
              </a:tr>
              <a:tr h="448141">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rgbClr val="6E6E6E"/>
                          </a:solidFill>
                          <a:latin typeface="Arial" panose="020B0604020202020204" pitchFamily="34" charset="0"/>
                          <a:cs typeface="Arial" panose="020B0604020202020204" pitchFamily="34" charset="0"/>
                        </a:rPr>
                        <a:t>Réalisation</a:t>
                      </a:r>
                      <a:endParaRPr sz="1400" i="0" u="none" strike="noStrike" cap="none">
                        <a:solidFill>
                          <a:srgbClr val="6E6E6E"/>
                        </a:solidFill>
                        <a:latin typeface="Arial" panose="020B0604020202020204" pitchFamily="34" charset="0"/>
                        <a:cs typeface="Arial" panose="020B0604020202020204" pitchFamily="34" charset="0"/>
                      </a:endParaRPr>
                    </a:p>
                  </a:txBody>
                  <a:tcPr marL="70613" marR="70613" marT="35316" marB="35316" anchor="ctr">
                    <a:lnL w="6350" cap="flat" cmpd="sng">
                      <a:solidFill>
                        <a:schemeClr val="tx1"/>
                      </a:solidFill>
                      <a:prstDash val="solid"/>
                      <a:round/>
                      <a:headEnd type="none" w="sm" len="sm"/>
                      <a:tailEnd type="none" w="sm" len="sm"/>
                    </a:lnL>
                    <a:lnR w="6350" cap="flat" cmpd="sng" algn="ctr">
                      <a:solidFill>
                        <a:schemeClr val="tx1"/>
                      </a:solidFill>
                      <a:prstDash val="solid"/>
                      <a:round/>
                      <a:headEnd type="none" w="sm" len="sm"/>
                      <a:tailEnd type="none" w="sm" len="sm"/>
                    </a:lnR>
                    <a:lnT w="0" cap="flat" cmpd="sng">
                      <a:noFill/>
                      <a:prstDash val="solid"/>
                      <a:round/>
                      <a:headEnd type="none" w="sm" len="sm"/>
                      <a:tailEnd type="none" w="sm" len="sm"/>
                    </a:lnT>
                    <a:lnB w="0" cap="flat" cmpd="sng">
                      <a:no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chemeClr val="lt1"/>
                          </a:solidFill>
                          <a:latin typeface="Arial" panose="020B0604020202020204" pitchFamily="34" charset="0"/>
                          <a:cs typeface="Arial" panose="020B0604020202020204" pitchFamily="34" charset="0"/>
                        </a:rPr>
                        <a:t>Entreprise</a:t>
                      </a:r>
                      <a:endParaRPr sz="1400" i="0" u="none" strike="noStrike" cap="none">
                        <a:latin typeface="Arial" panose="020B0604020202020204" pitchFamily="34" charset="0"/>
                        <a:cs typeface="Arial" panose="020B0604020202020204" pitchFamily="34" charset="0"/>
                      </a:endParaRPr>
                    </a:p>
                  </a:txBody>
                  <a:tcPr marL="70613" marR="70613" marT="35316" marB="35316" anchor="ctr">
                    <a:lnL w="6350" cap="flat" cmpd="sng">
                      <a:solidFill>
                        <a:schemeClr val="tx1"/>
                      </a:solidFill>
                      <a:prstDash val="solid"/>
                      <a:round/>
                      <a:headEnd type="none" w="sm" len="sm"/>
                      <a:tailEnd type="none" w="sm" len="sm"/>
                    </a:lnL>
                    <a:lnR w="0" cap="flat" cmpd="sng">
                      <a:noFill/>
                      <a:prstDash val="solid"/>
                      <a:round/>
                      <a:headEnd type="none" w="sm" len="sm"/>
                      <a:tailEnd type="none" w="sm" len="sm"/>
                    </a:lnR>
                    <a:lnT w="0" cap="flat" cmpd="sng">
                      <a:noFill/>
                      <a:prstDash val="solid"/>
                      <a:round/>
                      <a:headEnd type="none" w="sm" len="sm"/>
                      <a:tailEnd type="none" w="sm" len="sm"/>
                    </a:lnT>
                    <a:lnB w="0" cap="flat" cmpd="sng">
                      <a:noFill/>
                      <a:prstDash val="solid"/>
                      <a:round/>
                      <a:headEnd type="none" w="sm" len="sm"/>
                      <a:tailEnd type="none" w="sm" len="sm"/>
                    </a:lnB>
                    <a:solidFill>
                      <a:srgbClr val="6EAB46"/>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chemeClr val="lt1"/>
                          </a:solidFill>
                          <a:latin typeface="Arial" panose="020B0604020202020204" pitchFamily="34" charset="0"/>
                          <a:cs typeface="Arial" panose="020B0604020202020204" pitchFamily="34" charset="0"/>
                        </a:rPr>
                        <a:t>Entreprise</a:t>
                      </a:r>
                      <a:endParaRPr sz="1400" i="0" u="none" strike="noStrike" cap="none">
                        <a:latin typeface="Arial" panose="020B0604020202020204" pitchFamily="34" charset="0"/>
                        <a:cs typeface="Arial" panose="020B0604020202020204" pitchFamily="34" charset="0"/>
                      </a:endParaRPr>
                    </a:p>
                  </a:txBody>
                  <a:tcPr marL="70613" marR="70613" marT="35316" marB="35316" anchor="ctr">
                    <a:lnL w="0" cap="flat" cmpd="sng" algn="ctr">
                      <a:noFill/>
                      <a:prstDash val="solid"/>
                      <a:round/>
                      <a:headEnd type="none" w="sm" len="sm"/>
                      <a:tailEnd type="none" w="sm" len="sm"/>
                    </a:lnL>
                    <a:lnR w="0" cap="flat" cmpd="sng">
                      <a:noFill/>
                      <a:prstDash val="solid"/>
                      <a:round/>
                      <a:headEnd type="none" w="sm" len="sm"/>
                      <a:tailEnd type="none" w="sm" len="sm"/>
                    </a:lnR>
                    <a:lnT w="0" cap="flat" cmpd="sng">
                      <a:noFill/>
                      <a:prstDash val="solid"/>
                      <a:round/>
                      <a:headEnd type="none" w="sm" len="sm"/>
                      <a:tailEnd type="none" w="sm" len="sm"/>
                    </a:lnT>
                    <a:lnB w="0" cap="flat" cmpd="sng">
                      <a:noFill/>
                      <a:prstDash val="solid"/>
                      <a:round/>
                      <a:headEnd type="none" w="sm" len="sm"/>
                      <a:tailEnd type="none" w="sm" len="sm"/>
                    </a:lnB>
                    <a:solidFill>
                      <a:srgbClr val="6EAB46"/>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chemeClr val="lt1"/>
                          </a:solidFill>
                          <a:latin typeface="Arial" panose="020B0604020202020204" pitchFamily="34" charset="0"/>
                          <a:cs typeface="Arial" panose="020B0604020202020204" pitchFamily="34" charset="0"/>
                        </a:rPr>
                        <a:t>Entreprise</a:t>
                      </a:r>
                      <a:endParaRPr sz="1400" i="0" u="none" strike="noStrike" cap="none">
                        <a:latin typeface="Arial" panose="020B0604020202020204" pitchFamily="34" charset="0"/>
                        <a:cs typeface="Arial" panose="020B0604020202020204" pitchFamily="34" charset="0"/>
                      </a:endParaRPr>
                    </a:p>
                  </a:txBody>
                  <a:tcPr marL="70613" marR="70613" marT="35316" marB="35316" anchor="ctr">
                    <a:lnL w="0" cap="flat" cmpd="sng">
                      <a:noFill/>
                      <a:prstDash val="solid"/>
                      <a:round/>
                      <a:headEnd type="none" w="sm" len="sm"/>
                      <a:tailEnd type="none" w="sm" len="sm"/>
                    </a:lnL>
                    <a:lnR w="0" cap="flat" cmpd="sng">
                      <a:noFill/>
                      <a:prstDash val="solid"/>
                      <a:round/>
                      <a:headEnd type="none" w="sm" len="sm"/>
                      <a:tailEnd type="none" w="sm" len="sm"/>
                    </a:lnR>
                    <a:lnT w="0" cap="flat" cmpd="sng">
                      <a:noFill/>
                      <a:prstDash val="solid"/>
                      <a:round/>
                      <a:headEnd type="none" w="sm" len="sm"/>
                      <a:tailEnd type="none" w="sm" len="sm"/>
                    </a:lnT>
                    <a:lnB w="0" cap="flat" cmpd="sng">
                      <a:noFill/>
                      <a:prstDash val="solid"/>
                      <a:round/>
                      <a:headEnd type="none" w="sm" len="sm"/>
                      <a:tailEnd type="none" w="sm" len="sm"/>
                    </a:lnB>
                    <a:solidFill>
                      <a:srgbClr val="6EAB46"/>
                    </a:solidFill>
                  </a:tcPr>
                </a:tc>
                <a:tc vMerge="1">
                  <a:txBody>
                    <a:bodyPr/>
                    <a:lstStyle/>
                    <a:p>
                      <a:endParaRPr lang="fr-FR"/>
                    </a:p>
                  </a:txBody>
                  <a:tcPr/>
                </a:tc>
                <a:extLst>
                  <a:ext uri="{0D108BD9-81ED-4DB2-BD59-A6C34878D82A}">
                    <a16:rowId xmlns:a16="http://schemas.microsoft.com/office/drawing/2014/main" val="10005"/>
                  </a:ext>
                </a:extLst>
              </a:tr>
              <a:tr h="351048">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rgbClr val="6E6E6E"/>
                          </a:solidFill>
                          <a:latin typeface="Arial" panose="020B0604020202020204" pitchFamily="34" charset="0"/>
                          <a:cs typeface="Arial" panose="020B0604020202020204" pitchFamily="34" charset="0"/>
                        </a:rPr>
                        <a:t>Exploitation</a:t>
                      </a:r>
                      <a:endParaRPr sz="1400" i="0" u="none" strike="noStrike" cap="none">
                        <a:solidFill>
                          <a:srgbClr val="6E6E6E"/>
                        </a:solidFill>
                        <a:latin typeface="Arial" panose="020B0604020202020204" pitchFamily="34" charset="0"/>
                        <a:cs typeface="Arial" panose="020B0604020202020204" pitchFamily="34" charset="0"/>
                      </a:endParaRPr>
                    </a:p>
                  </a:txBody>
                  <a:tcPr marL="70613" marR="70613" marT="35316" marB="35316" anchor="ctr">
                    <a:lnL w="6350" cap="flat" cmpd="sng">
                      <a:solidFill>
                        <a:schemeClr val="tx1"/>
                      </a:solidFill>
                      <a:prstDash val="solid"/>
                      <a:round/>
                      <a:headEnd type="none" w="sm" len="sm"/>
                      <a:tailEnd type="none" w="sm" len="sm"/>
                    </a:lnL>
                    <a:lnR w="6350" cap="flat" cmpd="sng">
                      <a:solidFill>
                        <a:schemeClr val="tx1"/>
                      </a:solidFill>
                      <a:prstDash val="solid"/>
                      <a:round/>
                      <a:headEnd type="none" w="sm" len="sm"/>
                      <a:tailEnd type="none" w="sm" len="sm"/>
                    </a:lnR>
                    <a:lnT w="0" cap="flat" cmpd="sng">
                      <a:noFill/>
                      <a:prstDash val="solid"/>
                      <a:round/>
                      <a:headEnd type="none" w="sm" len="sm"/>
                      <a:tailEnd type="none" w="sm" len="sm"/>
                    </a:lnT>
                    <a:lnB w="0" cap="flat" cmpd="sng">
                      <a:no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chemeClr val="lt1"/>
                          </a:solidFill>
                          <a:latin typeface="Arial" panose="020B0604020202020204" pitchFamily="34" charset="0"/>
                          <a:cs typeface="Arial" panose="020B0604020202020204" pitchFamily="34" charset="0"/>
                        </a:rPr>
                        <a:t>Collectivité</a:t>
                      </a:r>
                      <a:endParaRPr sz="1400" i="0" u="none" strike="noStrike" cap="none">
                        <a:latin typeface="Arial" panose="020B0604020202020204" pitchFamily="34" charset="0"/>
                        <a:cs typeface="Arial" panose="020B0604020202020204" pitchFamily="34" charset="0"/>
                      </a:endParaRPr>
                    </a:p>
                  </a:txBody>
                  <a:tcPr marL="70613" marR="70613" marT="35316" marB="35316" anchor="ctr">
                    <a:lnL w="6350" cap="flat" cmpd="sng">
                      <a:solidFill>
                        <a:schemeClr val="tx1"/>
                      </a:solidFill>
                      <a:prstDash val="solid"/>
                      <a:round/>
                      <a:headEnd type="none" w="sm" len="sm"/>
                      <a:tailEnd type="none" w="sm" len="sm"/>
                    </a:lnL>
                    <a:lnR w="0" cap="flat" cmpd="sng">
                      <a:noFill/>
                      <a:prstDash val="solid"/>
                      <a:round/>
                      <a:headEnd type="none" w="sm" len="sm"/>
                      <a:tailEnd type="none" w="sm" len="sm"/>
                    </a:lnR>
                    <a:lnT w="0" cap="flat" cmpd="sng" algn="ctr">
                      <a:noFill/>
                      <a:prstDash val="solid"/>
                      <a:round/>
                      <a:headEnd type="none" w="sm" len="sm"/>
                      <a:tailEnd type="none" w="sm" len="sm"/>
                    </a:lnT>
                    <a:lnB w="0" cap="flat" cmpd="sng">
                      <a:no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chemeClr val="lt1"/>
                          </a:solidFill>
                          <a:latin typeface="Arial" panose="020B0604020202020204" pitchFamily="34" charset="0"/>
                          <a:cs typeface="Arial" panose="020B0604020202020204" pitchFamily="34" charset="0"/>
                        </a:rPr>
                        <a:t>Prestataire 1</a:t>
                      </a:r>
                      <a:endParaRPr sz="1400" i="0" u="none" strike="noStrike" cap="none">
                        <a:latin typeface="Arial" panose="020B0604020202020204" pitchFamily="34" charset="0"/>
                        <a:cs typeface="Arial" panose="020B0604020202020204" pitchFamily="34" charset="0"/>
                      </a:endParaRPr>
                    </a:p>
                  </a:txBody>
                  <a:tcPr marL="70613" marR="70613" marT="35316" marB="35316" anchor="ctr">
                    <a:lnL w="0" cap="flat" cmpd="sng">
                      <a:noFill/>
                      <a:prstDash val="solid"/>
                      <a:round/>
                      <a:headEnd type="none" w="sm" len="sm"/>
                      <a:tailEnd type="none" w="sm" len="sm"/>
                    </a:lnL>
                    <a:lnR w="0" cap="flat" cmpd="sng">
                      <a:noFill/>
                      <a:prstDash val="solid"/>
                      <a:round/>
                      <a:headEnd type="none" w="sm" len="sm"/>
                      <a:tailEnd type="none" w="sm" len="sm"/>
                    </a:lnR>
                    <a:lnT w="0" cap="flat" cmpd="sng">
                      <a:noFill/>
                      <a:prstDash val="solid"/>
                      <a:round/>
                      <a:headEnd type="none" w="sm" len="sm"/>
                      <a:tailEnd type="none" w="sm" len="sm"/>
                    </a:lnT>
                    <a:lnB w="0" cap="flat" cmpd="sng">
                      <a:noFill/>
                      <a:prstDash val="solid"/>
                      <a:round/>
                      <a:headEnd type="none" w="sm" len="sm"/>
                      <a:tailEnd type="none" w="sm" len="sm"/>
                    </a:lnB>
                    <a:solidFill>
                      <a:srgbClr val="6EAB46"/>
                    </a:solidFill>
                  </a:tcPr>
                </a:tc>
                <a:tc rowSpan="3">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chemeClr val="lt1"/>
                          </a:solidFill>
                          <a:latin typeface="Arial" panose="020B0604020202020204" pitchFamily="34" charset="0"/>
                          <a:cs typeface="Arial" panose="020B0604020202020204" pitchFamily="34" charset="0"/>
                        </a:rPr>
                        <a:t>Fermier</a:t>
                      </a:r>
                      <a:endParaRPr sz="1400" i="0" u="none" strike="noStrike" cap="none">
                        <a:latin typeface="Arial" panose="020B0604020202020204" pitchFamily="34" charset="0"/>
                        <a:cs typeface="Arial" panose="020B0604020202020204" pitchFamily="34" charset="0"/>
                      </a:endParaRPr>
                    </a:p>
                  </a:txBody>
                  <a:tcPr marL="86268" marR="86268" marT="43134" marB="43134" anchor="ctr">
                    <a:lnL w="0" cap="flat" cmpd="sng">
                      <a:noFill/>
                      <a:prstDash val="solid"/>
                      <a:round/>
                      <a:headEnd type="none" w="sm" len="sm"/>
                      <a:tailEnd type="none" w="sm" len="sm"/>
                    </a:lnL>
                    <a:lnR w="0" cap="flat" cmpd="sng">
                      <a:noFill/>
                      <a:prstDash val="solid"/>
                      <a:round/>
                      <a:headEnd type="none" w="sm" len="sm"/>
                      <a:tailEnd type="none" w="sm" len="sm"/>
                    </a:lnR>
                    <a:lnT w="0" cap="flat" cmpd="sng">
                      <a:noFill/>
                      <a:prstDash val="solid"/>
                      <a:round/>
                      <a:headEnd type="none" w="sm" len="sm"/>
                      <a:tailEnd type="none" w="sm" len="sm"/>
                    </a:lnT>
                    <a:lnB w="6350" cap="flat" cmpd="sng">
                      <a:solidFill>
                        <a:schemeClr val="tx1"/>
                      </a:solidFill>
                      <a:prstDash val="solid"/>
                      <a:round/>
                      <a:headEnd type="none" w="sm" len="sm"/>
                      <a:tailEnd type="none" w="sm" len="sm"/>
                    </a:lnB>
                    <a:solidFill>
                      <a:schemeClr val="accent1"/>
                    </a:solidFill>
                  </a:tcPr>
                </a:tc>
                <a:tc vMerge="1">
                  <a:txBody>
                    <a:bodyPr/>
                    <a:lstStyle/>
                    <a:p>
                      <a:endParaRPr lang="fr-FR"/>
                    </a:p>
                  </a:txBody>
                  <a:tcPr/>
                </a:tc>
                <a:extLst>
                  <a:ext uri="{0D108BD9-81ED-4DB2-BD59-A6C34878D82A}">
                    <a16:rowId xmlns:a16="http://schemas.microsoft.com/office/drawing/2014/main" val="10006"/>
                  </a:ext>
                </a:extLst>
              </a:tr>
              <a:tr h="448142">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rgbClr val="6E6E6E"/>
                          </a:solidFill>
                          <a:latin typeface="Arial" panose="020B0604020202020204" pitchFamily="34" charset="0"/>
                          <a:cs typeface="Arial" panose="020B0604020202020204" pitchFamily="34" charset="0"/>
                        </a:rPr>
                        <a:t>Maintenance</a:t>
                      </a:r>
                      <a:endParaRPr sz="1400" i="0" u="none" strike="noStrike" cap="none">
                        <a:solidFill>
                          <a:srgbClr val="6E6E6E"/>
                        </a:solidFill>
                        <a:latin typeface="Arial" panose="020B0604020202020204" pitchFamily="34" charset="0"/>
                        <a:cs typeface="Arial" panose="020B0604020202020204" pitchFamily="34" charset="0"/>
                      </a:endParaRPr>
                    </a:p>
                  </a:txBody>
                  <a:tcPr marL="70613" marR="70613" marT="35316" marB="35316" anchor="ctr">
                    <a:lnL w="6350" cap="flat" cmpd="sng">
                      <a:solidFill>
                        <a:schemeClr val="tx1"/>
                      </a:solidFill>
                      <a:prstDash val="solid"/>
                      <a:round/>
                      <a:headEnd type="none" w="sm" len="sm"/>
                      <a:tailEnd type="none" w="sm" len="sm"/>
                    </a:lnL>
                    <a:lnR w="6350" cap="flat" cmpd="sng">
                      <a:solidFill>
                        <a:schemeClr val="tx1"/>
                      </a:solidFill>
                      <a:prstDash val="solid"/>
                      <a:round/>
                      <a:headEnd type="none" w="sm" len="sm"/>
                      <a:tailEnd type="none" w="sm" len="sm"/>
                    </a:lnR>
                    <a:lnT w="0" cap="flat" cmpd="sng">
                      <a:noFill/>
                      <a:prstDash val="solid"/>
                      <a:round/>
                      <a:headEnd type="none" w="sm" len="sm"/>
                      <a:tailEnd type="none" w="sm" len="sm"/>
                    </a:lnT>
                    <a:lnB w="0" cap="flat" cmpd="sng">
                      <a:no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chemeClr val="lt1"/>
                          </a:solidFill>
                          <a:latin typeface="Arial" panose="020B0604020202020204" pitchFamily="34" charset="0"/>
                          <a:cs typeface="Arial" panose="020B0604020202020204" pitchFamily="34" charset="0"/>
                        </a:rPr>
                        <a:t>Collectivité</a:t>
                      </a:r>
                      <a:endParaRPr sz="1400" i="0" u="none" strike="noStrike" cap="none">
                        <a:latin typeface="Arial" panose="020B0604020202020204" pitchFamily="34" charset="0"/>
                        <a:cs typeface="Arial" panose="020B0604020202020204" pitchFamily="34" charset="0"/>
                      </a:endParaRPr>
                    </a:p>
                  </a:txBody>
                  <a:tcPr marL="70613" marR="70613" marT="35316" marB="35316" anchor="ctr">
                    <a:lnL w="6350" cap="flat" cmpd="sng">
                      <a:solidFill>
                        <a:schemeClr val="tx1"/>
                      </a:solidFill>
                      <a:prstDash val="solid"/>
                      <a:round/>
                      <a:headEnd type="none" w="sm" len="sm"/>
                      <a:tailEnd type="none" w="sm" len="sm"/>
                    </a:lnL>
                    <a:lnR w="0" cap="flat" cmpd="sng">
                      <a:noFill/>
                      <a:prstDash val="solid"/>
                      <a:round/>
                      <a:headEnd type="none" w="sm" len="sm"/>
                      <a:tailEnd type="none" w="sm" len="sm"/>
                    </a:lnR>
                    <a:lnT w="0" cap="flat" cmpd="sng">
                      <a:noFill/>
                      <a:prstDash val="solid"/>
                      <a:round/>
                      <a:headEnd type="none" w="sm" len="sm"/>
                      <a:tailEnd type="none" w="sm" len="sm"/>
                    </a:lnT>
                    <a:lnB w="0" cap="flat" cmpd="sng">
                      <a:no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chemeClr val="lt1"/>
                          </a:solidFill>
                          <a:latin typeface="Arial" panose="020B0604020202020204" pitchFamily="34" charset="0"/>
                          <a:cs typeface="Arial" panose="020B0604020202020204" pitchFamily="34" charset="0"/>
                        </a:rPr>
                        <a:t>Prestataire 2</a:t>
                      </a:r>
                      <a:endParaRPr sz="1400" i="0" u="none" strike="noStrike" cap="none">
                        <a:solidFill>
                          <a:schemeClr val="lt1"/>
                        </a:solidFill>
                        <a:latin typeface="Arial" panose="020B0604020202020204" pitchFamily="34" charset="0"/>
                        <a:cs typeface="Arial" panose="020B0604020202020204" pitchFamily="34" charset="0"/>
                      </a:endParaRPr>
                    </a:p>
                  </a:txBody>
                  <a:tcPr marL="70613" marR="70613" marT="35316" marB="35316" anchor="ctr">
                    <a:lnL w="0" cap="flat" cmpd="sng">
                      <a:noFill/>
                      <a:prstDash val="solid"/>
                      <a:round/>
                      <a:headEnd type="none" w="sm" len="sm"/>
                      <a:tailEnd type="none" w="sm" len="sm"/>
                    </a:lnL>
                    <a:lnR w="0" cap="flat" cmpd="sng">
                      <a:noFill/>
                      <a:prstDash val="solid"/>
                      <a:round/>
                      <a:headEnd type="none" w="sm" len="sm"/>
                      <a:tailEnd type="none" w="sm" len="sm"/>
                    </a:lnR>
                    <a:lnT w="0" cap="flat" cmpd="sng">
                      <a:noFill/>
                      <a:prstDash val="solid"/>
                      <a:round/>
                      <a:headEnd type="none" w="sm" len="sm"/>
                      <a:tailEnd type="none" w="sm" len="sm"/>
                    </a:lnT>
                    <a:lnB w="0" cap="flat" cmpd="sng">
                      <a:noFill/>
                      <a:prstDash val="solid"/>
                      <a:round/>
                      <a:headEnd type="none" w="sm" len="sm"/>
                      <a:tailEnd type="none" w="sm" len="sm"/>
                    </a:lnB>
                    <a:solidFill>
                      <a:srgbClr val="6EAB46"/>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0007"/>
                  </a:ext>
                </a:extLst>
              </a:tr>
              <a:tr h="611957">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rgbClr val="6E6E6E"/>
                          </a:solidFill>
                          <a:latin typeface="Arial" panose="020B0604020202020204" pitchFamily="34" charset="0"/>
                          <a:cs typeface="Arial" panose="020B0604020202020204" pitchFamily="34" charset="0"/>
                        </a:rPr>
                        <a:t>Commercialisation</a:t>
                      </a:r>
                    </a:p>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rgbClr val="6E6E6E"/>
                          </a:solidFill>
                          <a:latin typeface="Arial" panose="020B0604020202020204" pitchFamily="34" charset="0"/>
                          <a:cs typeface="Arial" panose="020B0604020202020204" pitchFamily="34" charset="0"/>
                        </a:rPr>
                        <a:t>/Facturation</a:t>
                      </a:r>
                      <a:endParaRPr sz="1400" i="0" u="none" strike="noStrike" cap="none">
                        <a:solidFill>
                          <a:srgbClr val="6E6E6E"/>
                        </a:solidFill>
                        <a:latin typeface="Arial" panose="020B0604020202020204" pitchFamily="34" charset="0"/>
                        <a:cs typeface="Arial" panose="020B0604020202020204" pitchFamily="34" charset="0"/>
                      </a:endParaRPr>
                    </a:p>
                  </a:txBody>
                  <a:tcPr marL="70613" marR="70613" marT="35316" marB="35316" anchor="ctr">
                    <a:lnL w="6350" cap="flat" cmpd="sng">
                      <a:solidFill>
                        <a:schemeClr val="tx1"/>
                      </a:solidFill>
                      <a:prstDash val="solid"/>
                      <a:round/>
                      <a:headEnd type="none" w="sm" len="sm"/>
                      <a:tailEnd type="none" w="sm" len="sm"/>
                    </a:lnL>
                    <a:lnR w="6350" cap="flat" cmpd="sng">
                      <a:solidFill>
                        <a:schemeClr val="tx1"/>
                      </a:solidFill>
                      <a:prstDash val="solid"/>
                      <a:round/>
                      <a:headEnd type="none" w="sm" len="sm"/>
                      <a:tailEnd type="none" w="sm" len="sm"/>
                    </a:lnR>
                    <a:lnT w="0" cap="flat" cmpd="sng">
                      <a:noFill/>
                      <a:prstDash val="solid"/>
                      <a:round/>
                      <a:headEnd type="none" w="sm" len="sm"/>
                      <a:tailEnd type="none" w="sm" len="sm"/>
                    </a:lnT>
                    <a:lnB w="6350" cap="flat" cmpd="sng">
                      <a:solidFill>
                        <a:schemeClr val="tx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chemeClr val="lt1"/>
                          </a:solidFill>
                          <a:latin typeface="Arial" panose="020B0604020202020204" pitchFamily="34" charset="0"/>
                          <a:cs typeface="Arial" panose="020B0604020202020204" pitchFamily="34" charset="0"/>
                        </a:rPr>
                        <a:t>Collectivité</a:t>
                      </a:r>
                      <a:endParaRPr sz="1400" i="0" u="none" strike="noStrike" cap="none">
                        <a:latin typeface="Arial" panose="020B0604020202020204" pitchFamily="34" charset="0"/>
                        <a:cs typeface="Arial" panose="020B0604020202020204" pitchFamily="34" charset="0"/>
                      </a:endParaRPr>
                    </a:p>
                  </a:txBody>
                  <a:tcPr marL="70613" marR="70613" marT="35316" marB="35316" anchor="ctr">
                    <a:lnL w="6350" cap="flat" cmpd="sng">
                      <a:solidFill>
                        <a:schemeClr val="tx1"/>
                      </a:solidFill>
                      <a:prstDash val="solid"/>
                      <a:round/>
                      <a:headEnd type="none" w="sm" len="sm"/>
                      <a:tailEnd type="none" w="sm" len="sm"/>
                    </a:lnL>
                    <a:lnR w="0" cap="flat" cmpd="sng">
                      <a:noFill/>
                      <a:prstDash val="solid"/>
                      <a:round/>
                      <a:headEnd type="none" w="sm" len="sm"/>
                      <a:tailEnd type="none" w="sm" len="sm"/>
                    </a:lnR>
                    <a:lnT w="0" cap="flat" cmpd="sng">
                      <a:noFill/>
                      <a:prstDash val="solid"/>
                      <a:round/>
                      <a:headEnd type="none" w="sm" len="sm"/>
                      <a:tailEnd type="none" w="sm" len="sm"/>
                    </a:lnT>
                    <a:lnB w="6350" cap="flat" cmpd="sng">
                      <a:solidFill>
                        <a:schemeClr val="tx1"/>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chemeClr val="lt1"/>
                          </a:solidFill>
                          <a:latin typeface="Arial" panose="020B0604020202020204" pitchFamily="34" charset="0"/>
                          <a:cs typeface="Arial" panose="020B0604020202020204" pitchFamily="34" charset="0"/>
                        </a:rPr>
                        <a:t>Collectivité</a:t>
                      </a:r>
                      <a:endParaRPr sz="1400" i="0" u="none" strike="noStrike" cap="none">
                        <a:latin typeface="Arial" panose="020B0604020202020204" pitchFamily="34" charset="0"/>
                        <a:cs typeface="Arial" panose="020B0604020202020204" pitchFamily="34" charset="0"/>
                      </a:endParaRPr>
                    </a:p>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chemeClr val="lt1"/>
                          </a:solidFill>
                          <a:latin typeface="Arial" panose="020B0604020202020204" pitchFamily="34" charset="0"/>
                          <a:cs typeface="Arial" panose="020B0604020202020204" pitchFamily="34" charset="0"/>
                        </a:rPr>
                        <a:t>Régie de recettes</a:t>
                      </a:r>
                      <a:endParaRPr sz="1400" i="0" u="none" strike="noStrike" cap="none">
                        <a:latin typeface="Arial" panose="020B0604020202020204" pitchFamily="34" charset="0"/>
                        <a:cs typeface="Arial" panose="020B0604020202020204" pitchFamily="34" charset="0"/>
                      </a:endParaRPr>
                    </a:p>
                  </a:txBody>
                  <a:tcPr marL="70613" marR="70613" marT="35316" marB="35316" anchor="ctr">
                    <a:lnL w="0" cap="flat" cmpd="sng">
                      <a:noFill/>
                      <a:prstDash val="solid"/>
                      <a:round/>
                      <a:headEnd type="none" w="sm" len="sm"/>
                      <a:tailEnd type="none" w="sm" len="sm"/>
                    </a:lnL>
                    <a:lnR w="0" cap="flat" cmpd="sng">
                      <a:noFill/>
                      <a:prstDash val="solid"/>
                      <a:round/>
                      <a:headEnd type="none" w="sm" len="sm"/>
                      <a:tailEnd type="none" w="sm" len="sm"/>
                    </a:lnR>
                    <a:lnT w="0" cap="flat" cmpd="sng">
                      <a:noFill/>
                      <a:prstDash val="solid"/>
                      <a:round/>
                      <a:headEnd type="none" w="sm" len="sm"/>
                      <a:tailEnd type="none" w="sm" len="sm"/>
                    </a:lnT>
                    <a:lnB w="6350" cap="flat" cmpd="sng">
                      <a:solidFill>
                        <a:schemeClr val="tx1"/>
                      </a:solidFill>
                      <a:prstDash val="solid"/>
                      <a:round/>
                      <a:headEnd type="none" w="sm" len="sm"/>
                      <a:tailEnd type="none" w="sm" len="sm"/>
                    </a:lnB>
                    <a:solidFill>
                      <a:srgbClr val="C00000"/>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0008"/>
                  </a:ext>
                </a:extLst>
              </a:tr>
            </a:tbl>
          </a:graphicData>
        </a:graphic>
      </p:graphicFrame>
      <p:sp>
        <p:nvSpPr>
          <p:cNvPr id="5" name="ZoneTexte 4">
            <a:extLst>
              <a:ext uri="{FF2B5EF4-FFF2-40B4-BE49-F238E27FC236}">
                <a16:creationId xmlns:a16="http://schemas.microsoft.com/office/drawing/2014/main" id="{49AC4F74-8B34-D846-6B18-BA6F81450DE7}"/>
              </a:ext>
            </a:extLst>
          </p:cNvPr>
          <p:cNvSpPr txBox="1"/>
          <p:nvPr/>
        </p:nvSpPr>
        <p:spPr>
          <a:xfrm>
            <a:off x="1079861" y="1185912"/>
            <a:ext cx="8438608" cy="36933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fr-FR" sz="1800" b="0" i="0" u="none" strike="noStrike" kern="1200" cap="none" spc="0" normalizeH="0" baseline="0" noProof="0">
                <a:ln>
                  <a:noFill/>
                </a:ln>
                <a:solidFill>
                  <a:srgbClr val="6E6E6E"/>
                </a:solidFill>
                <a:effectLst/>
                <a:uLnTx/>
                <a:uFillTx/>
                <a:latin typeface="Arial" panose="020B0604020202020204" pitchFamily="34" charset="0"/>
                <a:cs typeface="Arial" panose="020B0604020202020204" pitchFamily="34" charset="0"/>
                <a:sym typeface="Wingdings" pitchFamily="2" charset="2"/>
              </a:rPr>
              <a:t>Dans le cas d’un réseau public, il existe 4 modes de gestion possibles : </a:t>
            </a:r>
          </a:p>
        </p:txBody>
      </p:sp>
    </p:spTree>
    <p:extLst>
      <p:ext uri="{BB962C8B-B14F-4D97-AF65-F5344CB8AC3E}">
        <p14:creationId xmlns:p14="http://schemas.microsoft.com/office/powerpoint/2010/main" val="17977010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500A9-59B2-FB8D-0827-D19E998C952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178BEFF-CC50-A19B-BE51-012CC4C97900}"/>
              </a:ext>
            </a:extLst>
          </p:cNvPr>
          <p:cNvSpPr>
            <a:spLocks noGrp="1"/>
          </p:cNvSpPr>
          <p:nvPr>
            <p:ph type="title"/>
          </p:nvPr>
        </p:nvSpPr>
        <p:spPr/>
        <p:txBody>
          <a:bodyPr/>
          <a:lstStyle/>
          <a:p>
            <a:endParaRPr lang="fr-FR"/>
          </a:p>
        </p:txBody>
      </p:sp>
      <p:grpSp>
        <p:nvGrpSpPr>
          <p:cNvPr id="4" name="Groupe 3">
            <a:extLst>
              <a:ext uri="{FF2B5EF4-FFF2-40B4-BE49-F238E27FC236}">
                <a16:creationId xmlns:a16="http://schemas.microsoft.com/office/drawing/2014/main" id="{6E4A346C-B17B-6794-CE3B-88A6DB5F66B3}"/>
              </a:ext>
            </a:extLst>
          </p:cNvPr>
          <p:cNvGrpSpPr/>
          <p:nvPr/>
        </p:nvGrpSpPr>
        <p:grpSpPr>
          <a:xfrm>
            <a:off x="2170228" y="1923448"/>
            <a:ext cx="7778187" cy="3483979"/>
            <a:chOff x="1607609" y="2926205"/>
            <a:chExt cx="8328408" cy="2862361"/>
          </a:xfrm>
        </p:grpSpPr>
        <p:sp>
          <p:nvSpPr>
            <p:cNvPr id="5" name="Google Shape;407;p22">
              <a:extLst>
                <a:ext uri="{FF2B5EF4-FFF2-40B4-BE49-F238E27FC236}">
                  <a16:creationId xmlns:a16="http://schemas.microsoft.com/office/drawing/2014/main" id="{A78CE14E-B79E-D0A8-3A25-6B24BC04BAE0}"/>
                </a:ext>
              </a:extLst>
            </p:cNvPr>
            <p:cNvSpPr/>
            <p:nvPr/>
          </p:nvSpPr>
          <p:spPr>
            <a:xfrm>
              <a:off x="3797393" y="2926205"/>
              <a:ext cx="3866322" cy="502795"/>
            </a:xfrm>
            <a:prstGeom prst="roundRect">
              <a:avLst>
                <a:gd name="adj" fmla="val 16667"/>
              </a:avLst>
            </a:prstGeom>
            <a:solidFill>
              <a:srgbClr val="B034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200" b="1" i="0" u="none" strike="noStrike" cap="none">
                  <a:solidFill>
                    <a:schemeClr val="lt1"/>
                  </a:solidFill>
                  <a:latin typeface="Calibri"/>
                  <a:ea typeface="Calibri"/>
                  <a:cs typeface="Calibri"/>
                  <a:sym typeface="Calibri"/>
                </a:rPr>
                <a:t>Une fois le portage et le montage juridique défini, choix de l’opérateur</a:t>
              </a:r>
              <a:endParaRPr sz="1100" b="0" i="0" u="none" strike="noStrike" cap="none">
                <a:solidFill>
                  <a:srgbClr val="000000"/>
                </a:solidFill>
                <a:latin typeface="Arial"/>
                <a:ea typeface="Arial"/>
                <a:cs typeface="Arial"/>
                <a:sym typeface="Arial"/>
              </a:endParaRPr>
            </a:p>
          </p:txBody>
        </p:sp>
        <p:sp>
          <p:nvSpPr>
            <p:cNvPr id="6" name="Google Shape;408;p22">
              <a:extLst>
                <a:ext uri="{FF2B5EF4-FFF2-40B4-BE49-F238E27FC236}">
                  <a16:creationId xmlns:a16="http://schemas.microsoft.com/office/drawing/2014/main" id="{C8151B7B-4DF7-1F7D-3794-4C0B9FD4F167}"/>
                </a:ext>
              </a:extLst>
            </p:cNvPr>
            <p:cNvSpPr/>
            <p:nvPr/>
          </p:nvSpPr>
          <p:spPr>
            <a:xfrm>
              <a:off x="1607609" y="4078194"/>
              <a:ext cx="1440000" cy="504000"/>
            </a:xfrm>
            <a:prstGeom prst="roundRect">
              <a:avLst>
                <a:gd name="adj" fmla="val 16667"/>
              </a:avLst>
            </a:prstGeom>
            <a:solidFill>
              <a:srgbClr val="8958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200" b="0" i="0" u="none" strike="noStrike" cap="none">
                  <a:solidFill>
                    <a:schemeClr val="lt1"/>
                  </a:solidFill>
                  <a:latin typeface="Arial"/>
                  <a:ea typeface="Arial"/>
                  <a:cs typeface="Arial"/>
                  <a:sym typeface="Arial"/>
                </a:rPr>
                <a:t>100% public</a:t>
              </a:r>
              <a:endParaRPr sz="1100" b="0" i="0" u="none" strike="noStrike" cap="none">
                <a:solidFill>
                  <a:srgbClr val="000000"/>
                </a:solidFill>
                <a:latin typeface="Arial"/>
                <a:ea typeface="Arial"/>
                <a:cs typeface="Arial"/>
                <a:sym typeface="Arial"/>
              </a:endParaRPr>
            </a:p>
          </p:txBody>
        </p:sp>
        <p:sp>
          <p:nvSpPr>
            <p:cNvPr id="7" name="Google Shape;409;p22">
              <a:extLst>
                <a:ext uri="{FF2B5EF4-FFF2-40B4-BE49-F238E27FC236}">
                  <a16:creationId xmlns:a16="http://schemas.microsoft.com/office/drawing/2014/main" id="{7288DD53-2455-F803-4AF3-344B810E2912}"/>
                </a:ext>
              </a:extLst>
            </p:cNvPr>
            <p:cNvSpPr/>
            <p:nvPr/>
          </p:nvSpPr>
          <p:spPr>
            <a:xfrm>
              <a:off x="3455047" y="4078194"/>
              <a:ext cx="1512000" cy="504000"/>
            </a:xfrm>
            <a:prstGeom prst="roundRect">
              <a:avLst>
                <a:gd name="adj" fmla="val 16667"/>
              </a:avLst>
            </a:prstGeom>
            <a:solidFill>
              <a:srgbClr val="8958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200" b="0" i="0" u="none" strike="noStrike" cap="none">
                  <a:solidFill>
                    <a:schemeClr val="lt1"/>
                  </a:solidFill>
                  <a:latin typeface="Arial"/>
                  <a:ea typeface="Arial"/>
                  <a:cs typeface="Arial"/>
                  <a:sym typeface="Arial"/>
                </a:rPr>
                <a:t>+50% public</a:t>
              </a:r>
              <a:endParaRPr sz="1100" b="0" i="0" u="none" strike="noStrike" cap="none">
                <a:solidFill>
                  <a:srgbClr val="000000"/>
                </a:solidFill>
                <a:latin typeface="Arial"/>
                <a:ea typeface="Arial"/>
                <a:cs typeface="Arial"/>
                <a:sym typeface="Arial"/>
              </a:endParaRPr>
            </a:p>
          </p:txBody>
        </p:sp>
        <p:sp>
          <p:nvSpPr>
            <p:cNvPr id="8" name="Google Shape;410;p22">
              <a:extLst>
                <a:ext uri="{FF2B5EF4-FFF2-40B4-BE49-F238E27FC236}">
                  <a16:creationId xmlns:a16="http://schemas.microsoft.com/office/drawing/2014/main" id="{5F2BAA03-734E-7BC1-7536-670AAC0DDD58}"/>
                </a:ext>
              </a:extLst>
            </p:cNvPr>
            <p:cNvSpPr/>
            <p:nvPr/>
          </p:nvSpPr>
          <p:spPr>
            <a:xfrm>
              <a:off x="6191299" y="4078194"/>
              <a:ext cx="1512000" cy="504000"/>
            </a:xfrm>
            <a:prstGeom prst="roundRect">
              <a:avLst>
                <a:gd name="adj" fmla="val 16667"/>
              </a:avLst>
            </a:prstGeom>
            <a:solidFill>
              <a:srgbClr val="8958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200" b="0" i="0" u="none" strike="noStrike" cap="none">
                  <a:solidFill>
                    <a:schemeClr val="lt1"/>
                  </a:solidFill>
                  <a:latin typeface="Arial"/>
                  <a:ea typeface="Arial"/>
                  <a:cs typeface="Arial"/>
                  <a:sym typeface="Arial"/>
                </a:rPr>
                <a:t>-50% public</a:t>
              </a:r>
              <a:endParaRPr sz="1100" b="0" i="0" u="none" strike="noStrike" cap="none">
                <a:solidFill>
                  <a:srgbClr val="000000"/>
                </a:solidFill>
                <a:latin typeface="Arial"/>
                <a:ea typeface="Arial"/>
                <a:cs typeface="Arial"/>
                <a:sym typeface="Arial"/>
              </a:endParaRPr>
            </a:p>
          </p:txBody>
        </p:sp>
        <p:sp>
          <p:nvSpPr>
            <p:cNvPr id="9" name="Google Shape;411;p22">
              <a:extLst>
                <a:ext uri="{FF2B5EF4-FFF2-40B4-BE49-F238E27FC236}">
                  <a16:creationId xmlns:a16="http://schemas.microsoft.com/office/drawing/2014/main" id="{8C50063A-8F5E-91E4-D2B8-B046186D136B}"/>
                </a:ext>
              </a:extLst>
            </p:cNvPr>
            <p:cNvSpPr/>
            <p:nvPr/>
          </p:nvSpPr>
          <p:spPr>
            <a:xfrm>
              <a:off x="8496017" y="4078194"/>
              <a:ext cx="1440000" cy="504000"/>
            </a:xfrm>
            <a:prstGeom prst="roundRect">
              <a:avLst>
                <a:gd name="adj" fmla="val 16667"/>
              </a:avLst>
            </a:prstGeom>
            <a:solidFill>
              <a:srgbClr val="8958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200" b="0" i="0" u="none" strike="noStrike" cap="none">
                  <a:solidFill>
                    <a:schemeClr val="lt1"/>
                  </a:solidFill>
                  <a:latin typeface="Arial"/>
                  <a:ea typeface="Arial"/>
                  <a:cs typeface="Arial"/>
                  <a:sym typeface="Arial"/>
                </a:rPr>
                <a:t>100% privé</a:t>
              </a:r>
              <a:endParaRPr sz="1100" b="0" i="0" u="none" strike="noStrike" cap="none">
                <a:solidFill>
                  <a:srgbClr val="000000"/>
                </a:solidFill>
                <a:latin typeface="Arial"/>
                <a:ea typeface="Arial"/>
                <a:cs typeface="Arial"/>
                <a:sym typeface="Arial"/>
              </a:endParaRPr>
            </a:p>
          </p:txBody>
        </p:sp>
        <p:sp>
          <p:nvSpPr>
            <p:cNvPr id="10" name="Google Shape;412;p22">
              <a:extLst>
                <a:ext uri="{FF2B5EF4-FFF2-40B4-BE49-F238E27FC236}">
                  <a16:creationId xmlns:a16="http://schemas.microsoft.com/office/drawing/2014/main" id="{D97E4462-FA05-1F14-0044-E5D82C38BF58}"/>
                </a:ext>
              </a:extLst>
            </p:cNvPr>
            <p:cNvSpPr/>
            <p:nvPr/>
          </p:nvSpPr>
          <p:spPr>
            <a:xfrm>
              <a:off x="1789191" y="5280164"/>
              <a:ext cx="1080000" cy="504000"/>
            </a:xfrm>
            <a:prstGeom prst="roundRect">
              <a:avLst>
                <a:gd name="adj" fmla="val 16667"/>
              </a:avLst>
            </a:prstGeom>
            <a:noFill/>
            <a:ln w="28575" cap="flat" cmpd="sng">
              <a:solidFill>
                <a:srgbClr val="89589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200" b="0" i="0" u="none" strike="noStrike" cap="none">
                  <a:solidFill>
                    <a:srgbClr val="000000"/>
                  </a:solidFill>
                  <a:latin typeface="Arial"/>
                  <a:ea typeface="Arial"/>
                  <a:cs typeface="Arial"/>
                  <a:sym typeface="Arial"/>
                </a:rPr>
                <a:t>SPL</a:t>
              </a:r>
              <a:endParaRPr sz="1100" b="0" i="0" u="none" strike="noStrike" cap="none">
                <a:solidFill>
                  <a:srgbClr val="000000"/>
                </a:solidFill>
                <a:latin typeface="Arial"/>
                <a:ea typeface="Arial"/>
                <a:cs typeface="Arial"/>
                <a:sym typeface="Arial"/>
              </a:endParaRPr>
            </a:p>
          </p:txBody>
        </p:sp>
        <p:sp>
          <p:nvSpPr>
            <p:cNvPr id="11" name="Google Shape;413;p22">
              <a:extLst>
                <a:ext uri="{FF2B5EF4-FFF2-40B4-BE49-F238E27FC236}">
                  <a16:creationId xmlns:a16="http://schemas.microsoft.com/office/drawing/2014/main" id="{C8112F3D-59DE-5FA8-6918-1A48D9F7442A}"/>
                </a:ext>
              </a:extLst>
            </p:cNvPr>
            <p:cNvSpPr/>
            <p:nvPr/>
          </p:nvSpPr>
          <p:spPr>
            <a:xfrm>
              <a:off x="3671047" y="5284566"/>
              <a:ext cx="1080000" cy="504000"/>
            </a:xfrm>
            <a:prstGeom prst="roundRect">
              <a:avLst>
                <a:gd name="adj" fmla="val 16667"/>
              </a:avLst>
            </a:prstGeom>
            <a:noFill/>
            <a:ln w="28575" cap="flat" cmpd="sng">
              <a:solidFill>
                <a:srgbClr val="89589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200" b="0" i="0" u="none" strike="noStrike" cap="none">
                  <a:solidFill>
                    <a:srgbClr val="000000"/>
                  </a:solidFill>
                  <a:latin typeface="Arial"/>
                  <a:ea typeface="Arial"/>
                  <a:cs typeface="Arial"/>
                  <a:sym typeface="Arial"/>
                </a:rPr>
                <a:t>SEM</a:t>
              </a:r>
              <a:endParaRPr sz="1100" b="0" i="0" u="none" strike="noStrike" cap="none">
                <a:solidFill>
                  <a:srgbClr val="000000"/>
                </a:solidFill>
                <a:latin typeface="Arial"/>
                <a:ea typeface="Arial"/>
                <a:cs typeface="Arial"/>
                <a:sym typeface="Arial"/>
              </a:endParaRPr>
            </a:p>
          </p:txBody>
        </p:sp>
        <p:sp>
          <p:nvSpPr>
            <p:cNvPr id="12" name="Google Shape;414;p22">
              <a:extLst>
                <a:ext uri="{FF2B5EF4-FFF2-40B4-BE49-F238E27FC236}">
                  <a16:creationId xmlns:a16="http://schemas.microsoft.com/office/drawing/2014/main" id="{E7F8CA09-EABA-38FE-01A5-116B38E69376}"/>
                </a:ext>
              </a:extLst>
            </p:cNvPr>
            <p:cNvSpPr/>
            <p:nvPr/>
          </p:nvSpPr>
          <p:spPr>
            <a:xfrm>
              <a:off x="5081143" y="5283924"/>
              <a:ext cx="1080000" cy="504000"/>
            </a:xfrm>
            <a:prstGeom prst="roundRect">
              <a:avLst>
                <a:gd name="adj" fmla="val 16667"/>
              </a:avLst>
            </a:prstGeom>
            <a:noFill/>
            <a:ln w="28575" cap="flat" cmpd="sng">
              <a:solidFill>
                <a:srgbClr val="89589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200" b="0" i="0" u="none" strike="noStrike" cap="none">
                  <a:solidFill>
                    <a:srgbClr val="000000"/>
                  </a:solidFill>
                  <a:latin typeface="Arial"/>
                  <a:ea typeface="Arial"/>
                  <a:cs typeface="Arial"/>
                  <a:sym typeface="Arial"/>
                </a:rPr>
                <a:t>SEMOP</a:t>
              </a:r>
              <a:endParaRPr sz="1100" b="0" i="0" u="none" strike="noStrike" cap="none">
                <a:solidFill>
                  <a:srgbClr val="000000"/>
                </a:solidFill>
                <a:latin typeface="Arial"/>
                <a:ea typeface="Arial"/>
                <a:cs typeface="Arial"/>
                <a:sym typeface="Arial"/>
              </a:endParaRPr>
            </a:p>
          </p:txBody>
        </p:sp>
        <p:sp>
          <p:nvSpPr>
            <p:cNvPr id="13" name="Google Shape;415;p22">
              <a:extLst>
                <a:ext uri="{FF2B5EF4-FFF2-40B4-BE49-F238E27FC236}">
                  <a16:creationId xmlns:a16="http://schemas.microsoft.com/office/drawing/2014/main" id="{0C6AAD9B-BCD3-75A8-EA2D-91A097584D56}"/>
                </a:ext>
              </a:extLst>
            </p:cNvPr>
            <p:cNvSpPr/>
            <p:nvPr/>
          </p:nvSpPr>
          <p:spPr>
            <a:xfrm>
              <a:off x="6407297" y="5278788"/>
              <a:ext cx="1080000" cy="504831"/>
            </a:xfrm>
            <a:prstGeom prst="roundRect">
              <a:avLst>
                <a:gd name="adj" fmla="val 16667"/>
              </a:avLst>
            </a:prstGeom>
            <a:noFill/>
            <a:ln w="28575" cap="flat" cmpd="sng">
              <a:solidFill>
                <a:srgbClr val="89589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200" b="0" i="0" u="none" strike="noStrike" cap="none">
                  <a:solidFill>
                    <a:srgbClr val="000000"/>
                  </a:solidFill>
                  <a:latin typeface="Arial"/>
                  <a:ea typeface="Arial"/>
                  <a:cs typeface="Arial"/>
                  <a:sym typeface="Arial"/>
                </a:rPr>
                <a:t>SA/SAS</a:t>
              </a:r>
              <a:endParaRPr sz="1100" b="0" i="0" u="none" strike="noStrike" cap="none">
                <a:solidFill>
                  <a:srgbClr val="000000"/>
                </a:solidFill>
                <a:latin typeface="Arial"/>
                <a:ea typeface="Arial"/>
                <a:cs typeface="Arial"/>
                <a:sym typeface="Arial"/>
              </a:endParaRPr>
            </a:p>
          </p:txBody>
        </p:sp>
        <p:sp>
          <p:nvSpPr>
            <p:cNvPr id="14" name="Google Shape;416;p22">
              <a:extLst>
                <a:ext uri="{FF2B5EF4-FFF2-40B4-BE49-F238E27FC236}">
                  <a16:creationId xmlns:a16="http://schemas.microsoft.com/office/drawing/2014/main" id="{3AB9CF66-9750-FB8F-548A-87EFA8F8F396}"/>
                </a:ext>
              </a:extLst>
            </p:cNvPr>
            <p:cNvSpPr/>
            <p:nvPr/>
          </p:nvSpPr>
          <p:spPr>
            <a:xfrm>
              <a:off x="7759883" y="5283924"/>
              <a:ext cx="1080000" cy="504000"/>
            </a:xfrm>
            <a:prstGeom prst="roundRect">
              <a:avLst>
                <a:gd name="adj" fmla="val 16667"/>
              </a:avLst>
            </a:prstGeom>
            <a:noFill/>
            <a:ln w="28575" cap="flat" cmpd="sng">
              <a:solidFill>
                <a:srgbClr val="89589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200" b="0" i="0" u="none" strike="noStrike" cap="none">
                  <a:solidFill>
                    <a:srgbClr val="000000"/>
                  </a:solidFill>
                  <a:latin typeface="Arial"/>
                  <a:ea typeface="Arial"/>
                  <a:cs typeface="Arial"/>
                  <a:sym typeface="Arial"/>
                </a:rPr>
                <a:t>SCIC</a:t>
              </a:r>
              <a:endParaRPr sz="1100" b="0" i="0" u="none" strike="noStrike" cap="none">
                <a:solidFill>
                  <a:srgbClr val="000000"/>
                </a:solidFill>
                <a:latin typeface="Arial"/>
                <a:ea typeface="Arial"/>
                <a:cs typeface="Arial"/>
                <a:sym typeface="Arial"/>
              </a:endParaRPr>
            </a:p>
          </p:txBody>
        </p:sp>
        <p:cxnSp>
          <p:nvCxnSpPr>
            <p:cNvPr id="15" name="Google Shape;417;p22">
              <a:extLst>
                <a:ext uri="{FF2B5EF4-FFF2-40B4-BE49-F238E27FC236}">
                  <a16:creationId xmlns:a16="http://schemas.microsoft.com/office/drawing/2014/main" id="{120B29C3-2898-2200-702F-9959FAB03E92}"/>
                </a:ext>
              </a:extLst>
            </p:cNvPr>
            <p:cNvCxnSpPr>
              <a:stCxn id="8" idx="2"/>
              <a:endCxn id="12" idx="0"/>
            </p:cNvCxnSpPr>
            <p:nvPr/>
          </p:nvCxnSpPr>
          <p:spPr>
            <a:xfrm rot="5400000">
              <a:off x="5933299" y="4269894"/>
              <a:ext cx="701700" cy="1326300"/>
            </a:xfrm>
            <a:prstGeom prst="bentConnector3">
              <a:avLst>
                <a:gd name="adj1" fmla="val 50002"/>
              </a:avLst>
            </a:prstGeom>
            <a:noFill/>
            <a:ln w="28575" cap="flat" cmpd="sng">
              <a:solidFill>
                <a:srgbClr val="895892"/>
              </a:solidFill>
              <a:prstDash val="solid"/>
              <a:round/>
              <a:headEnd type="none" w="sm" len="sm"/>
              <a:tailEnd type="triangle" w="med" len="med"/>
            </a:ln>
          </p:spPr>
        </p:cxnSp>
        <p:cxnSp>
          <p:nvCxnSpPr>
            <p:cNvPr id="16" name="Google Shape;418;p22">
              <a:extLst>
                <a:ext uri="{FF2B5EF4-FFF2-40B4-BE49-F238E27FC236}">
                  <a16:creationId xmlns:a16="http://schemas.microsoft.com/office/drawing/2014/main" id="{101478BA-24A4-A057-689F-EFDE3B9076A2}"/>
                </a:ext>
              </a:extLst>
            </p:cNvPr>
            <p:cNvCxnSpPr>
              <a:stCxn id="8" idx="2"/>
              <a:endCxn id="13" idx="0"/>
            </p:cNvCxnSpPr>
            <p:nvPr/>
          </p:nvCxnSpPr>
          <p:spPr>
            <a:xfrm rot="-5400000" flipH="1">
              <a:off x="6599299" y="4930194"/>
              <a:ext cx="696600" cy="600"/>
            </a:xfrm>
            <a:prstGeom prst="bentConnector3">
              <a:avLst>
                <a:gd name="adj1" fmla="val 50000"/>
              </a:avLst>
            </a:prstGeom>
            <a:noFill/>
            <a:ln w="28575" cap="flat" cmpd="sng">
              <a:solidFill>
                <a:srgbClr val="895892"/>
              </a:solidFill>
              <a:prstDash val="solid"/>
              <a:round/>
              <a:headEnd type="none" w="sm" len="sm"/>
              <a:tailEnd type="triangle" w="med" len="med"/>
            </a:ln>
          </p:spPr>
        </p:cxnSp>
        <p:cxnSp>
          <p:nvCxnSpPr>
            <p:cNvPr id="17" name="Google Shape;419;p22">
              <a:extLst>
                <a:ext uri="{FF2B5EF4-FFF2-40B4-BE49-F238E27FC236}">
                  <a16:creationId xmlns:a16="http://schemas.microsoft.com/office/drawing/2014/main" id="{83E879FD-5DA9-D75F-54E1-A26F22955103}"/>
                </a:ext>
              </a:extLst>
            </p:cNvPr>
            <p:cNvCxnSpPr>
              <a:stCxn id="8" idx="2"/>
              <a:endCxn id="14" idx="0"/>
            </p:cNvCxnSpPr>
            <p:nvPr/>
          </p:nvCxnSpPr>
          <p:spPr>
            <a:xfrm rot="-5400000" flipH="1">
              <a:off x="7272799" y="4256694"/>
              <a:ext cx="701700" cy="1352700"/>
            </a:xfrm>
            <a:prstGeom prst="bentConnector3">
              <a:avLst>
                <a:gd name="adj1" fmla="val 50002"/>
              </a:avLst>
            </a:prstGeom>
            <a:noFill/>
            <a:ln w="28575" cap="flat" cmpd="sng">
              <a:solidFill>
                <a:srgbClr val="895892"/>
              </a:solidFill>
              <a:prstDash val="solid"/>
              <a:round/>
              <a:headEnd type="none" w="sm" len="sm"/>
              <a:tailEnd type="triangle" w="med" len="med"/>
            </a:ln>
          </p:spPr>
        </p:cxnSp>
        <p:cxnSp>
          <p:nvCxnSpPr>
            <p:cNvPr id="18" name="Google Shape;420;p22">
              <a:extLst>
                <a:ext uri="{FF2B5EF4-FFF2-40B4-BE49-F238E27FC236}">
                  <a16:creationId xmlns:a16="http://schemas.microsoft.com/office/drawing/2014/main" id="{D0E2AD64-5F38-F717-5B8F-3D3E7674A2B7}"/>
                </a:ext>
              </a:extLst>
            </p:cNvPr>
            <p:cNvCxnSpPr>
              <a:stCxn id="7" idx="2"/>
              <a:endCxn id="11" idx="0"/>
            </p:cNvCxnSpPr>
            <p:nvPr/>
          </p:nvCxnSpPr>
          <p:spPr>
            <a:xfrm>
              <a:off x="4211047" y="4582194"/>
              <a:ext cx="0" cy="702300"/>
            </a:xfrm>
            <a:prstGeom prst="straightConnector1">
              <a:avLst/>
            </a:prstGeom>
            <a:noFill/>
            <a:ln w="28575" cap="flat" cmpd="sng">
              <a:solidFill>
                <a:srgbClr val="895892"/>
              </a:solidFill>
              <a:prstDash val="solid"/>
              <a:round/>
              <a:headEnd type="none" w="sm" len="sm"/>
              <a:tailEnd type="triangle" w="med" len="med"/>
            </a:ln>
          </p:spPr>
        </p:cxnSp>
        <p:cxnSp>
          <p:nvCxnSpPr>
            <p:cNvPr id="19" name="Google Shape;421;p22">
              <a:extLst>
                <a:ext uri="{FF2B5EF4-FFF2-40B4-BE49-F238E27FC236}">
                  <a16:creationId xmlns:a16="http://schemas.microsoft.com/office/drawing/2014/main" id="{7A61C3E3-26D9-93D6-46FE-5B54AED049B9}"/>
                </a:ext>
              </a:extLst>
            </p:cNvPr>
            <p:cNvCxnSpPr>
              <a:stCxn id="6" idx="2"/>
              <a:endCxn id="10" idx="0"/>
            </p:cNvCxnSpPr>
            <p:nvPr/>
          </p:nvCxnSpPr>
          <p:spPr>
            <a:xfrm>
              <a:off x="2327609" y="4582194"/>
              <a:ext cx="1500" cy="698100"/>
            </a:xfrm>
            <a:prstGeom prst="straightConnector1">
              <a:avLst/>
            </a:prstGeom>
            <a:noFill/>
            <a:ln w="28575" cap="flat" cmpd="sng">
              <a:solidFill>
                <a:srgbClr val="895892"/>
              </a:solidFill>
              <a:prstDash val="solid"/>
              <a:round/>
              <a:headEnd type="none" w="sm" len="sm"/>
              <a:tailEnd type="triangle" w="med" len="med"/>
            </a:ln>
          </p:spPr>
        </p:cxnSp>
        <p:cxnSp>
          <p:nvCxnSpPr>
            <p:cNvPr id="20" name="Google Shape;422;p22">
              <a:extLst>
                <a:ext uri="{FF2B5EF4-FFF2-40B4-BE49-F238E27FC236}">
                  <a16:creationId xmlns:a16="http://schemas.microsoft.com/office/drawing/2014/main" id="{5E317C33-E2EF-0EDE-D30D-CF8C9CC01157}"/>
                </a:ext>
              </a:extLst>
            </p:cNvPr>
            <p:cNvCxnSpPr>
              <a:stCxn id="5" idx="2"/>
              <a:endCxn id="6" idx="0"/>
            </p:cNvCxnSpPr>
            <p:nvPr/>
          </p:nvCxnSpPr>
          <p:spPr>
            <a:xfrm rot="5400000">
              <a:off x="3704504" y="2052150"/>
              <a:ext cx="649200" cy="3402900"/>
            </a:xfrm>
            <a:prstGeom prst="bentConnector3">
              <a:avLst>
                <a:gd name="adj1" fmla="val 50000"/>
              </a:avLst>
            </a:prstGeom>
            <a:noFill/>
            <a:ln w="28575" cap="flat" cmpd="sng">
              <a:solidFill>
                <a:srgbClr val="895892"/>
              </a:solidFill>
              <a:prstDash val="solid"/>
              <a:round/>
              <a:headEnd type="none" w="sm" len="sm"/>
              <a:tailEnd type="triangle" w="med" len="med"/>
            </a:ln>
          </p:spPr>
        </p:cxnSp>
        <p:cxnSp>
          <p:nvCxnSpPr>
            <p:cNvPr id="21" name="Google Shape;423;p22">
              <a:extLst>
                <a:ext uri="{FF2B5EF4-FFF2-40B4-BE49-F238E27FC236}">
                  <a16:creationId xmlns:a16="http://schemas.microsoft.com/office/drawing/2014/main" id="{00A632E4-3F05-D71A-101F-33B58BF18DDF}"/>
                </a:ext>
              </a:extLst>
            </p:cNvPr>
            <p:cNvCxnSpPr>
              <a:stCxn id="5" idx="2"/>
              <a:endCxn id="7" idx="0"/>
            </p:cNvCxnSpPr>
            <p:nvPr/>
          </p:nvCxnSpPr>
          <p:spPr>
            <a:xfrm rot="5400000">
              <a:off x="4646204" y="2993850"/>
              <a:ext cx="649200" cy="1519500"/>
            </a:xfrm>
            <a:prstGeom prst="bentConnector3">
              <a:avLst>
                <a:gd name="adj1" fmla="val 50000"/>
              </a:avLst>
            </a:prstGeom>
            <a:noFill/>
            <a:ln w="28575" cap="flat" cmpd="sng">
              <a:solidFill>
                <a:srgbClr val="895892"/>
              </a:solidFill>
              <a:prstDash val="solid"/>
              <a:round/>
              <a:headEnd type="none" w="sm" len="sm"/>
              <a:tailEnd type="triangle" w="med" len="med"/>
            </a:ln>
          </p:spPr>
        </p:cxnSp>
        <p:cxnSp>
          <p:nvCxnSpPr>
            <p:cNvPr id="22" name="Google Shape;424;p22">
              <a:extLst>
                <a:ext uri="{FF2B5EF4-FFF2-40B4-BE49-F238E27FC236}">
                  <a16:creationId xmlns:a16="http://schemas.microsoft.com/office/drawing/2014/main" id="{34341176-A33D-D261-4E03-F56E73FA0898}"/>
                </a:ext>
              </a:extLst>
            </p:cNvPr>
            <p:cNvCxnSpPr>
              <a:stCxn id="5" idx="2"/>
              <a:endCxn id="8" idx="0"/>
            </p:cNvCxnSpPr>
            <p:nvPr/>
          </p:nvCxnSpPr>
          <p:spPr>
            <a:xfrm rot="-5400000" flipH="1">
              <a:off x="6014354" y="3145200"/>
              <a:ext cx="649200" cy="1216800"/>
            </a:xfrm>
            <a:prstGeom prst="bentConnector3">
              <a:avLst>
                <a:gd name="adj1" fmla="val 49999"/>
              </a:avLst>
            </a:prstGeom>
            <a:noFill/>
            <a:ln w="28575" cap="flat" cmpd="sng">
              <a:solidFill>
                <a:srgbClr val="895892"/>
              </a:solidFill>
              <a:prstDash val="solid"/>
              <a:round/>
              <a:headEnd type="none" w="sm" len="sm"/>
              <a:tailEnd type="triangle" w="med" len="med"/>
            </a:ln>
          </p:spPr>
        </p:cxnSp>
        <p:cxnSp>
          <p:nvCxnSpPr>
            <p:cNvPr id="23" name="Google Shape;425;p22">
              <a:extLst>
                <a:ext uri="{FF2B5EF4-FFF2-40B4-BE49-F238E27FC236}">
                  <a16:creationId xmlns:a16="http://schemas.microsoft.com/office/drawing/2014/main" id="{F884F893-1732-ED4A-99A0-D383420EAF00}"/>
                </a:ext>
              </a:extLst>
            </p:cNvPr>
            <p:cNvCxnSpPr>
              <a:stCxn id="5" idx="2"/>
              <a:endCxn id="9" idx="0"/>
            </p:cNvCxnSpPr>
            <p:nvPr/>
          </p:nvCxnSpPr>
          <p:spPr>
            <a:xfrm rot="-5400000" flipH="1">
              <a:off x="7148654" y="2010900"/>
              <a:ext cx="649200" cy="3485400"/>
            </a:xfrm>
            <a:prstGeom prst="bentConnector3">
              <a:avLst>
                <a:gd name="adj1" fmla="val 49999"/>
              </a:avLst>
            </a:prstGeom>
            <a:noFill/>
            <a:ln w="28575" cap="flat" cmpd="sng">
              <a:solidFill>
                <a:srgbClr val="895892"/>
              </a:solidFill>
              <a:prstDash val="solid"/>
              <a:round/>
              <a:headEnd type="none" w="sm" len="sm"/>
              <a:tailEnd type="triangle" w="med" len="med"/>
            </a:ln>
          </p:spPr>
        </p:cxnSp>
      </p:grpSp>
      <p:sp>
        <p:nvSpPr>
          <p:cNvPr id="24" name="ZoneTexte 23">
            <a:extLst>
              <a:ext uri="{FF2B5EF4-FFF2-40B4-BE49-F238E27FC236}">
                <a16:creationId xmlns:a16="http://schemas.microsoft.com/office/drawing/2014/main" id="{B387B9D9-B302-E7C7-DDF6-4CE5FA915438}"/>
              </a:ext>
            </a:extLst>
          </p:cNvPr>
          <p:cNvSpPr txBox="1"/>
          <p:nvPr/>
        </p:nvSpPr>
        <p:spPr>
          <a:xfrm>
            <a:off x="1016467" y="1138549"/>
            <a:ext cx="11036195" cy="36933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fr-FR" sz="1800" b="0" i="0" u="none" strike="noStrike" kern="1200" cap="none" spc="0" normalizeH="0" baseline="0" noProof="0">
                <a:ln>
                  <a:noFill/>
                </a:ln>
                <a:solidFill>
                  <a:srgbClr val="6E6E6E"/>
                </a:solidFill>
                <a:effectLst/>
                <a:uLnTx/>
                <a:uFillTx/>
                <a:latin typeface="Arial" panose="020B0604020202020204" pitchFamily="34" charset="0"/>
                <a:cs typeface="Arial" panose="020B0604020202020204" pitchFamily="34" charset="0"/>
                <a:sym typeface="Wingdings" pitchFamily="2" charset="2"/>
              </a:rPr>
              <a:t>Dans le cas d’un réseau public, sauf en cas de régie internalisée, il existe 5 types d’opérateurs possibles :</a:t>
            </a:r>
          </a:p>
        </p:txBody>
      </p:sp>
      <p:sp>
        <p:nvSpPr>
          <p:cNvPr id="25" name="Rectangle 24">
            <a:extLst>
              <a:ext uri="{FF2B5EF4-FFF2-40B4-BE49-F238E27FC236}">
                <a16:creationId xmlns:a16="http://schemas.microsoft.com/office/drawing/2014/main" id="{9F8B5592-37C6-F617-1D7C-E66E85351A35}"/>
              </a:ext>
            </a:extLst>
          </p:cNvPr>
          <p:cNvSpPr/>
          <p:nvPr/>
        </p:nvSpPr>
        <p:spPr>
          <a:xfrm>
            <a:off x="2225802" y="5822995"/>
            <a:ext cx="1307073" cy="592085"/>
          </a:xfrm>
          <a:prstGeom prst="rect">
            <a:avLst/>
          </a:prstGeom>
          <a:noFill/>
          <a:ln>
            <a:solidFill>
              <a:srgbClr val="6E6E6E"/>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20000"/>
              </a:lnSpc>
            </a:pPr>
            <a:r>
              <a:rPr lang="fr-FR" sz="1400">
                <a:solidFill>
                  <a:srgbClr val="6E6E6E"/>
                </a:solidFill>
                <a:latin typeface="Calibri" panose="020F0502020204030204" pitchFamily="34" charset="0"/>
                <a:ea typeface="+mj-ea"/>
                <a:cs typeface="Calibri" panose="020F0502020204030204" pitchFamily="34" charset="0"/>
                <a:sym typeface="Wingdings" pitchFamily="2" charset="2"/>
              </a:rPr>
              <a:t>Pas de mise en concurrence</a:t>
            </a:r>
          </a:p>
        </p:txBody>
      </p:sp>
      <p:sp>
        <p:nvSpPr>
          <p:cNvPr id="26" name="Rectangle 25">
            <a:extLst>
              <a:ext uri="{FF2B5EF4-FFF2-40B4-BE49-F238E27FC236}">
                <a16:creationId xmlns:a16="http://schemas.microsoft.com/office/drawing/2014/main" id="{4C8877A3-5205-571B-88AB-394E8A5C2928}"/>
              </a:ext>
            </a:extLst>
          </p:cNvPr>
          <p:cNvSpPr/>
          <p:nvPr/>
        </p:nvSpPr>
        <p:spPr>
          <a:xfrm>
            <a:off x="5326817" y="5822994"/>
            <a:ext cx="1307073" cy="592085"/>
          </a:xfrm>
          <a:prstGeom prst="rect">
            <a:avLst/>
          </a:prstGeom>
          <a:noFill/>
          <a:ln>
            <a:solidFill>
              <a:srgbClr val="6E6E6E"/>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20000"/>
              </a:lnSpc>
            </a:pPr>
            <a:r>
              <a:rPr lang="fr-FR" sz="1400">
                <a:solidFill>
                  <a:srgbClr val="6E6E6E"/>
                </a:solidFill>
                <a:latin typeface="Calibri" panose="020F0502020204030204" pitchFamily="34" charset="0"/>
                <a:ea typeface="+mj-ea"/>
                <a:cs typeface="Calibri" panose="020F0502020204030204" pitchFamily="34" charset="0"/>
                <a:sym typeface="Wingdings" pitchFamily="2" charset="2"/>
              </a:rPr>
              <a:t>Rarement :</a:t>
            </a:r>
          </a:p>
          <a:p>
            <a:pPr algn="ctr">
              <a:lnSpc>
                <a:spcPct val="120000"/>
              </a:lnSpc>
            </a:pPr>
            <a:r>
              <a:rPr lang="fr-FR" sz="1400">
                <a:solidFill>
                  <a:srgbClr val="6E6E6E"/>
                </a:solidFill>
                <a:latin typeface="Calibri" panose="020F0502020204030204" pitchFamily="34" charset="0"/>
                <a:ea typeface="+mj-ea"/>
                <a:cs typeface="Calibri" panose="020F0502020204030204" pitchFamily="34" charset="0"/>
                <a:sym typeface="Wingdings" pitchFamily="2" charset="2"/>
              </a:rPr>
              <a:t>+50 % public </a:t>
            </a:r>
          </a:p>
        </p:txBody>
      </p:sp>
    </p:spTree>
    <p:extLst>
      <p:ext uri="{BB962C8B-B14F-4D97-AF65-F5344CB8AC3E}">
        <p14:creationId xmlns:p14="http://schemas.microsoft.com/office/powerpoint/2010/main" val="25389131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F5652-44B0-629E-99D1-5F1AEFE71F62}"/>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4794231D-9132-D728-CEB4-78DA5C2542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78" b="14652"/>
          <a:stretch/>
        </p:blipFill>
        <p:spPr bwMode="auto">
          <a:xfrm>
            <a:off x="0" y="1"/>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 20" descr="AMORCE-hachure.jpg">
            <a:extLst>
              <a:ext uri="{FF2B5EF4-FFF2-40B4-BE49-F238E27FC236}">
                <a16:creationId xmlns:a16="http://schemas.microsoft.com/office/drawing/2014/main" id="{7E4C17E2-F05A-BF83-4369-13E3B0058332}"/>
              </a:ext>
            </a:extLst>
          </p:cNvPr>
          <p:cNvPicPr>
            <a:picLocks noChangeAspect="1"/>
          </p:cNvPicPr>
          <p:nvPr/>
        </p:nvPicPr>
        <p:blipFill>
          <a:blip r:embed="rId3">
            <a:alphaModFix amt="30000"/>
            <a:extLst>
              <a:ext uri="{28A0092B-C50C-407E-A947-70E740481C1C}">
                <a14:useLocalDpi xmlns:a14="http://schemas.microsoft.com/office/drawing/2010/main"/>
              </a:ext>
            </a:extLst>
          </a:blip>
          <a:stretch>
            <a:fillRect/>
          </a:stretch>
        </p:blipFill>
        <p:spPr>
          <a:xfrm>
            <a:off x="-1" y="2990602"/>
            <a:ext cx="12191999" cy="3867398"/>
          </a:xfrm>
          <a:prstGeom prst="rect">
            <a:avLst/>
          </a:prstGeom>
        </p:spPr>
      </p:pic>
      <p:sp>
        <p:nvSpPr>
          <p:cNvPr id="22" name="object 10">
            <a:extLst>
              <a:ext uri="{FF2B5EF4-FFF2-40B4-BE49-F238E27FC236}">
                <a16:creationId xmlns:a16="http://schemas.microsoft.com/office/drawing/2014/main" id="{46810B9C-D3DA-14B5-9967-8647BC116B0A}"/>
              </a:ext>
            </a:extLst>
          </p:cNvPr>
          <p:cNvSpPr/>
          <p:nvPr/>
        </p:nvSpPr>
        <p:spPr>
          <a:xfrm>
            <a:off x="0" y="12"/>
            <a:ext cx="2359660" cy="6857988"/>
          </a:xfrm>
          <a:custGeom>
            <a:avLst/>
            <a:gdLst/>
            <a:ahLst/>
            <a:cxnLst/>
            <a:rect l="l" t="t" r="r" b="b"/>
            <a:pathLst>
              <a:path w="2359660" h="6840220">
                <a:moveTo>
                  <a:pt x="9712" y="0"/>
                </a:moveTo>
                <a:lnTo>
                  <a:pt x="0" y="28274"/>
                </a:lnTo>
                <a:lnTo>
                  <a:pt x="0" y="6839991"/>
                </a:lnTo>
                <a:lnTo>
                  <a:pt x="2359424" y="6839991"/>
                </a:lnTo>
                <a:lnTo>
                  <a:pt x="9712" y="0"/>
                </a:lnTo>
                <a:close/>
              </a:path>
            </a:pathLst>
          </a:custGeom>
          <a:solidFill>
            <a:srgbClr val="009EC2">
              <a:alpha val="50000"/>
            </a:srgbClr>
          </a:solidFill>
        </p:spPr>
        <p:txBody>
          <a:bodyPr wrap="square" lIns="0" tIns="0" rIns="0" bIns="0" rtlCol="0"/>
          <a:lstStyle/>
          <a:p>
            <a:endParaRPr/>
          </a:p>
        </p:txBody>
      </p:sp>
      <p:sp>
        <p:nvSpPr>
          <p:cNvPr id="23" name="object 4">
            <a:extLst>
              <a:ext uri="{FF2B5EF4-FFF2-40B4-BE49-F238E27FC236}">
                <a16:creationId xmlns:a16="http://schemas.microsoft.com/office/drawing/2014/main" id="{9A117CB4-BD19-0901-7673-B1BBA193E412}"/>
              </a:ext>
            </a:extLst>
          </p:cNvPr>
          <p:cNvSpPr txBox="1">
            <a:spLocks/>
          </p:cNvSpPr>
          <p:nvPr/>
        </p:nvSpPr>
        <p:spPr>
          <a:xfrm>
            <a:off x="9379131" y="4142730"/>
            <a:ext cx="1204902" cy="468000"/>
          </a:xfrm>
          <a:prstGeom prst="rect">
            <a:avLst/>
          </a:prstGeom>
          <a:solidFill>
            <a:srgbClr val="139EC5"/>
          </a:solidFill>
        </p:spPr>
        <p:txBody>
          <a:bodyPr vert="horz" wrap="square" lIns="108000" tIns="0" rIns="0" bIns="0" rtlCol="0" anchor="ctr" anchorCtr="0">
            <a:noAutofit/>
          </a:bodyPr>
          <a:lstStyle>
            <a:lvl1pPr>
              <a:defRPr sz="3500" b="0" i="0">
                <a:solidFill>
                  <a:schemeClr val="bg1"/>
                </a:solidFill>
                <a:latin typeface="Arial"/>
                <a:ea typeface="+mj-ea"/>
                <a:cs typeface="Arial"/>
              </a:defRPr>
            </a:lvl1pPr>
          </a:lstStyle>
          <a:p>
            <a:pPr>
              <a:lnSpc>
                <a:spcPts val="3500"/>
              </a:lnSpc>
            </a:pPr>
            <a:r>
              <a:rPr lang="fr-FR" sz="2400" cap="all" spc="-20">
                <a:solidFill>
                  <a:srgbClr val="FFFFFF"/>
                </a:solidFill>
              </a:rPr>
              <a:t>Votre</a:t>
            </a:r>
            <a:endParaRPr lang="fr-FR" sz="2400" cap="all">
              <a:solidFill>
                <a:srgbClr val="FFFFFF"/>
              </a:solidFill>
            </a:endParaRPr>
          </a:p>
        </p:txBody>
      </p:sp>
      <p:sp>
        <p:nvSpPr>
          <p:cNvPr id="24" name="object 4">
            <a:extLst>
              <a:ext uri="{FF2B5EF4-FFF2-40B4-BE49-F238E27FC236}">
                <a16:creationId xmlns:a16="http://schemas.microsoft.com/office/drawing/2014/main" id="{9CC4C040-964E-DD44-A9DB-B3F468E5FFFF}"/>
              </a:ext>
            </a:extLst>
          </p:cNvPr>
          <p:cNvSpPr txBox="1">
            <a:spLocks/>
          </p:cNvSpPr>
          <p:nvPr/>
        </p:nvSpPr>
        <p:spPr>
          <a:xfrm>
            <a:off x="8961120" y="4610730"/>
            <a:ext cx="1622913" cy="468000"/>
          </a:xfrm>
          <a:prstGeom prst="rect">
            <a:avLst/>
          </a:prstGeom>
          <a:solidFill>
            <a:srgbClr val="FAB009"/>
          </a:solidFill>
        </p:spPr>
        <p:txBody>
          <a:bodyPr vert="horz" wrap="square" lIns="108000" tIns="0" rIns="0" bIns="0" rtlCol="0" anchor="ctr" anchorCtr="0">
            <a:noAutofit/>
          </a:bodyPr>
          <a:lstStyle>
            <a:lvl1pPr>
              <a:defRPr sz="3500" b="0" i="0">
                <a:solidFill>
                  <a:schemeClr val="bg1"/>
                </a:solidFill>
                <a:latin typeface="Arial"/>
                <a:ea typeface="+mj-ea"/>
                <a:cs typeface="Arial"/>
              </a:defRPr>
            </a:lvl1pPr>
          </a:lstStyle>
          <a:p>
            <a:pPr>
              <a:lnSpc>
                <a:spcPts val="3500"/>
              </a:lnSpc>
            </a:pPr>
            <a:r>
              <a:rPr lang="fr-FR" sz="2400" cap="all" spc="-20">
                <a:solidFill>
                  <a:srgbClr val="FFFFFF"/>
                </a:solidFill>
              </a:rPr>
              <a:t>contact</a:t>
            </a:r>
            <a:endParaRPr lang="fr-FR" sz="2400" cap="all">
              <a:solidFill>
                <a:srgbClr val="FFFFFF"/>
              </a:solidFill>
            </a:endParaRPr>
          </a:p>
        </p:txBody>
      </p:sp>
      <p:sp>
        <p:nvSpPr>
          <p:cNvPr id="25" name="object 4">
            <a:extLst>
              <a:ext uri="{FF2B5EF4-FFF2-40B4-BE49-F238E27FC236}">
                <a16:creationId xmlns:a16="http://schemas.microsoft.com/office/drawing/2014/main" id="{6877DBBE-244B-E3F0-EC46-60CEDD875692}"/>
              </a:ext>
            </a:extLst>
          </p:cNvPr>
          <p:cNvSpPr txBox="1">
            <a:spLocks/>
          </p:cNvSpPr>
          <p:nvPr/>
        </p:nvSpPr>
        <p:spPr>
          <a:xfrm>
            <a:off x="9980023" y="5078730"/>
            <a:ext cx="604010" cy="468000"/>
          </a:xfrm>
          <a:prstGeom prst="rect">
            <a:avLst/>
          </a:prstGeom>
          <a:solidFill>
            <a:srgbClr val="73B957"/>
          </a:solidFill>
        </p:spPr>
        <p:txBody>
          <a:bodyPr vert="horz" wrap="square" lIns="108000" tIns="0" rIns="0" bIns="0" rtlCol="0" anchor="ctr" anchorCtr="0">
            <a:noAutofit/>
          </a:bodyPr>
          <a:lstStyle>
            <a:lvl1pPr>
              <a:defRPr sz="3500" b="0" i="0">
                <a:solidFill>
                  <a:schemeClr val="bg1"/>
                </a:solidFill>
                <a:latin typeface="Arial"/>
                <a:ea typeface="+mj-ea"/>
                <a:cs typeface="Arial"/>
              </a:defRPr>
            </a:lvl1pPr>
          </a:lstStyle>
          <a:p>
            <a:pPr>
              <a:lnSpc>
                <a:spcPts val="3500"/>
              </a:lnSpc>
            </a:pPr>
            <a:r>
              <a:rPr lang="fr-FR" sz="2400" cap="all" spc="-20">
                <a:solidFill>
                  <a:srgbClr val="FFFFFF"/>
                </a:solidFill>
              </a:rPr>
              <a:t>ici</a:t>
            </a:r>
            <a:endParaRPr lang="fr-FR" sz="2400" cap="all">
              <a:solidFill>
                <a:srgbClr val="FFFFFF"/>
              </a:solidFill>
            </a:endParaRPr>
          </a:p>
        </p:txBody>
      </p:sp>
      <p:sp>
        <p:nvSpPr>
          <p:cNvPr id="26" name="Rectangle 25">
            <a:extLst>
              <a:ext uri="{FF2B5EF4-FFF2-40B4-BE49-F238E27FC236}">
                <a16:creationId xmlns:a16="http://schemas.microsoft.com/office/drawing/2014/main" id="{76D9C0C5-7BC8-D72C-3E4C-C78BE7BC168D}"/>
              </a:ext>
            </a:extLst>
          </p:cNvPr>
          <p:cNvSpPr/>
          <p:nvPr/>
        </p:nvSpPr>
        <p:spPr>
          <a:xfrm>
            <a:off x="0" y="523194"/>
            <a:ext cx="12191998" cy="64807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65DE9699-8F63-2DE9-466F-2E6D82C2E063}"/>
              </a:ext>
            </a:extLst>
          </p:cNvPr>
          <p:cNvSpPr txBox="1"/>
          <p:nvPr/>
        </p:nvSpPr>
        <p:spPr>
          <a:xfrm>
            <a:off x="0" y="662564"/>
            <a:ext cx="1463991" cy="369332"/>
          </a:xfrm>
          <a:prstGeom prst="rect">
            <a:avLst/>
          </a:prstGeom>
          <a:noFill/>
        </p:spPr>
        <p:txBody>
          <a:bodyPr wrap="none" rtlCol="0">
            <a:spAutoFit/>
          </a:bodyPr>
          <a:lstStyle/>
          <a:p>
            <a:r>
              <a:rPr lang="fr-FR"/>
              <a:t>Votre logo ici </a:t>
            </a:r>
          </a:p>
        </p:txBody>
      </p:sp>
      <p:sp>
        <p:nvSpPr>
          <p:cNvPr id="28" name="ZoneTexte 27">
            <a:extLst>
              <a:ext uri="{FF2B5EF4-FFF2-40B4-BE49-F238E27FC236}">
                <a16:creationId xmlns:a16="http://schemas.microsoft.com/office/drawing/2014/main" id="{4134E7BE-FF15-3D8B-B82D-6A90D2BA0AA0}"/>
              </a:ext>
            </a:extLst>
          </p:cNvPr>
          <p:cNvSpPr txBox="1"/>
          <p:nvPr/>
        </p:nvSpPr>
        <p:spPr>
          <a:xfrm>
            <a:off x="1570381" y="662066"/>
            <a:ext cx="1956369" cy="369332"/>
          </a:xfrm>
          <a:prstGeom prst="rect">
            <a:avLst/>
          </a:prstGeom>
          <a:noFill/>
        </p:spPr>
        <p:txBody>
          <a:bodyPr wrap="none" rtlCol="0">
            <a:spAutoFit/>
          </a:bodyPr>
          <a:lstStyle/>
          <a:p>
            <a:r>
              <a:rPr lang="fr-FR"/>
              <a:t>Logo collectivité ici</a:t>
            </a:r>
          </a:p>
        </p:txBody>
      </p:sp>
    </p:spTree>
    <p:extLst>
      <p:ext uri="{BB962C8B-B14F-4D97-AF65-F5344CB8AC3E}">
        <p14:creationId xmlns:p14="http://schemas.microsoft.com/office/powerpoint/2010/main" val="1282235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B216F6-A948-E025-1E2F-BBC52A2A80F1}"/>
              </a:ext>
            </a:extLst>
          </p:cNvPr>
          <p:cNvSpPr>
            <a:spLocks noGrp="1"/>
          </p:cNvSpPr>
          <p:nvPr>
            <p:ph type="title"/>
          </p:nvPr>
        </p:nvSpPr>
        <p:spPr/>
        <p:txBody>
          <a:bodyPr/>
          <a:lstStyle/>
          <a:p>
            <a:r>
              <a:rPr lang="fr-FR">
                <a:latin typeface="Arial" panose="020B0604020202020204" pitchFamily="34" charset="0"/>
                <a:cs typeface="Arial" panose="020B0604020202020204" pitchFamily="34" charset="0"/>
              </a:rPr>
              <a:t>L’énergie en France</a:t>
            </a:r>
          </a:p>
        </p:txBody>
      </p:sp>
      <p:sp>
        <p:nvSpPr>
          <p:cNvPr id="3" name="Espace réservé du contenu 2">
            <a:extLst>
              <a:ext uri="{FF2B5EF4-FFF2-40B4-BE49-F238E27FC236}">
                <a16:creationId xmlns:a16="http://schemas.microsoft.com/office/drawing/2014/main" id="{F9D9E055-F501-D36A-E230-71DB8B5A67E5}"/>
              </a:ext>
            </a:extLst>
          </p:cNvPr>
          <p:cNvSpPr>
            <a:spLocks noGrp="1"/>
          </p:cNvSpPr>
          <p:nvPr>
            <p:ph idx="1"/>
          </p:nvPr>
        </p:nvSpPr>
        <p:spPr>
          <a:xfrm>
            <a:off x="838200" y="1190402"/>
            <a:ext cx="10515600" cy="5667598"/>
          </a:xfrm>
        </p:spPr>
        <p:txBody>
          <a:bodyPr>
            <a:normAutofit/>
          </a:bodyPr>
          <a:lstStyle/>
          <a:p>
            <a:r>
              <a:rPr lang="fr-FR" sz="1800">
                <a:latin typeface="Arial" panose="020B0604020202020204" pitchFamily="34" charset="0"/>
                <a:ea typeface="+mj-ea"/>
                <a:cs typeface="Arial" panose="020B0604020202020204" pitchFamily="34" charset="0"/>
              </a:rPr>
              <a:t>Répartition des usages énergétiques dans l’énergie finale consommée </a:t>
            </a:r>
          </a:p>
          <a:p>
            <a:endParaRPr lang="fr-FR" sz="1800">
              <a:latin typeface="Arial" panose="020B0604020202020204" pitchFamily="34" charset="0"/>
              <a:ea typeface="+mj-ea"/>
              <a:cs typeface="Arial" panose="020B0604020202020204" pitchFamily="34" charset="0"/>
            </a:endParaRPr>
          </a:p>
          <a:p>
            <a:endParaRPr lang="fr-FR" sz="1800">
              <a:latin typeface="Arial" panose="020B0604020202020204" pitchFamily="34" charset="0"/>
              <a:ea typeface="+mj-ea"/>
              <a:cs typeface="Arial" panose="020B0604020202020204" pitchFamily="34" charset="0"/>
            </a:endParaRPr>
          </a:p>
          <a:p>
            <a:endParaRPr lang="fr-FR" sz="1800">
              <a:latin typeface="Arial" panose="020B0604020202020204" pitchFamily="34" charset="0"/>
              <a:ea typeface="+mj-ea"/>
              <a:cs typeface="Arial" panose="020B0604020202020204" pitchFamily="34" charset="0"/>
            </a:endParaRPr>
          </a:p>
          <a:p>
            <a:endParaRPr lang="fr-FR" sz="1800">
              <a:latin typeface="Arial" panose="020B0604020202020204" pitchFamily="34" charset="0"/>
              <a:ea typeface="+mj-ea"/>
              <a:cs typeface="Arial" panose="020B0604020202020204" pitchFamily="34" charset="0"/>
            </a:endParaRPr>
          </a:p>
          <a:p>
            <a:endParaRPr lang="fr-FR" sz="1800">
              <a:latin typeface="Arial" panose="020B0604020202020204" pitchFamily="34" charset="0"/>
              <a:ea typeface="+mj-ea"/>
              <a:cs typeface="Arial" panose="020B0604020202020204" pitchFamily="34" charset="0"/>
            </a:endParaRPr>
          </a:p>
          <a:p>
            <a:endParaRPr lang="fr-FR" sz="1800">
              <a:latin typeface="Arial" panose="020B0604020202020204" pitchFamily="34" charset="0"/>
              <a:ea typeface="+mj-ea"/>
              <a:cs typeface="Arial" panose="020B0604020202020204" pitchFamily="34" charset="0"/>
            </a:endParaRPr>
          </a:p>
          <a:p>
            <a:endParaRPr lang="fr-FR" sz="1800">
              <a:latin typeface="Arial" panose="020B0604020202020204" pitchFamily="34" charset="0"/>
              <a:ea typeface="+mj-ea"/>
              <a:cs typeface="Arial" panose="020B0604020202020204" pitchFamily="34" charset="0"/>
            </a:endParaRPr>
          </a:p>
          <a:p>
            <a:endParaRPr lang="fr-FR" sz="1800">
              <a:latin typeface="Arial" panose="020B0604020202020204" pitchFamily="34" charset="0"/>
              <a:ea typeface="+mj-ea"/>
              <a:cs typeface="Arial" panose="020B0604020202020204" pitchFamily="34" charset="0"/>
            </a:endParaRPr>
          </a:p>
          <a:p>
            <a:endParaRPr lang="fr-FR" sz="1800">
              <a:latin typeface="Arial" panose="020B0604020202020204" pitchFamily="34" charset="0"/>
              <a:ea typeface="+mj-ea"/>
              <a:cs typeface="Arial" panose="020B0604020202020204" pitchFamily="34" charset="0"/>
            </a:endParaRPr>
          </a:p>
          <a:p>
            <a:endParaRPr lang="fr-FR" sz="1800">
              <a:latin typeface="Arial" panose="020B0604020202020204" pitchFamily="34" charset="0"/>
              <a:ea typeface="+mj-ea"/>
              <a:cs typeface="Arial" panose="020B0604020202020204" pitchFamily="34" charset="0"/>
            </a:endParaRPr>
          </a:p>
          <a:p>
            <a:endParaRPr lang="fr-FR" sz="1800">
              <a:latin typeface="Arial" panose="020B0604020202020204" pitchFamily="34" charset="0"/>
              <a:ea typeface="+mj-ea"/>
              <a:cs typeface="Arial" panose="020B0604020202020204" pitchFamily="34" charset="0"/>
            </a:endParaRPr>
          </a:p>
          <a:p>
            <a:pPr>
              <a:lnSpc>
                <a:spcPct val="120000"/>
              </a:lnSpc>
            </a:pPr>
            <a:r>
              <a:rPr lang="fr-FR" sz="1800">
                <a:latin typeface="Arial" panose="020B0604020202020204" pitchFamily="34" charset="0"/>
                <a:ea typeface="+mj-ea"/>
                <a:cs typeface="Arial" panose="020B0604020202020204" pitchFamily="34" charset="0"/>
                <a:sym typeface="Wingdings" pitchFamily="2" charset="2"/>
              </a:rPr>
              <a:t>Objectif 2030 : 38 % d’ENR dans la partie chaleur</a:t>
            </a:r>
          </a:p>
          <a:p>
            <a:pPr>
              <a:lnSpc>
                <a:spcPct val="120000"/>
              </a:lnSpc>
            </a:pPr>
            <a:r>
              <a:rPr lang="fr-FR" sz="1800">
                <a:latin typeface="Arial" panose="020B0604020202020204" pitchFamily="34" charset="0"/>
                <a:ea typeface="+mj-ea"/>
                <a:cs typeface="Arial" panose="020B0604020202020204" pitchFamily="34" charset="0"/>
                <a:sym typeface="Wingdings" pitchFamily="2" charset="2"/>
              </a:rPr>
              <a:t>La chaleur est un domaine clé à </a:t>
            </a:r>
            <a:r>
              <a:rPr lang="fr-FR" sz="1800" err="1">
                <a:latin typeface="Arial" panose="020B0604020202020204" pitchFamily="34" charset="0"/>
                <a:ea typeface="+mj-ea"/>
                <a:cs typeface="Arial" panose="020B0604020202020204" pitchFamily="34" charset="0"/>
                <a:sym typeface="Wingdings" pitchFamily="2" charset="2"/>
              </a:rPr>
              <a:t>décarbonner</a:t>
            </a:r>
            <a:r>
              <a:rPr lang="fr-FR" sz="1800">
                <a:latin typeface="Arial" panose="020B0604020202020204" pitchFamily="34" charset="0"/>
                <a:ea typeface="+mj-ea"/>
                <a:cs typeface="Arial" panose="020B0604020202020204" pitchFamily="34" charset="0"/>
                <a:sym typeface="Wingdings" pitchFamily="2" charset="2"/>
              </a:rPr>
              <a:t> </a:t>
            </a:r>
            <a:endParaRPr lang="fr-FR" sz="1800">
              <a:latin typeface="Arial" panose="020B0604020202020204" pitchFamily="34" charset="0"/>
              <a:ea typeface="+mj-ea"/>
              <a:cs typeface="Arial" panose="020B0604020202020204" pitchFamily="34" charset="0"/>
            </a:endParaRPr>
          </a:p>
          <a:p>
            <a:pPr marL="0" indent="0">
              <a:buNone/>
            </a:pPr>
            <a:endParaRPr lang="fr-FR" sz="1800">
              <a:latin typeface="Arial" panose="020B0604020202020204" pitchFamily="34" charset="0"/>
              <a:ea typeface="+mj-ea"/>
              <a:cs typeface="Arial" panose="020B0604020202020204" pitchFamily="34" charset="0"/>
            </a:endParaRPr>
          </a:p>
          <a:p>
            <a:endParaRPr lang="fr-FR" sz="180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C78F2787-07AA-6D83-65FF-B34E02498EDD}"/>
              </a:ext>
            </a:extLst>
          </p:cNvPr>
          <p:cNvSpPr/>
          <p:nvPr/>
        </p:nvSpPr>
        <p:spPr>
          <a:xfrm>
            <a:off x="4690613" y="2597978"/>
            <a:ext cx="1432597" cy="505972"/>
          </a:xfrm>
          <a:prstGeom prst="rect">
            <a:avLst/>
          </a:prstGeom>
        </p:spPr>
        <p:txBody>
          <a:bodyPr wrap="square">
            <a:spAutoFit/>
          </a:bodyPr>
          <a:lstStyle/>
          <a:p>
            <a:pPr>
              <a:lnSpc>
                <a:spcPct val="120000"/>
              </a:lnSpc>
            </a:pPr>
            <a:r>
              <a:rPr lang="fr-FR" sz="2400" b="1">
                <a:solidFill>
                  <a:schemeClr val="bg1"/>
                </a:solidFill>
                <a:latin typeface="Calibri" panose="020F0502020204030204" pitchFamily="34" charset="0"/>
                <a:cs typeface="Calibri" panose="020F0502020204030204" pitchFamily="34" charset="0"/>
              </a:rPr>
              <a:t>22%</a:t>
            </a:r>
          </a:p>
        </p:txBody>
      </p:sp>
      <p:sp>
        <p:nvSpPr>
          <p:cNvPr id="13" name="Rectangle 12">
            <a:extLst>
              <a:ext uri="{FF2B5EF4-FFF2-40B4-BE49-F238E27FC236}">
                <a16:creationId xmlns:a16="http://schemas.microsoft.com/office/drawing/2014/main" id="{2D19BE29-BF28-7847-4770-85568AF43334}"/>
              </a:ext>
            </a:extLst>
          </p:cNvPr>
          <p:cNvSpPr/>
          <p:nvPr/>
        </p:nvSpPr>
        <p:spPr>
          <a:xfrm>
            <a:off x="4667721" y="4010110"/>
            <a:ext cx="1432597" cy="505972"/>
          </a:xfrm>
          <a:prstGeom prst="rect">
            <a:avLst/>
          </a:prstGeom>
        </p:spPr>
        <p:txBody>
          <a:bodyPr wrap="square">
            <a:spAutoFit/>
          </a:bodyPr>
          <a:lstStyle/>
          <a:p>
            <a:pPr>
              <a:lnSpc>
                <a:spcPct val="120000"/>
              </a:lnSpc>
            </a:pPr>
            <a:r>
              <a:rPr lang="fr-FR" sz="2400" b="1">
                <a:solidFill>
                  <a:schemeClr val="bg1"/>
                </a:solidFill>
                <a:latin typeface="Calibri" panose="020F0502020204030204" pitchFamily="34" charset="0"/>
                <a:cs typeface="Calibri" panose="020F0502020204030204" pitchFamily="34" charset="0"/>
              </a:rPr>
              <a:t>32%</a:t>
            </a:r>
          </a:p>
        </p:txBody>
      </p:sp>
      <p:sp>
        <p:nvSpPr>
          <p:cNvPr id="14" name="Rectangle 13">
            <a:extLst>
              <a:ext uri="{FF2B5EF4-FFF2-40B4-BE49-F238E27FC236}">
                <a16:creationId xmlns:a16="http://schemas.microsoft.com/office/drawing/2014/main" id="{63786D6F-1893-57F2-C3A1-715B421AC8F2}"/>
              </a:ext>
            </a:extLst>
          </p:cNvPr>
          <p:cNvSpPr/>
          <p:nvPr/>
        </p:nvSpPr>
        <p:spPr>
          <a:xfrm>
            <a:off x="8376126" y="6378084"/>
            <a:ext cx="3766108" cy="392672"/>
          </a:xfrm>
          <a:prstGeom prst="rect">
            <a:avLst/>
          </a:prstGeom>
        </p:spPr>
        <p:txBody>
          <a:bodyPr wrap="square">
            <a:spAutoFit/>
          </a:bodyPr>
          <a:lstStyle/>
          <a:p>
            <a:pPr>
              <a:lnSpc>
                <a:spcPct val="120000"/>
              </a:lnSpc>
            </a:pPr>
            <a:br>
              <a:rPr lang="fr-FR" sz="900" i="1">
                <a:solidFill>
                  <a:srgbClr val="6E6E6E"/>
                </a:solidFill>
                <a:latin typeface="Calibri" panose="020F0502020204030204" pitchFamily="34" charset="0"/>
                <a:cs typeface="Calibri" panose="020F0502020204030204" pitchFamily="34" charset="0"/>
              </a:rPr>
            </a:br>
            <a:r>
              <a:rPr lang="fr-FR" sz="800" i="1">
                <a:solidFill>
                  <a:srgbClr val="6E6E6E"/>
                </a:solidFill>
                <a:latin typeface="Calibri" panose="020F0502020204030204" pitchFamily="34" charset="0"/>
                <a:cs typeface="Calibri" panose="020F0502020204030204" pitchFamily="34" charset="0"/>
              </a:rPr>
              <a:t>Sources : Chiffres clés de l’énergie 2020 et PPE avril 2020 – Analyse AMORCE</a:t>
            </a:r>
            <a:endParaRPr lang="fr-FR" sz="900" i="1">
              <a:solidFill>
                <a:srgbClr val="6E6E6E"/>
              </a:solidFill>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E284B9D8-FB67-3C6F-34A9-C68EAA2F8F0E}"/>
              </a:ext>
            </a:extLst>
          </p:cNvPr>
          <p:cNvSpPr/>
          <p:nvPr/>
        </p:nvSpPr>
        <p:spPr>
          <a:xfrm>
            <a:off x="5889775" y="2391702"/>
            <a:ext cx="2375468" cy="1471172"/>
          </a:xfrm>
          <a:prstGeom prst="rect">
            <a:avLst/>
          </a:prstGeom>
        </p:spPr>
        <p:txBody>
          <a:bodyPr wrap="square">
            <a:spAutoFit/>
          </a:bodyPr>
          <a:lstStyle/>
          <a:p>
            <a:pPr>
              <a:lnSpc>
                <a:spcPct val="120000"/>
              </a:lnSpc>
            </a:pPr>
            <a:r>
              <a:rPr lang="fr-FR" sz="8000" b="1">
                <a:solidFill>
                  <a:schemeClr val="bg1"/>
                </a:solidFill>
                <a:latin typeface="Calibri" panose="020F0502020204030204" pitchFamily="34" charset="0"/>
                <a:cs typeface="Calibri" panose="020F0502020204030204" pitchFamily="34" charset="0"/>
              </a:rPr>
              <a:t>46</a:t>
            </a:r>
            <a:r>
              <a:rPr lang="fr-FR" sz="3200" b="1">
                <a:solidFill>
                  <a:schemeClr val="bg1"/>
                </a:solidFill>
                <a:latin typeface="Calibri" panose="020F0502020204030204" pitchFamily="34" charset="0"/>
                <a:cs typeface="Calibri" panose="020F0502020204030204" pitchFamily="34" charset="0"/>
              </a:rPr>
              <a:t> % </a:t>
            </a:r>
            <a:endParaRPr lang="fr-FR" sz="8000" b="1">
              <a:solidFill>
                <a:schemeClr val="bg1"/>
              </a:solidFill>
              <a:latin typeface="Calibri" panose="020F0502020204030204" pitchFamily="34" charset="0"/>
              <a:cs typeface="Calibri" panose="020F0502020204030204" pitchFamily="34" charset="0"/>
            </a:endParaRPr>
          </a:p>
        </p:txBody>
      </p:sp>
      <p:grpSp>
        <p:nvGrpSpPr>
          <p:cNvPr id="27" name="Groupe 26">
            <a:extLst>
              <a:ext uri="{FF2B5EF4-FFF2-40B4-BE49-F238E27FC236}">
                <a16:creationId xmlns:a16="http://schemas.microsoft.com/office/drawing/2014/main" id="{7D1FE384-B1D2-68C5-CDDD-D86B2EF46A9B}"/>
              </a:ext>
            </a:extLst>
          </p:cNvPr>
          <p:cNvGrpSpPr/>
          <p:nvPr/>
        </p:nvGrpSpPr>
        <p:grpSpPr>
          <a:xfrm>
            <a:off x="3474333" y="1012223"/>
            <a:ext cx="5770283" cy="5032480"/>
            <a:chOff x="3474333" y="1012223"/>
            <a:chExt cx="5770283" cy="5032480"/>
          </a:xfrm>
        </p:grpSpPr>
        <p:graphicFrame>
          <p:nvGraphicFramePr>
            <p:cNvPr id="19" name="Graphique 18">
              <a:extLst>
                <a:ext uri="{FF2B5EF4-FFF2-40B4-BE49-F238E27FC236}">
                  <a16:creationId xmlns:a16="http://schemas.microsoft.com/office/drawing/2014/main" id="{1068FCF6-0B88-3A25-5887-3CFBF6AC4F40}"/>
                </a:ext>
              </a:extLst>
            </p:cNvPr>
            <p:cNvGraphicFramePr>
              <a:graphicFrameLocks/>
            </p:cNvGraphicFramePr>
            <p:nvPr>
              <p:extLst>
                <p:ext uri="{D42A27DB-BD31-4B8C-83A1-F6EECF244321}">
                  <p14:modId xmlns:p14="http://schemas.microsoft.com/office/powerpoint/2010/main" val="1726040535"/>
                </p:ext>
              </p:extLst>
            </p:nvPr>
          </p:nvGraphicFramePr>
          <p:xfrm>
            <a:off x="3474333" y="1012223"/>
            <a:ext cx="5770283" cy="4833553"/>
          </p:xfrm>
          <a:graphic>
            <a:graphicData uri="http://schemas.openxmlformats.org/drawingml/2006/chart">
              <c:chart xmlns:c="http://schemas.openxmlformats.org/drawingml/2006/chart" xmlns:r="http://schemas.openxmlformats.org/officeDocument/2006/relationships" r:id="rId2"/>
            </a:graphicData>
          </a:graphic>
        </p:graphicFrame>
        <p:sp>
          <p:nvSpPr>
            <p:cNvPr id="20" name="Arc partiel 17">
              <a:extLst>
                <a:ext uri="{FF2B5EF4-FFF2-40B4-BE49-F238E27FC236}">
                  <a16:creationId xmlns:a16="http://schemas.microsoft.com/office/drawing/2014/main" id="{1759C9F6-E674-6C1D-B10E-2F53947CAEBD}"/>
                </a:ext>
              </a:extLst>
            </p:cNvPr>
            <p:cNvSpPr/>
            <p:nvPr/>
          </p:nvSpPr>
          <p:spPr>
            <a:xfrm>
              <a:off x="4379436" y="1751946"/>
              <a:ext cx="3892058" cy="3876726"/>
            </a:xfrm>
            <a:prstGeom prst="pie">
              <a:avLst>
                <a:gd name="adj1" fmla="val 2941444"/>
                <a:gd name="adj2" fmla="val 4613196"/>
              </a:avLst>
            </a:prstGeom>
            <a:pattFill prst="wdUpDiag">
              <a:fgClr>
                <a:srgbClr val="00B050"/>
              </a:fgClr>
              <a:bgClr>
                <a:srgbClr val="FFC000"/>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ZoneTexte 20">
              <a:extLst>
                <a:ext uri="{FF2B5EF4-FFF2-40B4-BE49-F238E27FC236}">
                  <a16:creationId xmlns:a16="http://schemas.microsoft.com/office/drawing/2014/main" id="{3DC1F1C0-E4CA-591C-075A-B34293AA28E2}"/>
                </a:ext>
              </a:extLst>
            </p:cNvPr>
            <p:cNvSpPr txBox="1"/>
            <p:nvPr/>
          </p:nvSpPr>
          <p:spPr>
            <a:xfrm>
              <a:off x="7210556" y="5306039"/>
              <a:ext cx="1105729" cy="738664"/>
            </a:xfrm>
            <a:prstGeom prst="rect">
              <a:avLst/>
            </a:prstGeom>
            <a:noFill/>
          </p:spPr>
          <p:txBody>
            <a:bodyPr wrap="square">
              <a:spAutoFit/>
            </a:bodyPr>
            <a:lstStyle/>
            <a:p>
              <a:pPr marL="0" marR="0" lvl="0" indent="0" algn="ctr" defTabSz="916137" rtl="0" eaLnBrk="1" fontAlgn="auto" latinLnBrk="0" hangingPunct="1">
                <a:lnSpc>
                  <a:spcPct val="100000"/>
                </a:lnSpc>
                <a:spcBef>
                  <a:spcPts val="0"/>
                </a:spcBef>
                <a:spcAft>
                  <a:spcPts val="0"/>
                </a:spcAft>
                <a:buClr>
                  <a:srgbClr val="000000"/>
                </a:buClr>
                <a:buSzTx/>
                <a:buFontTx/>
                <a:buNone/>
                <a:tabLst/>
                <a:defRPr/>
              </a:pPr>
              <a:r>
                <a:rPr lang="fr-FR" sz="1400" b="1" kern="0">
                  <a:solidFill>
                    <a:srgbClr val="00B050"/>
                  </a:solidFill>
                  <a:latin typeface="Arial"/>
                  <a:cs typeface="Arial"/>
                  <a:sym typeface="Wingdings" pitchFamily="2" charset="2"/>
                </a:rPr>
                <a:t>dont 22 % de c</a:t>
              </a:r>
              <a:r>
                <a:rPr kumimoji="0" lang="fr-FR" sz="1400" b="1" i="0" u="none" strike="noStrike" kern="0" cap="none" spc="0" normalizeH="0" baseline="0" noProof="0">
                  <a:ln>
                    <a:noFill/>
                  </a:ln>
                  <a:solidFill>
                    <a:srgbClr val="00B050"/>
                  </a:solidFill>
                  <a:effectLst/>
                  <a:uLnTx/>
                  <a:uFillTx/>
                  <a:latin typeface="Arial"/>
                  <a:ea typeface="+mn-ea"/>
                  <a:cs typeface="Arial"/>
                  <a:sym typeface="Wingdings" pitchFamily="2" charset="2"/>
                </a:rPr>
                <a:t>haleur </a:t>
              </a:r>
              <a:r>
                <a:rPr kumimoji="0" lang="fr-FR" sz="1400" b="1" i="0" u="none" strike="noStrike" kern="0" cap="none" spc="0" normalizeH="0" baseline="0" noProof="0" err="1">
                  <a:ln>
                    <a:noFill/>
                  </a:ln>
                  <a:solidFill>
                    <a:srgbClr val="00B050"/>
                  </a:solidFill>
                  <a:effectLst/>
                  <a:uLnTx/>
                  <a:uFillTx/>
                  <a:latin typeface="Arial"/>
                  <a:ea typeface="+mn-ea"/>
                  <a:cs typeface="Arial"/>
                  <a:sym typeface="Wingdings" pitchFamily="2" charset="2"/>
                </a:rPr>
                <a:t>EnR&amp;R</a:t>
              </a:r>
              <a:endParaRPr kumimoji="0" lang="fr-FR" sz="2400" b="1" i="0" u="none" strike="noStrike" kern="0" cap="none" spc="0" normalizeH="0" baseline="0" noProof="0">
                <a:ln>
                  <a:noFill/>
                </a:ln>
                <a:solidFill>
                  <a:srgbClr val="00B050"/>
                </a:solidFill>
                <a:effectLst/>
                <a:uLnTx/>
                <a:uFillTx/>
                <a:latin typeface="Arial"/>
                <a:ea typeface="+mn-ea"/>
                <a:cs typeface="Arial"/>
                <a:sym typeface="Wingdings" pitchFamily="2" charset="2"/>
              </a:endParaRPr>
            </a:p>
          </p:txBody>
        </p:sp>
        <p:sp>
          <p:nvSpPr>
            <p:cNvPr id="24" name="ZoneTexte 23">
              <a:extLst>
                <a:ext uri="{FF2B5EF4-FFF2-40B4-BE49-F238E27FC236}">
                  <a16:creationId xmlns:a16="http://schemas.microsoft.com/office/drawing/2014/main" id="{A2424ABF-D8F6-51F5-3716-7912A7AA676C}"/>
                </a:ext>
              </a:extLst>
            </p:cNvPr>
            <p:cNvSpPr txBox="1"/>
            <p:nvPr/>
          </p:nvSpPr>
          <p:spPr>
            <a:xfrm>
              <a:off x="4867458" y="4057599"/>
              <a:ext cx="1238618" cy="646331"/>
            </a:xfrm>
            <a:prstGeom prst="rect">
              <a:avLst/>
            </a:prstGeom>
            <a:noFill/>
          </p:spPr>
          <p:txBody>
            <a:bodyPr wrap="square">
              <a:spAutoFit/>
            </a:bodyPr>
            <a:lstStyle/>
            <a:p>
              <a:pPr algn="ctr"/>
              <a:r>
                <a:rPr lang="fr-FR" sz="1800">
                  <a:solidFill>
                    <a:schemeClr val="bg1"/>
                  </a:solidFill>
                  <a:latin typeface="Arial" panose="020B0604020202020204" pitchFamily="34" charset="0"/>
                  <a:ea typeface="+mj-ea"/>
                  <a:cs typeface="Arial" panose="020B0604020202020204" pitchFamily="34" charset="0"/>
                  <a:sym typeface="Wingdings" pitchFamily="2" charset="2"/>
                </a:rPr>
                <a:t>Mobilité</a:t>
              </a:r>
            </a:p>
            <a:p>
              <a:pPr algn="ctr"/>
              <a:r>
                <a:rPr lang="fr-FR">
                  <a:solidFill>
                    <a:schemeClr val="bg1"/>
                  </a:solidFill>
                  <a:latin typeface="Arial" panose="020B0604020202020204" pitchFamily="34" charset="0"/>
                  <a:ea typeface="+mj-ea"/>
                  <a:cs typeface="Arial" panose="020B0604020202020204" pitchFamily="34" charset="0"/>
                  <a:sym typeface="Wingdings" pitchFamily="2" charset="2"/>
                </a:rPr>
                <a:t>32 %</a:t>
              </a:r>
              <a:endParaRPr lang="fr-FR">
                <a:solidFill>
                  <a:schemeClr val="bg1"/>
                </a:solidFill>
              </a:endParaRPr>
            </a:p>
          </p:txBody>
        </p:sp>
        <p:sp>
          <p:nvSpPr>
            <p:cNvPr id="25" name="ZoneTexte 24">
              <a:extLst>
                <a:ext uri="{FF2B5EF4-FFF2-40B4-BE49-F238E27FC236}">
                  <a16:creationId xmlns:a16="http://schemas.microsoft.com/office/drawing/2014/main" id="{7A8A7C7A-CC83-D4CA-4FCA-7664E315DA4C}"/>
                </a:ext>
              </a:extLst>
            </p:cNvPr>
            <p:cNvSpPr txBox="1"/>
            <p:nvPr/>
          </p:nvSpPr>
          <p:spPr>
            <a:xfrm>
              <a:off x="4881136" y="2425100"/>
              <a:ext cx="1238618" cy="923330"/>
            </a:xfrm>
            <a:prstGeom prst="rect">
              <a:avLst/>
            </a:prstGeom>
            <a:noFill/>
          </p:spPr>
          <p:txBody>
            <a:bodyPr wrap="square">
              <a:spAutoFit/>
            </a:bodyPr>
            <a:lstStyle/>
            <a:p>
              <a:pPr algn="ctr"/>
              <a:r>
                <a:rPr lang="fr-FR">
                  <a:solidFill>
                    <a:schemeClr val="bg1"/>
                  </a:solidFill>
                  <a:latin typeface="Arial" panose="020B0604020202020204" pitchFamily="34" charset="0"/>
                  <a:ea typeface="+mj-ea"/>
                  <a:cs typeface="Arial" panose="020B0604020202020204" pitchFamily="34" charset="0"/>
                  <a:sym typeface="Wingdings" pitchFamily="2" charset="2"/>
                </a:rPr>
                <a:t>Electricité spécifique</a:t>
              </a:r>
              <a:endParaRPr lang="fr-FR" sz="1800">
                <a:solidFill>
                  <a:schemeClr val="bg1"/>
                </a:solidFill>
                <a:latin typeface="Arial" panose="020B0604020202020204" pitchFamily="34" charset="0"/>
                <a:ea typeface="+mj-ea"/>
                <a:cs typeface="Arial" panose="020B0604020202020204" pitchFamily="34" charset="0"/>
                <a:sym typeface="Wingdings" pitchFamily="2" charset="2"/>
              </a:endParaRPr>
            </a:p>
            <a:p>
              <a:pPr algn="ctr"/>
              <a:r>
                <a:rPr lang="fr-FR">
                  <a:solidFill>
                    <a:schemeClr val="bg1"/>
                  </a:solidFill>
                  <a:latin typeface="Arial" panose="020B0604020202020204" pitchFamily="34" charset="0"/>
                  <a:ea typeface="+mj-ea"/>
                  <a:cs typeface="Arial" panose="020B0604020202020204" pitchFamily="34" charset="0"/>
                  <a:sym typeface="Wingdings" pitchFamily="2" charset="2"/>
                </a:rPr>
                <a:t>22 %</a:t>
              </a:r>
              <a:endParaRPr lang="fr-FR">
                <a:solidFill>
                  <a:schemeClr val="bg1"/>
                </a:solidFill>
              </a:endParaRPr>
            </a:p>
          </p:txBody>
        </p:sp>
        <p:sp>
          <p:nvSpPr>
            <p:cNvPr id="26" name="ZoneTexte 25">
              <a:extLst>
                <a:ext uri="{FF2B5EF4-FFF2-40B4-BE49-F238E27FC236}">
                  <a16:creationId xmlns:a16="http://schemas.microsoft.com/office/drawing/2014/main" id="{874791A0-7847-DC8B-66B9-720561E04B1F}"/>
                </a:ext>
              </a:extLst>
            </p:cNvPr>
            <p:cNvSpPr txBox="1"/>
            <p:nvPr/>
          </p:nvSpPr>
          <p:spPr>
            <a:xfrm>
              <a:off x="6436807" y="2995407"/>
              <a:ext cx="1547499" cy="830997"/>
            </a:xfrm>
            <a:prstGeom prst="rect">
              <a:avLst/>
            </a:prstGeom>
            <a:noFill/>
          </p:spPr>
          <p:txBody>
            <a:bodyPr wrap="square">
              <a:spAutoFit/>
            </a:bodyPr>
            <a:lstStyle/>
            <a:p>
              <a:pPr algn="ctr"/>
              <a:r>
                <a:rPr lang="fr-FR" sz="2400" b="1">
                  <a:solidFill>
                    <a:schemeClr val="bg1"/>
                  </a:solidFill>
                  <a:latin typeface="Arial" panose="020B0604020202020204" pitchFamily="34" charset="0"/>
                  <a:ea typeface="+mj-ea"/>
                  <a:cs typeface="Arial" panose="020B0604020202020204" pitchFamily="34" charset="0"/>
                  <a:sym typeface="Wingdings" pitchFamily="2" charset="2"/>
                </a:rPr>
                <a:t>Chaleur</a:t>
              </a:r>
            </a:p>
            <a:p>
              <a:pPr algn="ctr"/>
              <a:r>
                <a:rPr lang="fr-FR" sz="2400" b="1">
                  <a:solidFill>
                    <a:schemeClr val="bg1"/>
                  </a:solidFill>
                  <a:latin typeface="Arial" panose="020B0604020202020204" pitchFamily="34" charset="0"/>
                  <a:ea typeface="+mj-ea"/>
                  <a:cs typeface="Arial" panose="020B0604020202020204" pitchFamily="34" charset="0"/>
                  <a:sym typeface="Wingdings" pitchFamily="2" charset="2"/>
                </a:rPr>
                <a:t>46 %</a:t>
              </a:r>
              <a:endParaRPr lang="fr-FR" sz="2400" b="1">
                <a:solidFill>
                  <a:schemeClr val="bg1"/>
                </a:solidFill>
              </a:endParaRPr>
            </a:p>
          </p:txBody>
        </p:sp>
      </p:grpSp>
    </p:spTree>
    <p:extLst>
      <p:ext uri="{BB962C8B-B14F-4D97-AF65-F5344CB8AC3E}">
        <p14:creationId xmlns:p14="http://schemas.microsoft.com/office/powerpoint/2010/main" val="1080391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F62CDA-B5F3-9AF7-F57C-0E0BF5AF60E7}"/>
              </a:ext>
            </a:extLst>
          </p:cNvPr>
          <p:cNvSpPr>
            <a:spLocks noGrp="1"/>
          </p:cNvSpPr>
          <p:nvPr>
            <p:ph type="title"/>
          </p:nvPr>
        </p:nvSpPr>
        <p:spPr/>
        <p:txBody>
          <a:bodyPr/>
          <a:lstStyle/>
          <a:p>
            <a:r>
              <a:rPr lang="fr-FR"/>
              <a:t>Réduire, mutualiser et prioriser les consommations de chaleur</a:t>
            </a:r>
          </a:p>
        </p:txBody>
      </p:sp>
      <p:sp>
        <p:nvSpPr>
          <p:cNvPr id="3" name="Espace réservé du contenu 2">
            <a:extLst>
              <a:ext uri="{FF2B5EF4-FFF2-40B4-BE49-F238E27FC236}">
                <a16:creationId xmlns:a16="http://schemas.microsoft.com/office/drawing/2014/main" id="{4F6D3D97-0B5F-C7C7-7473-379C7AB1B9F3}"/>
              </a:ext>
            </a:extLst>
          </p:cNvPr>
          <p:cNvSpPr>
            <a:spLocks noGrp="1"/>
          </p:cNvSpPr>
          <p:nvPr>
            <p:ph idx="1"/>
          </p:nvPr>
        </p:nvSpPr>
        <p:spPr>
          <a:xfrm>
            <a:off x="7511970" y="3429000"/>
            <a:ext cx="3841830" cy="1248347"/>
          </a:xfrm>
        </p:spPr>
        <p:txBody>
          <a:bodyPr/>
          <a:lstStyle/>
          <a:p>
            <a:r>
              <a:rPr lang="fr-FR" sz="1800">
                <a:latin typeface="Arial" panose="020B0604020202020204" pitchFamily="34" charset="0"/>
                <a:ea typeface="+mj-ea"/>
                <a:cs typeface="Arial" panose="020B0604020202020204" pitchFamily="34" charset="0"/>
                <a:sym typeface="Wingdings" pitchFamily="2" charset="2"/>
              </a:rPr>
              <a:t>Les réseaux de chaleur permettent de </a:t>
            </a:r>
            <a:r>
              <a:rPr lang="fr-FR" sz="1800" b="1">
                <a:latin typeface="Arial" panose="020B0604020202020204" pitchFamily="34" charset="0"/>
                <a:ea typeface="+mj-ea"/>
                <a:cs typeface="Arial" panose="020B0604020202020204" pitchFamily="34" charset="0"/>
                <a:sym typeface="Wingdings" pitchFamily="2" charset="2"/>
              </a:rPr>
              <a:t>mutualiser</a:t>
            </a:r>
            <a:r>
              <a:rPr lang="fr-FR" sz="1800">
                <a:latin typeface="Arial" panose="020B0604020202020204" pitchFamily="34" charset="0"/>
                <a:ea typeface="+mj-ea"/>
                <a:cs typeface="Arial" panose="020B0604020202020204" pitchFamily="34" charset="0"/>
                <a:sym typeface="Wingdings" pitchFamily="2" charset="2"/>
              </a:rPr>
              <a:t> et </a:t>
            </a:r>
            <a:r>
              <a:rPr lang="fr-FR" sz="1800" b="1">
                <a:latin typeface="Arial" panose="020B0604020202020204" pitchFamily="34" charset="0"/>
                <a:ea typeface="+mj-ea"/>
                <a:cs typeface="Arial" panose="020B0604020202020204" pitchFamily="34" charset="0"/>
                <a:sym typeface="Wingdings" pitchFamily="2" charset="2"/>
              </a:rPr>
              <a:t>optimiser</a:t>
            </a:r>
            <a:r>
              <a:rPr lang="fr-FR" sz="1800">
                <a:latin typeface="Arial" panose="020B0604020202020204" pitchFamily="34" charset="0"/>
                <a:ea typeface="+mj-ea"/>
                <a:cs typeface="Arial" panose="020B0604020202020204" pitchFamily="34" charset="0"/>
                <a:sym typeface="Wingdings" pitchFamily="2" charset="2"/>
              </a:rPr>
              <a:t> la production et la distribution de la chaleur </a:t>
            </a:r>
            <a:endParaRPr lang="fr-FR" sz="1800">
              <a:latin typeface="Arial" panose="020B0604020202020204" pitchFamily="34" charset="0"/>
              <a:ea typeface="+mj-ea"/>
              <a:cs typeface="Arial" panose="020B0604020202020204" pitchFamily="34" charset="0"/>
            </a:endParaRPr>
          </a:p>
          <a:p>
            <a:endParaRPr lang="fr-FR"/>
          </a:p>
        </p:txBody>
      </p:sp>
      <p:grpSp>
        <p:nvGrpSpPr>
          <p:cNvPr id="13" name="Groupe 12">
            <a:extLst>
              <a:ext uri="{FF2B5EF4-FFF2-40B4-BE49-F238E27FC236}">
                <a16:creationId xmlns:a16="http://schemas.microsoft.com/office/drawing/2014/main" id="{A94B2C34-6931-2188-3A1A-430E4A092DA9}"/>
              </a:ext>
            </a:extLst>
          </p:cNvPr>
          <p:cNvGrpSpPr/>
          <p:nvPr/>
        </p:nvGrpSpPr>
        <p:grpSpPr>
          <a:xfrm>
            <a:off x="1444135" y="829175"/>
            <a:ext cx="5130402" cy="5948628"/>
            <a:chOff x="1444135" y="829175"/>
            <a:chExt cx="5130402" cy="5948628"/>
          </a:xfrm>
        </p:grpSpPr>
        <p:pic>
          <p:nvPicPr>
            <p:cNvPr id="6" name="Image 5">
              <a:extLst>
                <a:ext uri="{FF2B5EF4-FFF2-40B4-BE49-F238E27FC236}">
                  <a16:creationId xmlns:a16="http://schemas.microsoft.com/office/drawing/2014/main" id="{AAEFA8A7-744D-DAC8-189E-8DF03B5A3E45}"/>
                </a:ext>
              </a:extLst>
            </p:cNvPr>
            <p:cNvPicPr>
              <a:picLocks noChangeAspect="1"/>
            </p:cNvPicPr>
            <p:nvPr/>
          </p:nvPicPr>
          <p:blipFill>
            <a:blip r:embed="rId2"/>
            <a:stretch>
              <a:fillRect/>
            </a:stretch>
          </p:blipFill>
          <p:spPr>
            <a:xfrm>
              <a:off x="1444136" y="829175"/>
              <a:ext cx="4869575" cy="5948628"/>
            </a:xfrm>
            <a:prstGeom prst="rect">
              <a:avLst/>
            </a:prstGeom>
          </p:spPr>
        </p:pic>
        <p:sp>
          <p:nvSpPr>
            <p:cNvPr id="10" name="Rectangle 9">
              <a:extLst>
                <a:ext uri="{FF2B5EF4-FFF2-40B4-BE49-F238E27FC236}">
                  <a16:creationId xmlns:a16="http://schemas.microsoft.com/office/drawing/2014/main" id="{8C87C4BC-D35F-94A9-B7CC-8A9A2465ABC5}"/>
                </a:ext>
              </a:extLst>
            </p:cNvPr>
            <p:cNvSpPr/>
            <p:nvPr/>
          </p:nvSpPr>
          <p:spPr>
            <a:xfrm>
              <a:off x="1444135" y="2189165"/>
              <a:ext cx="5130400" cy="523220"/>
            </a:xfrm>
            <a:prstGeom prst="rect">
              <a:avLst/>
            </a:prstGeom>
            <a:solidFill>
              <a:srgbClr val="E53515"/>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r-FR" sz="1400">
                  <a:solidFill>
                    <a:schemeClr val="bg1"/>
                  </a:solidFill>
                  <a:latin typeface="Arial" panose="020B0604020202020204" pitchFamily="34" charset="0"/>
                  <a:ea typeface="+mj-ea"/>
                  <a:cs typeface="Arial" panose="020B0604020202020204" pitchFamily="34" charset="0"/>
                  <a:sym typeface="Wingdings" pitchFamily="2" charset="2"/>
                </a:rPr>
                <a:t>MUTUALISER LES MOYENS DE</a:t>
              </a:r>
            </a:p>
            <a:p>
              <a:pPr algn="ctr"/>
              <a:r>
                <a:rPr lang="fr-FR" sz="1400">
                  <a:solidFill>
                    <a:schemeClr val="bg1"/>
                  </a:solidFill>
                  <a:latin typeface="Arial" panose="020B0604020202020204" pitchFamily="34" charset="0"/>
                  <a:ea typeface="+mj-ea"/>
                  <a:cs typeface="Arial" panose="020B0604020202020204" pitchFamily="34" charset="0"/>
                  <a:sym typeface="Wingdings" pitchFamily="2" charset="2"/>
                </a:rPr>
                <a:t>PRODUCTION ET DE DISTRIBUTION </a:t>
              </a:r>
            </a:p>
          </p:txBody>
        </p:sp>
        <p:sp>
          <p:nvSpPr>
            <p:cNvPr id="11" name="Rectangle 10">
              <a:extLst>
                <a:ext uri="{FF2B5EF4-FFF2-40B4-BE49-F238E27FC236}">
                  <a16:creationId xmlns:a16="http://schemas.microsoft.com/office/drawing/2014/main" id="{FC723AE8-71E9-B044-E266-39912329A80D}"/>
                </a:ext>
              </a:extLst>
            </p:cNvPr>
            <p:cNvSpPr/>
            <p:nvPr/>
          </p:nvSpPr>
          <p:spPr>
            <a:xfrm>
              <a:off x="1444137" y="877625"/>
              <a:ext cx="5130400" cy="307777"/>
            </a:xfrm>
            <a:prstGeom prst="rect">
              <a:avLst/>
            </a:prstGeom>
            <a:solidFill>
              <a:srgbClr val="E53515"/>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r-FR" sz="1400">
                  <a:solidFill>
                    <a:schemeClr val="bg1"/>
                  </a:solidFill>
                  <a:latin typeface="Arial" panose="020B0604020202020204" pitchFamily="34" charset="0"/>
                  <a:ea typeface="+mj-ea"/>
                  <a:cs typeface="Arial" panose="020B0604020202020204" pitchFamily="34" charset="0"/>
                  <a:sym typeface="Wingdings" pitchFamily="2" charset="2"/>
                </a:rPr>
                <a:t>REDUIRE LES CONSOMMATIONS </a:t>
              </a:r>
            </a:p>
          </p:txBody>
        </p:sp>
        <p:sp>
          <p:nvSpPr>
            <p:cNvPr id="12" name="Rectangle 11">
              <a:extLst>
                <a:ext uri="{FF2B5EF4-FFF2-40B4-BE49-F238E27FC236}">
                  <a16:creationId xmlns:a16="http://schemas.microsoft.com/office/drawing/2014/main" id="{31411C4F-72DF-86E2-8800-8A60B0804001}"/>
                </a:ext>
              </a:extLst>
            </p:cNvPr>
            <p:cNvSpPr/>
            <p:nvPr/>
          </p:nvSpPr>
          <p:spPr>
            <a:xfrm>
              <a:off x="1444135" y="3742777"/>
              <a:ext cx="5130400" cy="307777"/>
            </a:xfrm>
            <a:prstGeom prst="rect">
              <a:avLst/>
            </a:prstGeom>
            <a:solidFill>
              <a:srgbClr val="E53515"/>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r-FR" sz="1400">
                  <a:solidFill>
                    <a:schemeClr val="bg1"/>
                  </a:solidFill>
                  <a:latin typeface="Arial" panose="020B0604020202020204" pitchFamily="34" charset="0"/>
                  <a:ea typeface="+mj-ea"/>
                  <a:cs typeface="Arial" panose="020B0604020202020204" pitchFamily="34" charset="0"/>
                  <a:sym typeface="Wingdings" pitchFamily="2" charset="2"/>
                </a:rPr>
                <a:t>OPTIMISER ET PRIORISER LE RECOURS AUX ENERGIES </a:t>
              </a:r>
            </a:p>
          </p:txBody>
        </p:sp>
      </p:grpSp>
    </p:spTree>
    <p:extLst>
      <p:ext uri="{BB962C8B-B14F-4D97-AF65-F5344CB8AC3E}">
        <p14:creationId xmlns:p14="http://schemas.microsoft.com/office/powerpoint/2010/main" val="2077225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E589D0-8D3D-D738-0B75-58D801A9F89D}"/>
              </a:ext>
            </a:extLst>
          </p:cNvPr>
          <p:cNvSpPr>
            <a:spLocks noGrp="1"/>
          </p:cNvSpPr>
          <p:nvPr>
            <p:ph type="title"/>
          </p:nvPr>
        </p:nvSpPr>
        <p:spPr/>
        <p:txBody>
          <a:bodyPr/>
          <a:lstStyle/>
          <a:p>
            <a:r>
              <a:rPr lang="fr-FR"/>
              <a:t>Les réseaux de chaleur en trois étapes</a:t>
            </a:r>
          </a:p>
        </p:txBody>
      </p:sp>
      <p:pic>
        <p:nvPicPr>
          <p:cNvPr id="4" name="Google Shape;1948;ga07506b925_3_25">
            <a:extLst>
              <a:ext uri="{FF2B5EF4-FFF2-40B4-BE49-F238E27FC236}">
                <a16:creationId xmlns:a16="http://schemas.microsoft.com/office/drawing/2014/main" id="{2B387041-A215-4473-67B9-F193F68468BB}"/>
              </a:ext>
            </a:extLst>
          </p:cNvPr>
          <p:cNvPicPr preferRelativeResize="0"/>
          <p:nvPr/>
        </p:nvPicPr>
        <p:blipFill rotWithShape="1">
          <a:blip r:embed="rId2">
            <a:alphaModFix/>
          </a:blip>
          <a:srcRect/>
          <a:stretch/>
        </p:blipFill>
        <p:spPr>
          <a:xfrm>
            <a:off x="838200" y="2368779"/>
            <a:ext cx="7480774" cy="3879566"/>
          </a:xfrm>
          <a:prstGeom prst="rect">
            <a:avLst/>
          </a:prstGeom>
          <a:noFill/>
          <a:ln>
            <a:noFill/>
          </a:ln>
        </p:spPr>
      </p:pic>
      <p:sp>
        <p:nvSpPr>
          <p:cNvPr id="5" name="Rectangle 4">
            <a:extLst>
              <a:ext uri="{FF2B5EF4-FFF2-40B4-BE49-F238E27FC236}">
                <a16:creationId xmlns:a16="http://schemas.microsoft.com/office/drawing/2014/main" id="{A2338F57-72FF-865C-E90B-E7A85687251D}"/>
              </a:ext>
            </a:extLst>
          </p:cNvPr>
          <p:cNvSpPr/>
          <p:nvPr/>
        </p:nvSpPr>
        <p:spPr>
          <a:xfrm>
            <a:off x="1495267" y="1710485"/>
            <a:ext cx="1602542" cy="951543"/>
          </a:xfrm>
          <a:prstGeom prst="rect">
            <a:avLst/>
          </a:prstGeom>
          <a:solidFill>
            <a:srgbClr val="E53515"/>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20000"/>
              </a:lnSpc>
            </a:pPr>
            <a:r>
              <a:rPr lang="fr-FR" sz="1600">
                <a:solidFill>
                  <a:schemeClr val="bg1"/>
                </a:solidFill>
                <a:latin typeface="Arial" panose="020B0604020202020204" pitchFamily="34" charset="0"/>
                <a:ea typeface="+mj-ea"/>
                <a:cs typeface="Arial" panose="020B0604020202020204" pitchFamily="34" charset="0"/>
                <a:sym typeface="Wingdings" pitchFamily="2" charset="2"/>
              </a:rPr>
              <a:t>Unité de production de chaleur</a:t>
            </a:r>
          </a:p>
        </p:txBody>
      </p:sp>
      <p:sp>
        <p:nvSpPr>
          <p:cNvPr id="6" name="Rectangle 5">
            <a:extLst>
              <a:ext uri="{FF2B5EF4-FFF2-40B4-BE49-F238E27FC236}">
                <a16:creationId xmlns:a16="http://schemas.microsoft.com/office/drawing/2014/main" id="{BA778BCF-7285-5BD6-BA15-149BFE8F0E89}"/>
              </a:ext>
            </a:extLst>
          </p:cNvPr>
          <p:cNvSpPr/>
          <p:nvPr/>
        </p:nvSpPr>
        <p:spPr>
          <a:xfrm>
            <a:off x="6738929" y="1393648"/>
            <a:ext cx="1767399" cy="951543"/>
          </a:xfrm>
          <a:prstGeom prst="rect">
            <a:avLst/>
          </a:prstGeom>
          <a:solidFill>
            <a:srgbClr val="E53515"/>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20000"/>
              </a:lnSpc>
            </a:pPr>
            <a:r>
              <a:rPr lang="fr-FR" sz="1600">
                <a:solidFill>
                  <a:schemeClr val="bg1"/>
                </a:solidFill>
                <a:latin typeface="Arial" panose="020B0604020202020204" pitchFamily="34" charset="0"/>
                <a:ea typeface="+mj-ea"/>
                <a:cs typeface="Arial" panose="020B0604020202020204" pitchFamily="34" charset="0"/>
                <a:sym typeface="Wingdings" pitchFamily="2" charset="2"/>
              </a:rPr>
              <a:t>Distribution</a:t>
            </a:r>
          </a:p>
          <a:p>
            <a:pPr algn="ctr">
              <a:lnSpc>
                <a:spcPct val="120000"/>
              </a:lnSpc>
            </a:pPr>
            <a:r>
              <a:rPr lang="fr-FR" sz="1600">
                <a:solidFill>
                  <a:schemeClr val="bg1"/>
                </a:solidFill>
                <a:latin typeface="Arial" panose="020B0604020202020204" pitchFamily="34" charset="0"/>
                <a:ea typeface="+mj-ea"/>
                <a:cs typeface="Arial" panose="020B0604020202020204" pitchFamily="34" charset="0"/>
                <a:sym typeface="Wingdings" pitchFamily="2" charset="2"/>
              </a:rPr>
              <a:t>aux consommateurs</a:t>
            </a:r>
          </a:p>
        </p:txBody>
      </p:sp>
      <p:sp>
        <p:nvSpPr>
          <p:cNvPr id="7" name="Rectangle 6">
            <a:extLst>
              <a:ext uri="{FF2B5EF4-FFF2-40B4-BE49-F238E27FC236}">
                <a16:creationId xmlns:a16="http://schemas.microsoft.com/office/drawing/2014/main" id="{E5F65E50-151C-FF18-0021-509251F928BA}"/>
              </a:ext>
            </a:extLst>
          </p:cNvPr>
          <p:cNvSpPr/>
          <p:nvPr/>
        </p:nvSpPr>
        <p:spPr>
          <a:xfrm>
            <a:off x="4872524" y="5655298"/>
            <a:ext cx="1767399" cy="951543"/>
          </a:xfrm>
          <a:prstGeom prst="rect">
            <a:avLst/>
          </a:prstGeom>
          <a:solidFill>
            <a:srgbClr val="E53515"/>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20000"/>
              </a:lnSpc>
            </a:pPr>
            <a:r>
              <a:rPr lang="fr-FR" sz="1600">
                <a:solidFill>
                  <a:schemeClr val="bg1"/>
                </a:solidFill>
                <a:latin typeface="Arial" panose="020B0604020202020204" pitchFamily="34" charset="0"/>
                <a:ea typeface="+mj-ea"/>
                <a:cs typeface="Arial" panose="020B0604020202020204" pitchFamily="34" charset="0"/>
                <a:sym typeface="Wingdings" pitchFamily="2" charset="2"/>
              </a:rPr>
              <a:t>Canalisations</a:t>
            </a:r>
          </a:p>
          <a:p>
            <a:pPr algn="ctr">
              <a:lnSpc>
                <a:spcPct val="120000"/>
              </a:lnSpc>
            </a:pPr>
            <a:r>
              <a:rPr lang="fr-FR" sz="1600">
                <a:solidFill>
                  <a:schemeClr val="bg1"/>
                </a:solidFill>
                <a:latin typeface="Arial" panose="020B0604020202020204" pitchFamily="34" charset="0"/>
                <a:ea typeface="+mj-ea"/>
                <a:cs typeface="Arial" panose="020B0604020202020204" pitchFamily="34" charset="0"/>
                <a:sym typeface="Wingdings" pitchFamily="2" charset="2"/>
              </a:rPr>
              <a:t>de</a:t>
            </a:r>
          </a:p>
          <a:p>
            <a:pPr algn="ctr">
              <a:lnSpc>
                <a:spcPct val="120000"/>
              </a:lnSpc>
            </a:pPr>
            <a:r>
              <a:rPr lang="fr-FR" sz="1600">
                <a:solidFill>
                  <a:schemeClr val="bg1"/>
                </a:solidFill>
                <a:latin typeface="Arial" panose="020B0604020202020204" pitchFamily="34" charset="0"/>
                <a:ea typeface="+mj-ea"/>
                <a:cs typeface="Arial" panose="020B0604020202020204" pitchFamily="34" charset="0"/>
                <a:sym typeface="Wingdings" pitchFamily="2" charset="2"/>
              </a:rPr>
              <a:t>distributions</a:t>
            </a:r>
          </a:p>
        </p:txBody>
      </p:sp>
      <p:sp>
        <p:nvSpPr>
          <p:cNvPr id="8" name="ZoneTexte 7">
            <a:extLst>
              <a:ext uri="{FF2B5EF4-FFF2-40B4-BE49-F238E27FC236}">
                <a16:creationId xmlns:a16="http://schemas.microsoft.com/office/drawing/2014/main" id="{DEDA77C2-D675-0D48-B860-4DE5ACEA0E03}"/>
              </a:ext>
            </a:extLst>
          </p:cNvPr>
          <p:cNvSpPr txBox="1"/>
          <p:nvPr/>
        </p:nvSpPr>
        <p:spPr>
          <a:xfrm>
            <a:off x="8787807" y="1769405"/>
            <a:ext cx="3172287" cy="4524315"/>
          </a:xfrm>
          <a:prstGeom prst="rect">
            <a:avLst/>
          </a:prstGeom>
          <a:noFill/>
        </p:spPr>
        <p:txBody>
          <a:bodyPr wrap="square">
            <a:spAutoFit/>
          </a:bodyPr>
          <a:lstStyle/>
          <a:p>
            <a:pPr marL="285750" indent="-285750">
              <a:buFont typeface="Arial" panose="020B0604020202020204" pitchFamily="34" charset="0"/>
              <a:buChar char="•"/>
              <a:defRPr/>
            </a:pPr>
            <a:r>
              <a:rPr lang="fr-FR">
                <a:solidFill>
                  <a:srgbClr val="6E6E6E"/>
                </a:solidFill>
                <a:latin typeface="Arial" panose="020B0604020202020204" pitchFamily="34" charset="0"/>
                <a:cs typeface="Arial" panose="020B0604020202020204" pitchFamily="34" charset="0"/>
                <a:sym typeface="Wingdings" pitchFamily="2" charset="2"/>
              </a:rPr>
              <a:t>Chaufferie collective de quartier ou de ville </a:t>
            </a:r>
          </a:p>
          <a:p>
            <a:pPr marL="285750" indent="-285750">
              <a:buFont typeface="Arial" panose="020B0604020202020204" pitchFamily="34" charset="0"/>
              <a:buChar char="•"/>
              <a:defRPr/>
            </a:pPr>
            <a:endParaRPr lang="fr-FR">
              <a:solidFill>
                <a:srgbClr val="6E6E6E"/>
              </a:solidFill>
              <a:latin typeface="Arial" panose="020B0604020202020204" pitchFamily="34" charset="0"/>
              <a:cs typeface="Arial" panose="020B0604020202020204" pitchFamily="34" charset="0"/>
              <a:sym typeface="Wingdings" pitchFamily="2" charset="2"/>
            </a:endParaRPr>
          </a:p>
          <a:p>
            <a:pPr marL="285750" indent="-285750">
              <a:buFont typeface="Arial" panose="020B0604020202020204" pitchFamily="34" charset="0"/>
              <a:buChar char="•"/>
              <a:defRPr/>
            </a:pPr>
            <a:r>
              <a:rPr lang="fr-FR">
                <a:solidFill>
                  <a:srgbClr val="6E6E6E"/>
                </a:solidFill>
                <a:latin typeface="Arial" panose="020B0604020202020204" pitchFamily="34" charset="0"/>
                <a:cs typeface="Arial" panose="020B0604020202020204" pitchFamily="34" charset="0"/>
                <a:sym typeface="Wingdings" pitchFamily="2" charset="2"/>
              </a:rPr>
              <a:t>Distribution de chaleur pour les consommations de chauffage et d’eau chaude sanitaire</a:t>
            </a:r>
          </a:p>
          <a:p>
            <a:pPr marL="285750" indent="-285750">
              <a:buFont typeface="Arial" panose="020B0604020202020204" pitchFamily="34" charset="0"/>
              <a:buChar char="•"/>
              <a:defRPr/>
            </a:pPr>
            <a:endParaRPr lang="fr-FR">
              <a:solidFill>
                <a:srgbClr val="6E6E6E"/>
              </a:solidFill>
              <a:latin typeface="Arial" panose="020B0604020202020204" pitchFamily="34" charset="0"/>
              <a:cs typeface="Arial" panose="020B0604020202020204" pitchFamily="34" charset="0"/>
              <a:sym typeface="Wingdings" pitchFamily="2" charset="2"/>
            </a:endParaRPr>
          </a:p>
          <a:p>
            <a:pPr marL="285750" indent="-285750">
              <a:buFont typeface="Arial" panose="020B0604020202020204" pitchFamily="34" charset="0"/>
              <a:buChar char="•"/>
              <a:defRPr/>
            </a:pPr>
            <a:r>
              <a:rPr lang="fr-FR">
                <a:solidFill>
                  <a:srgbClr val="6E6E6E"/>
                </a:solidFill>
                <a:latin typeface="Arial" panose="020B0604020202020204" pitchFamily="34" charset="0"/>
                <a:cs typeface="Arial" panose="020B0604020202020204" pitchFamily="34" charset="0"/>
                <a:sym typeface="Wingdings" pitchFamily="2" charset="2"/>
              </a:rPr>
              <a:t>La chaleur </a:t>
            </a:r>
            <a:r>
              <a:rPr lang="fr-FR" err="1">
                <a:solidFill>
                  <a:srgbClr val="6E6E6E"/>
                </a:solidFill>
                <a:latin typeface="Arial" panose="020B0604020202020204" pitchFamily="34" charset="0"/>
                <a:cs typeface="Arial" panose="020B0604020202020204" pitchFamily="34" charset="0"/>
                <a:sym typeface="Wingdings" pitchFamily="2" charset="2"/>
              </a:rPr>
              <a:t>opeut</a:t>
            </a:r>
            <a:r>
              <a:rPr lang="fr-FR">
                <a:solidFill>
                  <a:srgbClr val="6E6E6E"/>
                </a:solidFill>
                <a:latin typeface="Arial" panose="020B0604020202020204" pitchFamily="34" charset="0"/>
                <a:cs typeface="Arial" panose="020B0604020202020204" pitchFamily="34" charset="0"/>
                <a:sym typeface="Wingdings" pitchFamily="2" charset="2"/>
              </a:rPr>
              <a:t> </a:t>
            </a:r>
            <a:r>
              <a:rPr lang="fr-FR" err="1">
                <a:solidFill>
                  <a:srgbClr val="6E6E6E"/>
                </a:solidFill>
                <a:latin typeface="Arial" panose="020B0604020202020204" pitchFamily="34" charset="0"/>
                <a:cs typeface="Arial" panose="020B0604020202020204" pitchFamily="34" charset="0"/>
                <a:sym typeface="Wingdings" pitchFamily="2" charset="2"/>
              </a:rPr>
              <a:t>etre</a:t>
            </a:r>
            <a:r>
              <a:rPr lang="fr-FR">
                <a:solidFill>
                  <a:srgbClr val="6E6E6E"/>
                </a:solidFill>
                <a:latin typeface="Arial" panose="020B0604020202020204" pitchFamily="34" charset="0"/>
                <a:cs typeface="Arial" panose="020B0604020202020204" pitchFamily="34" charset="0"/>
                <a:sym typeface="Wingdings" pitchFamily="2" charset="2"/>
              </a:rPr>
              <a:t> produite à partir de plusieurs sources d’énergie</a:t>
            </a:r>
            <a:endParaRPr kumimoji="0" lang="fr-FR" sz="1800" b="0" i="0" u="none" strike="noStrike" kern="1200" cap="none" spc="0" normalizeH="0" baseline="0" noProof="0">
              <a:ln>
                <a:noFill/>
              </a:ln>
              <a:solidFill>
                <a:srgbClr val="6E6E6E"/>
              </a:solidFill>
              <a:effectLst/>
              <a:uLnTx/>
              <a:uFillTx/>
              <a:latin typeface="Arial" panose="020B0604020202020204" pitchFamily="34" charset="0"/>
              <a:cs typeface="Arial" panose="020B0604020202020204" pitchFamily="34" charset="0"/>
              <a:sym typeface="Wingdings" pitchFamily="2" charset="2"/>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a:solidFill>
                <a:srgbClr val="6E6E6E"/>
              </a:solidFill>
              <a:latin typeface="Arial" panose="020B0604020202020204" pitchFamily="34" charset="0"/>
              <a:cs typeface="Arial" panose="020B0604020202020204" pitchFamily="34" charset="0"/>
              <a:sym typeface="Wingdings" pitchFamily="2" charset="2"/>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a:ln>
                  <a:noFill/>
                </a:ln>
                <a:solidFill>
                  <a:srgbClr val="6E6E6E"/>
                </a:solidFill>
                <a:effectLst/>
                <a:uLnTx/>
                <a:uFillTx/>
                <a:latin typeface="Arial" panose="020B0604020202020204" pitchFamily="34" charset="0"/>
                <a:cs typeface="Arial" panose="020B0604020202020204" pitchFamily="34" charset="0"/>
                <a:sym typeface="Wingdings" pitchFamily="2" charset="2"/>
              </a:rPr>
              <a:t>Technologie ancienne et éprouvée : outil pour une transition énergétique</a:t>
            </a:r>
          </a:p>
        </p:txBody>
      </p:sp>
    </p:spTree>
    <p:extLst>
      <p:ext uri="{BB962C8B-B14F-4D97-AF65-F5344CB8AC3E}">
        <p14:creationId xmlns:p14="http://schemas.microsoft.com/office/powerpoint/2010/main" val="3915979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EE93F-8AF8-5800-90A8-D4D7DFC4F24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0956ACC-CA9E-D5F2-0F6C-A28F91F325DE}"/>
              </a:ext>
            </a:extLst>
          </p:cNvPr>
          <p:cNvSpPr>
            <a:spLocks noGrp="1"/>
          </p:cNvSpPr>
          <p:nvPr>
            <p:ph type="title"/>
          </p:nvPr>
        </p:nvSpPr>
        <p:spPr/>
        <p:txBody>
          <a:bodyPr/>
          <a:lstStyle/>
          <a:p>
            <a:r>
              <a:rPr lang="fr-FR"/>
              <a:t>Les réseaux de chaleur en trois étapes</a:t>
            </a:r>
          </a:p>
        </p:txBody>
      </p:sp>
      <p:pic>
        <p:nvPicPr>
          <p:cNvPr id="3" name="Image 2" descr="Une image contenant plein air, ciel, sol, personne&#10;&#10;Description générée automatiquement">
            <a:extLst>
              <a:ext uri="{FF2B5EF4-FFF2-40B4-BE49-F238E27FC236}">
                <a16:creationId xmlns:a16="http://schemas.microsoft.com/office/drawing/2014/main" id="{092EABE5-2543-42B5-59EB-3092283EF869}"/>
              </a:ext>
            </a:extLst>
          </p:cNvPr>
          <p:cNvPicPr>
            <a:picLocks noChangeAspect="1"/>
          </p:cNvPicPr>
          <p:nvPr/>
        </p:nvPicPr>
        <p:blipFill>
          <a:blip r:embed="rId2"/>
          <a:stretch>
            <a:fillRect/>
          </a:stretch>
        </p:blipFill>
        <p:spPr>
          <a:xfrm>
            <a:off x="3526941" y="1507934"/>
            <a:ext cx="2801793" cy="1877201"/>
          </a:xfrm>
          <a:prstGeom prst="rect">
            <a:avLst/>
          </a:prstGeom>
        </p:spPr>
      </p:pic>
      <p:pic>
        <p:nvPicPr>
          <p:cNvPr id="9" name="Image 8">
            <a:extLst>
              <a:ext uri="{FF2B5EF4-FFF2-40B4-BE49-F238E27FC236}">
                <a16:creationId xmlns:a16="http://schemas.microsoft.com/office/drawing/2014/main" id="{97755BF9-4B65-FA30-A871-998D6B9368CB}"/>
              </a:ext>
            </a:extLst>
          </p:cNvPr>
          <p:cNvPicPr>
            <a:picLocks noChangeAspect="1"/>
          </p:cNvPicPr>
          <p:nvPr/>
        </p:nvPicPr>
        <p:blipFill rotWithShape="1">
          <a:blip r:embed="rId3"/>
          <a:srcRect r="4839"/>
          <a:stretch/>
        </p:blipFill>
        <p:spPr>
          <a:xfrm>
            <a:off x="6328734" y="4105991"/>
            <a:ext cx="3639359" cy="2108123"/>
          </a:xfrm>
          <a:prstGeom prst="rect">
            <a:avLst/>
          </a:prstGeom>
        </p:spPr>
      </p:pic>
      <p:sp>
        <p:nvSpPr>
          <p:cNvPr id="10" name="Rectangle 9">
            <a:extLst>
              <a:ext uri="{FF2B5EF4-FFF2-40B4-BE49-F238E27FC236}">
                <a16:creationId xmlns:a16="http://schemas.microsoft.com/office/drawing/2014/main" id="{E5F0E908-0D81-410A-315C-A897659FC7C8}"/>
              </a:ext>
            </a:extLst>
          </p:cNvPr>
          <p:cNvSpPr/>
          <p:nvPr/>
        </p:nvSpPr>
        <p:spPr>
          <a:xfrm>
            <a:off x="3526657" y="3422675"/>
            <a:ext cx="6441435" cy="338554"/>
          </a:xfrm>
          <a:prstGeom prst="rect">
            <a:avLst/>
          </a:prstGeom>
        </p:spPr>
        <p:txBody>
          <a:bodyPr wrap="square">
            <a:spAutoFit/>
          </a:bodyPr>
          <a:lstStyle/>
          <a:p>
            <a:pPr algn="ctr"/>
            <a:r>
              <a:rPr lang="fr-FR" sz="1600">
                <a:solidFill>
                  <a:srgbClr val="6E6E6E"/>
                </a:solidFill>
              </a:rPr>
              <a:t>Chaufferie biomasse Allevard</a:t>
            </a:r>
          </a:p>
        </p:txBody>
      </p:sp>
      <p:pic>
        <p:nvPicPr>
          <p:cNvPr id="11" name="Image 10" descr="Une image contenant ciel, plein air, bateau, quai&#10;&#10;Description générée automatiquement">
            <a:extLst>
              <a:ext uri="{FF2B5EF4-FFF2-40B4-BE49-F238E27FC236}">
                <a16:creationId xmlns:a16="http://schemas.microsoft.com/office/drawing/2014/main" id="{F4DA8895-8F04-4A4B-083E-1782D94F29A1}"/>
              </a:ext>
            </a:extLst>
          </p:cNvPr>
          <p:cNvPicPr>
            <a:picLocks noChangeAspect="1"/>
          </p:cNvPicPr>
          <p:nvPr/>
        </p:nvPicPr>
        <p:blipFill rotWithShape="1">
          <a:blip r:embed="rId4"/>
          <a:srcRect l="20975"/>
          <a:stretch/>
        </p:blipFill>
        <p:spPr>
          <a:xfrm>
            <a:off x="3452739" y="4105991"/>
            <a:ext cx="2226740" cy="2100784"/>
          </a:xfrm>
          <a:prstGeom prst="rect">
            <a:avLst/>
          </a:prstGeom>
        </p:spPr>
      </p:pic>
      <p:sp>
        <p:nvSpPr>
          <p:cNvPr id="12" name="Rectangle 11">
            <a:extLst>
              <a:ext uri="{FF2B5EF4-FFF2-40B4-BE49-F238E27FC236}">
                <a16:creationId xmlns:a16="http://schemas.microsoft.com/office/drawing/2014/main" id="{722605CA-F766-2D87-6329-0E26A140DE26}"/>
              </a:ext>
            </a:extLst>
          </p:cNvPr>
          <p:cNvSpPr/>
          <p:nvPr/>
        </p:nvSpPr>
        <p:spPr>
          <a:xfrm>
            <a:off x="3452740" y="6292669"/>
            <a:ext cx="2226739" cy="338554"/>
          </a:xfrm>
          <a:prstGeom prst="rect">
            <a:avLst/>
          </a:prstGeom>
        </p:spPr>
        <p:txBody>
          <a:bodyPr wrap="square">
            <a:spAutoFit/>
          </a:bodyPr>
          <a:lstStyle/>
          <a:p>
            <a:r>
              <a:rPr lang="fr-FR" sz="1600">
                <a:solidFill>
                  <a:srgbClr val="6E6E6E"/>
                </a:solidFill>
                <a:latin typeface="Arial" panose="020B0604020202020204" pitchFamily="34" charset="0"/>
                <a:cs typeface="Arial" panose="020B0604020202020204" pitchFamily="34" charset="0"/>
              </a:rPr>
              <a:t>Forage géothermique</a:t>
            </a:r>
          </a:p>
        </p:txBody>
      </p:sp>
      <p:pic>
        <p:nvPicPr>
          <p:cNvPr id="13" name="Image 12">
            <a:extLst>
              <a:ext uri="{FF2B5EF4-FFF2-40B4-BE49-F238E27FC236}">
                <a16:creationId xmlns:a16="http://schemas.microsoft.com/office/drawing/2014/main" id="{DEC53B0D-BFAC-6A4E-6D65-4BF293B4A651}"/>
              </a:ext>
            </a:extLst>
          </p:cNvPr>
          <p:cNvPicPr>
            <a:picLocks noChangeAspect="1"/>
          </p:cNvPicPr>
          <p:nvPr/>
        </p:nvPicPr>
        <p:blipFill>
          <a:blip r:embed="rId5"/>
          <a:stretch>
            <a:fillRect/>
          </a:stretch>
        </p:blipFill>
        <p:spPr>
          <a:xfrm>
            <a:off x="7091033" y="1507934"/>
            <a:ext cx="2877060" cy="1883167"/>
          </a:xfrm>
          <a:prstGeom prst="rect">
            <a:avLst/>
          </a:prstGeom>
        </p:spPr>
      </p:pic>
      <p:sp>
        <p:nvSpPr>
          <p:cNvPr id="14" name="ZoneTexte 13">
            <a:extLst>
              <a:ext uri="{FF2B5EF4-FFF2-40B4-BE49-F238E27FC236}">
                <a16:creationId xmlns:a16="http://schemas.microsoft.com/office/drawing/2014/main" id="{A0DD3ED1-C97B-EA6F-9AF4-C88488444651}"/>
              </a:ext>
            </a:extLst>
          </p:cNvPr>
          <p:cNvSpPr txBox="1"/>
          <p:nvPr/>
        </p:nvSpPr>
        <p:spPr>
          <a:xfrm>
            <a:off x="6328735" y="6292669"/>
            <a:ext cx="3639358" cy="338554"/>
          </a:xfrm>
          <a:prstGeom prst="rect">
            <a:avLst/>
          </a:prstGeom>
          <a:noFill/>
        </p:spPr>
        <p:txBody>
          <a:bodyPr wrap="square">
            <a:spAutoFit/>
          </a:bodyPr>
          <a:lstStyle/>
          <a:p>
            <a:r>
              <a:rPr lang="fr-FR" sz="1600">
                <a:solidFill>
                  <a:srgbClr val="6E6E6E"/>
                </a:solidFill>
                <a:latin typeface="Arial" panose="020B0604020202020204" pitchFamily="34" charset="0"/>
                <a:cs typeface="Arial" panose="020B0604020202020204" pitchFamily="34" charset="0"/>
              </a:rPr>
              <a:t>Centrale géothermique de Villejuif </a:t>
            </a:r>
          </a:p>
        </p:txBody>
      </p:sp>
      <p:sp>
        <p:nvSpPr>
          <p:cNvPr id="18" name="Forme libre 17">
            <a:extLst>
              <a:ext uri="{FF2B5EF4-FFF2-40B4-BE49-F238E27FC236}">
                <a16:creationId xmlns:a16="http://schemas.microsoft.com/office/drawing/2014/main" id="{61D99C62-265A-F639-4EDC-F29916638129}"/>
              </a:ext>
            </a:extLst>
          </p:cNvPr>
          <p:cNvSpPr/>
          <p:nvPr/>
        </p:nvSpPr>
        <p:spPr>
          <a:xfrm>
            <a:off x="1071152" y="1683345"/>
            <a:ext cx="1679473" cy="2282656"/>
          </a:xfrm>
          <a:custGeom>
            <a:avLst/>
            <a:gdLst>
              <a:gd name="connsiteX0" fmla="*/ 185450 w 625284"/>
              <a:gd name="connsiteY0" fmla="*/ 848751 h 849855"/>
              <a:gd name="connsiteX1" fmla="*/ 198975 w 625284"/>
              <a:gd name="connsiteY1" fmla="*/ 833511 h 849855"/>
              <a:gd name="connsiteX2" fmla="*/ 203262 w 625284"/>
              <a:gd name="connsiteY2" fmla="*/ 608245 h 849855"/>
              <a:gd name="connsiteX3" fmla="*/ 268698 w 625284"/>
              <a:gd name="connsiteY3" fmla="*/ 438129 h 849855"/>
              <a:gd name="connsiteX4" fmla="*/ 286700 w 625284"/>
              <a:gd name="connsiteY4" fmla="*/ 432128 h 849855"/>
              <a:gd name="connsiteX5" fmla="*/ 387380 w 625284"/>
              <a:gd name="connsiteY5" fmla="*/ 832939 h 849855"/>
              <a:gd name="connsiteX6" fmla="*/ 399572 w 625284"/>
              <a:gd name="connsiteY6" fmla="*/ 849227 h 849855"/>
              <a:gd name="connsiteX7" fmla="*/ 591120 w 625284"/>
              <a:gd name="connsiteY7" fmla="*/ 296779 h 849855"/>
              <a:gd name="connsiteX8" fmla="*/ 570831 w 625284"/>
              <a:gd name="connsiteY8" fmla="*/ 296779 h 849855"/>
              <a:gd name="connsiteX9" fmla="*/ 524254 w 625284"/>
              <a:gd name="connsiteY9" fmla="*/ 387266 h 849855"/>
              <a:gd name="connsiteX10" fmla="*/ 505680 w 625284"/>
              <a:gd name="connsiteY10" fmla="*/ 382218 h 849855"/>
              <a:gd name="connsiteX11" fmla="*/ 253744 w 625284"/>
              <a:gd name="connsiteY11" fmla="*/ 3409 h 849855"/>
              <a:gd name="connsiteX12" fmla="*/ 235361 w 625284"/>
              <a:gd name="connsiteY12" fmla="*/ 9791 h 849855"/>
              <a:gd name="connsiteX13" fmla="*/ 20286 w 625284"/>
              <a:gd name="connsiteY13" fmla="*/ 470514 h 849855"/>
              <a:gd name="connsiteX14" fmla="*/ 185450 w 625284"/>
              <a:gd name="connsiteY14" fmla="*/ 848656 h 84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5284" h="849855">
                <a:moveTo>
                  <a:pt x="185450" y="848751"/>
                </a:moveTo>
                <a:cubicBezTo>
                  <a:pt x="194975" y="852942"/>
                  <a:pt x="204119" y="842560"/>
                  <a:pt x="198975" y="833511"/>
                </a:cubicBezTo>
                <a:cubicBezTo>
                  <a:pt x="157827" y="760550"/>
                  <a:pt x="152874" y="682159"/>
                  <a:pt x="203262" y="608245"/>
                </a:cubicBezTo>
                <a:cubicBezTo>
                  <a:pt x="247934" y="542713"/>
                  <a:pt x="263555" y="472038"/>
                  <a:pt x="268698" y="438129"/>
                </a:cubicBezTo>
                <a:cubicBezTo>
                  <a:pt x="270032" y="429557"/>
                  <a:pt x="280414" y="426128"/>
                  <a:pt x="286700" y="432128"/>
                </a:cubicBezTo>
                <a:cubicBezTo>
                  <a:pt x="493107" y="628248"/>
                  <a:pt x="428814" y="775028"/>
                  <a:pt x="387380" y="832939"/>
                </a:cubicBezTo>
                <a:cubicBezTo>
                  <a:pt x="381379" y="841321"/>
                  <a:pt x="389856" y="852656"/>
                  <a:pt x="399572" y="849227"/>
                </a:cubicBezTo>
                <a:cubicBezTo>
                  <a:pt x="703134" y="742166"/>
                  <a:pt x="623886" y="401839"/>
                  <a:pt x="591120" y="296779"/>
                </a:cubicBezTo>
                <a:cubicBezTo>
                  <a:pt x="588072" y="286873"/>
                  <a:pt x="574165" y="286873"/>
                  <a:pt x="570831" y="296779"/>
                </a:cubicBezTo>
                <a:cubicBezTo>
                  <a:pt x="553782" y="346880"/>
                  <a:pt x="536446" y="373455"/>
                  <a:pt x="524254" y="387266"/>
                </a:cubicBezTo>
                <a:cubicBezTo>
                  <a:pt x="518348" y="394029"/>
                  <a:pt x="507204" y="391076"/>
                  <a:pt x="505680" y="382218"/>
                </a:cubicBezTo>
                <a:cubicBezTo>
                  <a:pt x="485583" y="261727"/>
                  <a:pt x="309180" y="63226"/>
                  <a:pt x="253744" y="3409"/>
                </a:cubicBezTo>
                <a:cubicBezTo>
                  <a:pt x="247457" y="-3353"/>
                  <a:pt x="236123" y="552"/>
                  <a:pt x="235361" y="9791"/>
                </a:cubicBezTo>
                <a:cubicBezTo>
                  <a:pt x="210977" y="279443"/>
                  <a:pt x="84485" y="272490"/>
                  <a:pt x="20286" y="470514"/>
                </a:cubicBezTo>
                <a:cubicBezTo>
                  <a:pt x="-58581" y="713972"/>
                  <a:pt x="112965" y="817033"/>
                  <a:pt x="185450" y="848656"/>
                </a:cubicBezTo>
                <a:close/>
              </a:path>
            </a:pathLst>
          </a:custGeom>
          <a:solidFill>
            <a:srgbClr val="E53515"/>
          </a:solidFill>
          <a:ln w="9525" cap="flat">
            <a:noFill/>
            <a:prstDash val="solid"/>
            <a:miter/>
          </a:ln>
        </p:spPr>
        <p:txBody>
          <a:bodyPr rtlCol="0" anchor="ctr"/>
          <a:lstStyle/>
          <a:p>
            <a:endParaRPr lang="fr-FR"/>
          </a:p>
        </p:txBody>
      </p:sp>
      <p:sp>
        <p:nvSpPr>
          <p:cNvPr id="16" name="ZoneTexte 15">
            <a:extLst>
              <a:ext uri="{FF2B5EF4-FFF2-40B4-BE49-F238E27FC236}">
                <a16:creationId xmlns:a16="http://schemas.microsoft.com/office/drawing/2014/main" id="{749C921F-EB7B-0383-7878-D3AB933F472E}"/>
              </a:ext>
            </a:extLst>
          </p:cNvPr>
          <p:cNvSpPr txBox="1"/>
          <p:nvPr/>
        </p:nvSpPr>
        <p:spPr>
          <a:xfrm>
            <a:off x="882408" y="4119376"/>
            <a:ext cx="2056959" cy="1200329"/>
          </a:xfrm>
          <a:prstGeom prst="rect">
            <a:avLst/>
          </a:prstGeom>
          <a:noFill/>
        </p:spPr>
        <p:txBody>
          <a:bodyPr wrap="square">
            <a:spAutoFit/>
          </a:bodyPr>
          <a:lstStyle/>
          <a:p>
            <a:pPr marR="0" lvl="0" algn="ctr" defTabSz="916137" rtl="0" eaLnBrk="1" fontAlgn="auto" latinLnBrk="0" hangingPunct="1">
              <a:lnSpc>
                <a:spcPct val="100000"/>
              </a:lnSpc>
              <a:spcBef>
                <a:spcPts val="0"/>
              </a:spcBef>
              <a:spcAft>
                <a:spcPts val="0"/>
              </a:spcAft>
              <a:buClr>
                <a:srgbClr val="000000"/>
              </a:buClr>
              <a:buSzTx/>
              <a:tabLst/>
              <a:defRPr/>
            </a:pPr>
            <a:r>
              <a:rPr kumimoji="0" lang="fr-FR" sz="2400" b="1" i="0" u="none" strike="noStrike" kern="0" cap="none" spc="0" normalizeH="0" baseline="0" noProof="0">
                <a:ln>
                  <a:noFill/>
                </a:ln>
                <a:solidFill>
                  <a:srgbClr val="E53515"/>
                </a:solidFill>
                <a:effectLst/>
                <a:uLnTx/>
                <a:uFillTx/>
                <a:latin typeface="Arial"/>
                <a:ea typeface="+mn-ea"/>
                <a:cs typeface="Arial"/>
                <a:sym typeface="Wingdings" pitchFamily="2" charset="2"/>
              </a:rPr>
              <a:t>Unité de production de chaleur</a:t>
            </a:r>
            <a:endParaRPr kumimoji="0" lang="fr-FR" sz="2400" u="none" strike="noStrike" kern="0" cap="none" spc="0" normalizeH="0" baseline="0" noProof="0">
              <a:ln>
                <a:noFill/>
              </a:ln>
              <a:solidFill>
                <a:srgbClr val="E53515"/>
              </a:solidFill>
              <a:effectLst/>
              <a:uLnTx/>
              <a:uFillTx/>
              <a:latin typeface="Arial"/>
              <a:ea typeface="+mn-ea"/>
              <a:cs typeface="Arial"/>
              <a:sym typeface="Wingdings" pitchFamily="2" charset="2"/>
            </a:endParaRPr>
          </a:p>
        </p:txBody>
      </p:sp>
    </p:spTree>
    <p:extLst>
      <p:ext uri="{BB962C8B-B14F-4D97-AF65-F5344CB8AC3E}">
        <p14:creationId xmlns:p14="http://schemas.microsoft.com/office/powerpoint/2010/main" val="1516731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2CC34-51FA-D89A-D692-E3A516B9AAB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06F0CCE-10C0-2A45-8B51-DA3DBFE8F193}"/>
              </a:ext>
            </a:extLst>
          </p:cNvPr>
          <p:cNvSpPr>
            <a:spLocks noGrp="1"/>
          </p:cNvSpPr>
          <p:nvPr>
            <p:ph type="title"/>
          </p:nvPr>
        </p:nvSpPr>
        <p:spPr/>
        <p:txBody>
          <a:bodyPr/>
          <a:lstStyle/>
          <a:p>
            <a:r>
              <a:rPr lang="fr-FR"/>
              <a:t>Les réseaux de chaleur en trois étapes</a:t>
            </a:r>
          </a:p>
        </p:txBody>
      </p:sp>
      <p:sp>
        <p:nvSpPr>
          <p:cNvPr id="5" name="Rectangle 4">
            <a:extLst>
              <a:ext uri="{FF2B5EF4-FFF2-40B4-BE49-F238E27FC236}">
                <a16:creationId xmlns:a16="http://schemas.microsoft.com/office/drawing/2014/main" id="{CC7D4DBB-948C-5AA2-5E36-BB017431EFA1}"/>
              </a:ext>
            </a:extLst>
          </p:cNvPr>
          <p:cNvSpPr/>
          <p:nvPr/>
        </p:nvSpPr>
        <p:spPr>
          <a:xfrm>
            <a:off x="5041963" y="3616420"/>
            <a:ext cx="4700195" cy="338554"/>
          </a:xfrm>
          <a:prstGeom prst="rect">
            <a:avLst/>
          </a:prstGeom>
        </p:spPr>
        <p:txBody>
          <a:bodyPr wrap="square">
            <a:spAutoFit/>
          </a:bodyPr>
          <a:lstStyle/>
          <a:p>
            <a:pPr algn="ctr"/>
            <a:r>
              <a:rPr lang="fr-FR" sz="1600">
                <a:solidFill>
                  <a:srgbClr val="6E6E6E"/>
                </a:solidFill>
                <a:latin typeface="Arial" panose="020B0604020202020204" pitchFamily="34" charset="0"/>
                <a:cs typeface="Arial" panose="020B0604020202020204" pitchFamily="34" charset="0"/>
              </a:rPr>
              <a:t>Canalisations aller et retour</a:t>
            </a:r>
          </a:p>
        </p:txBody>
      </p:sp>
      <p:sp>
        <p:nvSpPr>
          <p:cNvPr id="6" name="ZoneTexte 5">
            <a:extLst>
              <a:ext uri="{FF2B5EF4-FFF2-40B4-BE49-F238E27FC236}">
                <a16:creationId xmlns:a16="http://schemas.microsoft.com/office/drawing/2014/main" id="{71B9616F-6154-6318-BBF5-AF5E7FF0139C}"/>
              </a:ext>
            </a:extLst>
          </p:cNvPr>
          <p:cNvSpPr txBox="1"/>
          <p:nvPr/>
        </p:nvSpPr>
        <p:spPr>
          <a:xfrm>
            <a:off x="5041963" y="6394127"/>
            <a:ext cx="2717737" cy="338554"/>
          </a:xfrm>
          <a:prstGeom prst="rect">
            <a:avLst/>
          </a:prstGeom>
          <a:noFill/>
        </p:spPr>
        <p:txBody>
          <a:bodyPr wrap="square">
            <a:spAutoFit/>
          </a:bodyPr>
          <a:lstStyle/>
          <a:p>
            <a:pPr algn="ctr"/>
            <a:r>
              <a:rPr lang="fr-FR" sz="1600">
                <a:solidFill>
                  <a:schemeClr val="bg2">
                    <a:lumMod val="50000"/>
                  </a:schemeClr>
                </a:solidFill>
              </a:rPr>
              <a:t>Sous-station (échangeurs)</a:t>
            </a:r>
            <a:endParaRPr lang="fr-FR" sz="1600"/>
          </a:p>
        </p:txBody>
      </p:sp>
      <p:pic>
        <p:nvPicPr>
          <p:cNvPr id="7" name="Image 6">
            <a:extLst>
              <a:ext uri="{FF2B5EF4-FFF2-40B4-BE49-F238E27FC236}">
                <a16:creationId xmlns:a16="http://schemas.microsoft.com/office/drawing/2014/main" id="{119770F7-DACC-051A-9F32-FAD154245AE2}"/>
              </a:ext>
            </a:extLst>
          </p:cNvPr>
          <p:cNvPicPr>
            <a:picLocks noChangeAspect="1"/>
          </p:cNvPicPr>
          <p:nvPr/>
        </p:nvPicPr>
        <p:blipFill rotWithShape="1">
          <a:blip r:embed="rId2"/>
          <a:srcRect r="1976"/>
          <a:stretch/>
        </p:blipFill>
        <p:spPr>
          <a:xfrm>
            <a:off x="5041963" y="1734298"/>
            <a:ext cx="2717737" cy="1834402"/>
          </a:xfrm>
          <a:prstGeom prst="rect">
            <a:avLst/>
          </a:prstGeom>
        </p:spPr>
      </p:pic>
      <p:pic>
        <p:nvPicPr>
          <p:cNvPr id="8" name="Image 7">
            <a:extLst>
              <a:ext uri="{FF2B5EF4-FFF2-40B4-BE49-F238E27FC236}">
                <a16:creationId xmlns:a16="http://schemas.microsoft.com/office/drawing/2014/main" id="{7693CC5F-5288-8BCE-ABE8-24D00E004409}"/>
              </a:ext>
            </a:extLst>
          </p:cNvPr>
          <p:cNvPicPr>
            <a:picLocks noChangeAspect="1"/>
          </p:cNvPicPr>
          <p:nvPr/>
        </p:nvPicPr>
        <p:blipFill rotWithShape="1">
          <a:blip r:embed="rId3"/>
          <a:srcRect t="14519"/>
          <a:stretch/>
        </p:blipFill>
        <p:spPr>
          <a:xfrm>
            <a:off x="8029506" y="1734298"/>
            <a:ext cx="1712652" cy="1837907"/>
          </a:xfrm>
          <a:prstGeom prst="rect">
            <a:avLst/>
          </a:prstGeom>
        </p:spPr>
      </p:pic>
      <p:pic>
        <p:nvPicPr>
          <p:cNvPr id="15" name="Image 14">
            <a:extLst>
              <a:ext uri="{FF2B5EF4-FFF2-40B4-BE49-F238E27FC236}">
                <a16:creationId xmlns:a16="http://schemas.microsoft.com/office/drawing/2014/main" id="{BA5D5608-E932-5DA6-11FF-7ABDA1A2EAE9}"/>
              </a:ext>
            </a:extLst>
          </p:cNvPr>
          <p:cNvPicPr>
            <a:picLocks noChangeAspect="1"/>
          </p:cNvPicPr>
          <p:nvPr/>
        </p:nvPicPr>
        <p:blipFill>
          <a:blip r:embed="rId4"/>
          <a:stretch>
            <a:fillRect/>
          </a:stretch>
        </p:blipFill>
        <p:spPr>
          <a:xfrm>
            <a:off x="5041963" y="4270403"/>
            <a:ext cx="2717737" cy="2022226"/>
          </a:xfrm>
          <a:prstGeom prst="rect">
            <a:avLst/>
          </a:prstGeom>
        </p:spPr>
      </p:pic>
      <p:grpSp>
        <p:nvGrpSpPr>
          <p:cNvPr id="24" name="Groupe 23">
            <a:extLst>
              <a:ext uri="{FF2B5EF4-FFF2-40B4-BE49-F238E27FC236}">
                <a16:creationId xmlns:a16="http://schemas.microsoft.com/office/drawing/2014/main" id="{901B6C3A-E0B8-C056-D1A1-7FD801BE8F57}"/>
              </a:ext>
            </a:extLst>
          </p:cNvPr>
          <p:cNvGrpSpPr/>
          <p:nvPr/>
        </p:nvGrpSpPr>
        <p:grpSpPr>
          <a:xfrm>
            <a:off x="1715772" y="1908149"/>
            <a:ext cx="1165892" cy="765799"/>
            <a:chOff x="2532886" y="1872638"/>
            <a:chExt cx="1165892" cy="765799"/>
          </a:xfrm>
        </p:grpSpPr>
        <p:pic>
          <p:nvPicPr>
            <p:cNvPr id="17" name="Graphique 16">
              <a:extLst>
                <a:ext uri="{FF2B5EF4-FFF2-40B4-BE49-F238E27FC236}">
                  <a16:creationId xmlns:a16="http://schemas.microsoft.com/office/drawing/2014/main" id="{A97692D5-D868-8372-269D-2E74AA41DEF4}"/>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17500"/>
            <a:stretch/>
          </p:blipFill>
          <p:spPr>
            <a:xfrm rot="16200000">
              <a:off x="3079653" y="1863113"/>
              <a:ext cx="609600" cy="628650"/>
            </a:xfrm>
            <a:prstGeom prst="rect">
              <a:avLst/>
            </a:prstGeom>
          </p:spPr>
        </p:pic>
        <p:pic>
          <p:nvPicPr>
            <p:cNvPr id="19" name="Graphique 18">
              <a:extLst>
                <a:ext uri="{FF2B5EF4-FFF2-40B4-BE49-F238E27FC236}">
                  <a16:creationId xmlns:a16="http://schemas.microsoft.com/office/drawing/2014/main" id="{07E2722A-370B-3B95-A461-ED0C9C53234C}"/>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b="14132"/>
            <a:stretch/>
          </p:blipFill>
          <p:spPr>
            <a:xfrm>
              <a:off x="2532886" y="1984119"/>
              <a:ext cx="609600" cy="654318"/>
            </a:xfrm>
            <a:prstGeom prst="rect">
              <a:avLst/>
            </a:prstGeom>
          </p:spPr>
        </p:pic>
      </p:grpSp>
      <p:grpSp>
        <p:nvGrpSpPr>
          <p:cNvPr id="26" name="Groupe 25">
            <a:extLst>
              <a:ext uri="{FF2B5EF4-FFF2-40B4-BE49-F238E27FC236}">
                <a16:creationId xmlns:a16="http://schemas.microsoft.com/office/drawing/2014/main" id="{6ADE8CB2-3EB3-E59E-72F4-D83E9A306BB5}"/>
              </a:ext>
            </a:extLst>
          </p:cNvPr>
          <p:cNvGrpSpPr/>
          <p:nvPr/>
        </p:nvGrpSpPr>
        <p:grpSpPr>
          <a:xfrm>
            <a:off x="1776764" y="4300679"/>
            <a:ext cx="952500" cy="980837"/>
            <a:chOff x="2748988" y="4317153"/>
            <a:chExt cx="952500" cy="980837"/>
          </a:xfrm>
        </p:grpSpPr>
        <p:pic>
          <p:nvPicPr>
            <p:cNvPr id="4" name="Graphique 3">
              <a:extLst>
                <a:ext uri="{FF2B5EF4-FFF2-40B4-BE49-F238E27FC236}">
                  <a16:creationId xmlns:a16="http://schemas.microsoft.com/office/drawing/2014/main" id="{91291223-8343-F198-2F1C-A5C5CF26F95E}"/>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b="17620"/>
            <a:stretch/>
          </p:blipFill>
          <p:spPr>
            <a:xfrm>
              <a:off x="2748988" y="4317153"/>
              <a:ext cx="952500" cy="980837"/>
            </a:xfrm>
            <a:prstGeom prst="rect">
              <a:avLst/>
            </a:prstGeom>
          </p:spPr>
        </p:pic>
        <p:pic>
          <p:nvPicPr>
            <p:cNvPr id="20" name="Graphique 19">
              <a:extLst>
                <a:ext uri="{FF2B5EF4-FFF2-40B4-BE49-F238E27FC236}">
                  <a16:creationId xmlns:a16="http://schemas.microsoft.com/office/drawing/2014/main" id="{1A25E280-1836-5ADC-EEDF-90182B45314B}"/>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b="17500"/>
            <a:stretch/>
          </p:blipFill>
          <p:spPr>
            <a:xfrm>
              <a:off x="3006475" y="4726833"/>
              <a:ext cx="420969" cy="434124"/>
            </a:xfrm>
            <a:prstGeom prst="rect">
              <a:avLst/>
            </a:prstGeom>
          </p:spPr>
        </p:pic>
      </p:grpSp>
      <p:sp>
        <p:nvSpPr>
          <p:cNvPr id="21" name="ZoneTexte 20">
            <a:extLst>
              <a:ext uri="{FF2B5EF4-FFF2-40B4-BE49-F238E27FC236}">
                <a16:creationId xmlns:a16="http://schemas.microsoft.com/office/drawing/2014/main" id="{02A170ED-2359-185A-7F06-2657947403EA}"/>
              </a:ext>
            </a:extLst>
          </p:cNvPr>
          <p:cNvSpPr txBox="1"/>
          <p:nvPr/>
        </p:nvSpPr>
        <p:spPr>
          <a:xfrm>
            <a:off x="1041238" y="2827582"/>
            <a:ext cx="2423549" cy="707886"/>
          </a:xfrm>
          <a:prstGeom prst="rect">
            <a:avLst/>
          </a:prstGeom>
          <a:noFill/>
        </p:spPr>
        <p:txBody>
          <a:bodyPr wrap="square">
            <a:spAutoFit/>
          </a:bodyPr>
          <a:lstStyle/>
          <a:p>
            <a:pPr marR="0" lvl="0" algn="ctr" defTabSz="916137" rtl="0" eaLnBrk="1" fontAlgn="auto" latinLnBrk="0" hangingPunct="1">
              <a:lnSpc>
                <a:spcPct val="100000"/>
              </a:lnSpc>
              <a:spcBef>
                <a:spcPts val="0"/>
              </a:spcBef>
              <a:spcAft>
                <a:spcPts val="0"/>
              </a:spcAft>
              <a:buClr>
                <a:srgbClr val="000000"/>
              </a:buClr>
              <a:buSzTx/>
              <a:tabLst/>
              <a:defRPr/>
            </a:pPr>
            <a:r>
              <a:rPr kumimoji="0" lang="fr-FR" sz="2400" b="1" i="0" u="none" strike="noStrike" kern="0" cap="none" spc="0" normalizeH="0" baseline="0" noProof="0">
                <a:ln>
                  <a:noFill/>
                </a:ln>
                <a:solidFill>
                  <a:srgbClr val="E53515"/>
                </a:solidFill>
                <a:effectLst/>
                <a:uLnTx/>
                <a:uFillTx/>
                <a:latin typeface="Arial"/>
                <a:ea typeface="+mn-ea"/>
                <a:cs typeface="Arial"/>
                <a:sym typeface="Wingdings" pitchFamily="2" charset="2"/>
              </a:rPr>
              <a:t>Canalisations</a:t>
            </a:r>
          </a:p>
          <a:p>
            <a:pPr marR="0" lvl="0" algn="ctr" defTabSz="916137" rtl="0" eaLnBrk="1" fontAlgn="auto" latinLnBrk="0" hangingPunct="1">
              <a:lnSpc>
                <a:spcPct val="100000"/>
              </a:lnSpc>
              <a:spcBef>
                <a:spcPts val="0"/>
              </a:spcBef>
              <a:spcAft>
                <a:spcPts val="0"/>
              </a:spcAft>
              <a:buClr>
                <a:srgbClr val="000000"/>
              </a:buClr>
              <a:buSzTx/>
              <a:tabLst/>
              <a:defRPr/>
            </a:pPr>
            <a:r>
              <a:rPr lang="fr-FR" sz="1600" b="1" kern="0">
                <a:solidFill>
                  <a:srgbClr val="E53515"/>
                </a:solidFill>
                <a:latin typeface="Arial"/>
                <a:cs typeface="Arial"/>
                <a:sym typeface="Wingdings" pitchFamily="2" charset="2"/>
              </a:rPr>
              <a:t>(transport de chaleur)</a:t>
            </a:r>
            <a:endParaRPr kumimoji="0" lang="fr-FR" sz="1600" u="none" strike="noStrike" kern="0" cap="none" spc="0" normalizeH="0" baseline="0" noProof="0">
              <a:ln>
                <a:noFill/>
              </a:ln>
              <a:solidFill>
                <a:srgbClr val="E53515"/>
              </a:solidFill>
              <a:effectLst/>
              <a:uLnTx/>
              <a:uFillTx/>
              <a:latin typeface="Arial"/>
              <a:ea typeface="+mn-ea"/>
              <a:cs typeface="Arial"/>
              <a:sym typeface="Wingdings" pitchFamily="2" charset="2"/>
            </a:endParaRPr>
          </a:p>
        </p:txBody>
      </p:sp>
      <p:sp>
        <p:nvSpPr>
          <p:cNvPr id="22" name="ZoneTexte 21">
            <a:extLst>
              <a:ext uri="{FF2B5EF4-FFF2-40B4-BE49-F238E27FC236}">
                <a16:creationId xmlns:a16="http://schemas.microsoft.com/office/drawing/2014/main" id="{75308843-BB0E-A199-BBE5-9378A1DCD51C}"/>
              </a:ext>
            </a:extLst>
          </p:cNvPr>
          <p:cNvSpPr txBox="1"/>
          <p:nvPr/>
        </p:nvSpPr>
        <p:spPr>
          <a:xfrm>
            <a:off x="1041239" y="5392299"/>
            <a:ext cx="2423549" cy="954107"/>
          </a:xfrm>
          <a:prstGeom prst="rect">
            <a:avLst/>
          </a:prstGeom>
          <a:noFill/>
        </p:spPr>
        <p:txBody>
          <a:bodyPr wrap="square">
            <a:spAutoFit/>
          </a:bodyPr>
          <a:lstStyle/>
          <a:p>
            <a:pPr marR="0" lvl="0" algn="ctr" defTabSz="916137" rtl="0" eaLnBrk="1" fontAlgn="auto" latinLnBrk="0" hangingPunct="1">
              <a:lnSpc>
                <a:spcPct val="100000"/>
              </a:lnSpc>
              <a:spcBef>
                <a:spcPts val="0"/>
              </a:spcBef>
              <a:spcAft>
                <a:spcPts val="0"/>
              </a:spcAft>
              <a:buClr>
                <a:srgbClr val="000000"/>
              </a:buClr>
              <a:buSzTx/>
              <a:tabLst/>
              <a:defRPr/>
            </a:pPr>
            <a:r>
              <a:rPr kumimoji="0" lang="fr-FR" sz="2400" b="1" i="0" u="none" strike="noStrike" kern="0" cap="none" spc="0" normalizeH="0" baseline="0" noProof="0">
                <a:ln>
                  <a:noFill/>
                </a:ln>
                <a:solidFill>
                  <a:srgbClr val="E53515"/>
                </a:solidFill>
                <a:effectLst/>
                <a:uLnTx/>
                <a:uFillTx/>
                <a:latin typeface="Arial"/>
                <a:ea typeface="+mn-ea"/>
                <a:cs typeface="Arial"/>
                <a:sym typeface="Wingdings" pitchFamily="2" charset="2"/>
              </a:rPr>
              <a:t>Sous-station </a:t>
            </a:r>
            <a:r>
              <a:rPr kumimoji="0" lang="fr-FR" sz="1600" b="1" i="0" u="none" strike="noStrike" kern="0" cap="none" spc="0" normalizeH="0" baseline="0" noProof="0">
                <a:ln>
                  <a:noFill/>
                </a:ln>
                <a:solidFill>
                  <a:srgbClr val="E53515"/>
                </a:solidFill>
                <a:effectLst/>
                <a:uLnTx/>
                <a:uFillTx/>
                <a:latin typeface="Arial"/>
                <a:ea typeface="+mn-ea"/>
                <a:cs typeface="Arial"/>
                <a:sym typeface="Wingdings" pitchFamily="2" charset="2"/>
              </a:rPr>
              <a:t>(livraison de chaleur au bâtiment)</a:t>
            </a:r>
            <a:endParaRPr kumimoji="0" lang="fr-FR" sz="2400" u="none" strike="noStrike" kern="0" cap="none" spc="0" normalizeH="0" baseline="0" noProof="0">
              <a:ln>
                <a:noFill/>
              </a:ln>
              <a:solidFill>
                <a:srgbClr val="E53515"/>
              </a:solidFill>
              <a:effectLst/>
              <a:uLnTx/>
              <a:uFillTx/>
              <a:latin typeface="Arial"/>
              <a:ea typeface="+mn-ea"/>
              <a:cs typeface="Arial"/>
              <a:sym typeface="Wingdings" pitchFamily="2" charset="2"/>
            </a:endParaRPr>
          </a:p>
        </p:txBody>
      </p:sp>
      <p:sp>
        <p:nvSpPr>
          <p:cNvPr id="23" name="ZoneTexte 22">
            <a:extLst>
              <a:ext uri="{FF2B5EF4-FFF2-40B4-BE49-F238E27FC236}">
                <a16:creationId xmlns:a16="http://schemas.microsoft.com/office/drawing/2014/main" id="{F025816A-E84A-B2C7-FC30-8C0E96A6221F}"/>
              </a:ext>
            </a:extLst>
          </p:cNvPr>
          <p:cNvSpPr txBox="1"/>
          <p:nvPr/>
        </p:nvSpPr>
        <p:spPr>
          <a:xfrm>
            <a:off x="2115940" y="1050388"/>
            <a:ext cx="7080694" cy="461665"/>
          </a:xfrm>
          <a:prstGeom prst="rect">
            <a:avLst/>
          </a:prstGeom>
          <a:noFill/>
        </p:spPr>
        <p:txBody>
          <a:bodyPr wrap="square">
            <a:spAutoFit/>
          </a:bodyPr>
          <a:lstStyle/>
          <a:p>
            <a:pPr marR="0" lvl="0" algn="l" defTabSz="916137" rtl="0" eaLnBrk="1" fontAlgn="auto" latinLnBrk="0" hangingPunct="1">
              <a:lnSpc>
                <a:spcPct val="100000"/>
              </a:lnSpc>
              <a:spcBef>
                <a:spcPts val="0"/>
              </a:spcBef>
              <a:spcAft>
                <a:spcPts val="0"/>
              </a:spcAft>
              <a:buClr>
                <a:srgbClr val="000000"/>
              </a:buClr>
              <a:buSzTx/>
              <a:tabLst/>
              <a:defRPr/>
            </a:pPr>
            <a:r>
              <a:rPr lang="fr-FR" sz="2400" b="1" kern="0">
                <a:solidFill>
                  <a:schemeClr val="tx2">
                    <a:lumMod val="50000"/>
                  </a:schemeClr>
                </a:solidFill>
                <a:latin typeface="Arial"/>
                <a:cs typeface="Arial"/>
                <a:sym typeface="Wingdings" pitchFamily="2" charset="2"/>
              </a:rPr>
              <a:t>Eléments constituant un réseau de chaleur</a:t>
            </a:r>
            <a:endParaRPr kumimoji="0" lang="fr-FR" sz="2400" i="0" strike="noStrike" kern="0" cap="none" spc="0" normalizeH="0" baseline="0" noProof="0">
              <a:ln>
                <a:noFill/>
              </a:ln>
              <a:solidFill>
                <a:schemeClr val="tx2">
                  <a:lumMod val="50000"/>
                </a:schemeClr>
              </a:solidFill>
              <a:effectLst/>
              <a:uLnTx/>
              <a:uFillTx/>
              <a:latin typeface="Arial"/>
              <a:ea typeface="+mn-ea"/>
              <a:cs typeface="Arial"/>
              <a:sym typeface="Wingdings" pitchFamily="2" charset="2"/>
            </a:endParaRPr>
          </a:p>
        </p:txBody>
      </p:sp>
    </p:spTree>
    <p:extLst>
      <p:ext uri="{BB962C8B-B14F-4D97-AF65-F5344CB8AC3E}">
        <p14:creationId xmlns:p14="http://schemas.microsoft.com/office/powerpoint/2010/main" val="2745077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F1D4EB-46FE-5A80-C80D-91BB3592E158}"/>
              </a:ext>
            </a:extLst>
          </p:cNvPr>
          <p:cNvSpPr>
            <a:spLocks noGrp="1"/>
          </p:cNvSpPr>
          <p:nvPr>
            <p:ph type="title"/>
          </p:nvPr>
        </p:nvSpPr>
        <p:spPr/>
        <p:txBody>
          <a:bodyPr/>
          <a:lstStyle/>
          <a:p>
            <a:r>
              <a:rPr lang="fr-FR"/>
              <a:t>La mutualisation des besoins sur un réseau</a:t>
            </a:r>
          </a:p>
        </p:txBody>
      </p:sp>
      <p:sp>
        <p:nvSpPr>
          <p:cNvPr id="3" name="Espace réservé du contenu 2">
            <a:extLst>
              <a:ext uri="{FF2B5EF4-FFF2-40B4-BE49-F238E27FC236}">
                <a16:creationId xmlns:a16="http://schemas.microsoft.com/office/drawing/2014/main" id="{5D01E97D-087F-05AE-2C70-851369B75AF8}"/>
              </a:ext>
            </a:extLst>
          </p:cNvPr>
          <p:cNvSpPr>
            <a:spLocks noGrp="1"/>
          </p:cNvSpPr>
          <p:nvPr>
            <p:ph idx="1"/>
          </p:nvPr>
        </p:nvSpPr>
        <p:spPr/>
        <p:txBody>
          <a:bodyPr/>
          <a:lstStyle/>
          <a:p>
            <a:r>
              <a:rPr lang="fr-FR"/>
              <a:t>Les réseaux de chaleur permettent de mutualiser les besoins et donc de lisser la production</a:t>
            </a:r>
          </a:p>
          <a:p>
            <a:r>
              <a:rPr lang="fr-FR"/>
              <a:t>Il est pertinent de relier différents types de bâtiments sur un même réseau</a:t>
            </a:r>
          </a:p>
        </p:txBody>
      </p:sp>
      <p:grpSp>
        <p:nvGrpSpPr>
          <p:cNvPr id="4" name="Groupe 3">
            <a:extLst>
              <a:ext uri="{FF2B5EF4-FFF2-40B4-BE49-F238E27FC236}">
                <a16:creationId xmlns:a16="http://schemas.microsoft.com/office/drawing/2014/main" id="{0004A3FF-3D78-7211-EAAA-CAE1D072E0BC}"/>
              </a:ext>
            </a:extLst>
          </p:cNvPr>
          <p:cNvGrpSpPr/>
          <p:nvPr/>
        </p:nvGrpSpPr>
        <p:grpSpPr>
          <a:xfrm>
            <a:off x="3079803" y="3034385"/>
            <a:ext cx="6875972" cy="2716450"/>
            <a:chOff x="2519187" y="3167390"/>
            <a:chExt cx="6875972" cy="2716450"/>
          </a:xfrm>
        </p:grpSpPr>
        <p:sp>
          <p:nvSpPr>
            <p:cNvPr id="5" name="Rectangle 4">
              <a:extLst>
                <a:ext uri="{FF2B5EF4-FFF2-40B4-BE49-F238E27FC236}">
                  <a16:creationId xmlns:a16="http://schemas.microsoft.com/office/drawing/2014/main" id="{074AF8B9-CD0E-7E71-E3CD-C18F0215AFD4}"/>
                </a:ext>
              </a:extLst>
            </p:cNvPr>
            <p:cNvSpPr/>
            <p:nvPr/>
          </p:nvSpPr>
          <p:spPr>
            <a:xfrm>
              <a:off x="5696075" y="4971268"/>
              <a:ext cx="939712" cy="449963"/>
            </a:xfrm>
            <a:prstGeom prst="rect">
              <a:avLst/>
            </a:prstGeom>
            <a:solidFill>
              <a:srgbClr val="8DC1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7B2A575F-281B-D7AB-1784-9C7D713B5514}"/>
                </a:ext>
              </a:extLst>
            </p:cNvPr>
            <p:cNvSpPr/>
            <p:nvPr/>
          </p:nvSpPr>
          <p:spPr>
            <a:xfrm>
              <a:off x="4756363" y="4969034"/>
              <a:ext cx="939712" cy="449963"/>
            </a:xfrm>
            <a:prstGeom prst="rect">
              <a:avLst/>
            </a:prstGeom>
            <a:solidFill>
              <a:srgbClr val="8DC1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DEC1DA11-D836-A085-F122-C162F1BE3B19}"/>
                </a:ext>
              </a:extLst>
            </p:cNvPr>
            <p:cNvSpPr/>
            <p:nvPr/>
          </p:nvSpPr>
          <p:spPr>
            <a:xfrm>
              <a:off x="3864595" y="4971058"/>
              <a:ext cx="891768" cy="449963"/>
            </a:xfrm>
            <a:prstGeom prst="rect">
              <a:avLst/>
            </a:prstGeom>
            <a:solidFill>
              <a:srgbClr val="8DC1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130917CF-9A8F-4BBC-DC51-DCC50AF921DA}"/>
                </a:ext>
              </a:extLst>
            </p:cNvPr>
            <p:cNvSpPr/>
            <p:nvPr/>
          </p:nvSpPr>
          <p:spPr>
            <a:xfrm>
              <a:off x="2863393" y="4969034"/>
              <a:ext cx="1001201" cy="449963"/>
            </a:xfrm>
            <a:prstGeom prst="rect">
              <a:avLst/>
            </a:prstGeom>
            <a:solidFill>
              <a:srgbClr val="8DC1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 name="Connecteur droit avec flèche 8">
              <a:extLst>
                <a:ext uri="{FF2B5EF4-FFF2-40B4-BE49-F238E27FC236}">
                  <a16:creationId xmlns:a16="http://schemas.microsoft.com/office/drawing/2014/main" id="{75BD5B3D-D6DD-2869-DC4F-D7F195CE7BFE}"/>
                </a:ext>
              </a:extLst>
            </p:cNvPr>
            <p:cNvCxnSpPr/>
            <p:nvPr/>
          </p:nvCxnSpPr>
          <p:spPr>
            <a:xfrm flipV="1">
              <a:off x="2747168" y="3474451"/>
              <a:ext cx="0" cy="1944547"/>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86B912CF-F2FB-0A9A-E4E5-5E0BD9AEC615}"/>
                </a:ext>
              </a:extLst>
            </p:cNvPr>
            <p:cNvCxnSpPr>
              <a:cxnSpLocks/>
            </p:cNvCxnSpPr>
            <p:nvPr/>
          </p:nvCxnSpPr>
          <p:spPr>
            <a:xfrm flipV="1">
              <a:off x="2747168" y="5418998"/>
              <a:ext cx="4317357" cy="1"/>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28A34FF-1F3A-BA20-4BE3-7AB31F850397}"/>
                </a:ext>
              </a:extLst>
            </p:cNvPr>
            <p:cNvSpPr/>
            <p:nvPr/>
          </p:nvSpPr>
          <p:spPr>
            <a:xfrm>
              <a:off x="2725598" y="5606841"/>
              <a:ext cx="4466250" cy="276999"/>
            </a:xfrm>
            <a:prstGeom prst="rect">
              <a:avLst/>
            </a:prstGeom>
            <a:ln>
              <a:noFill/>
            </a:ln>
          </p:spPr>
          <p:txBody>
            <a:bodyPr wrap="square">
              <a:spAutoFit/>
            </a:bodyPr>
            <a:lstStyle/>
            <a:p>
              <a:pPr defTabSz="457200">
                <a:spcAft>
                  <a:spcPts val="600"/>
                </a:spcAft>
              </a:pPr>
              <a:r>
                <a:rPr lang="fr-FR" sz="1200" b="1">
                  <a:solidFill>
                    <a:schemeClr val="accent2">
                      <a:lumMod val="75000"/>
                    </a:schemeClr>
                  </a:solidFill>
                  <a:latin typeface="Arial"/>
                </a:rPr>
                <a:t>0h		6h		12h		18h		24h</a:t>
              </a:r>
              <a:endParaRPr lang="fr-FR" sz="900" b="1">
                <a:solidFill>
                  <a:schemeClr val="accent2">
                    <a:lumMod val="75000"/>
                  </a:schemeClr>
                </a:solidFill>
                <a:latin typeface="Arial"/>
              </a:endParaRPr>
            </a:p>
          </p:txBody>
        </p:sp>
        <p:sp>
          <p:nvSpPr>
            <p:cNvPr id="12" name="Rectangle 11">
              <a:extLst>
                <a:ext uri="{FF2B5EF4-FFF2-40B4-BE49-F238E27FC236}">
                  <a16:creationId xmlns:a16="http://schemas.microsoft.com/office/drawing/2014/main" id="{EB5687BC-3EBD-7890-8562-936C20A61D5D}"/>
                </a:ext>
              </a:extLst>
            </p:cNvPr>
            <p:cNvSpPr/>
            <p:nvPr/>
          </p:nvSpPr>
          <p:spPr>
            <a:xfrm>
              <a:off x="5696075" y="4524203"/>
              <a:ext cx="939712" cy="449963"/>
            </a:xfrm>
            <a:prstGeom prst="rect">
              <a:avLst/>
            </a:prstGeom>
            <a:solidFill>
              <a:srgbClr val="335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5846B7CC-C0FD-ECA1-2958-4431A2C1DC75}"/>
                </a:ext>
              </a:extLst>
            </p:cNvPr>
            <p:cNvSpPr/>
            <p:nvPr/>
          </p:nvSpPr>
          <p:spPr>
            <a:xfrm>
              <a:off x="4756363" y="4521969"/>
              <a:ext cx="939712" cy="449963"/>
            </a:xfrm>
            <a:prstGeom prst="rect">
              <a:avLst/>
            </a:prstGeom>
            <a:solidFill>
              <a:srgbClr val="8DC1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BE227396-9D60-5CFC-F0DA-724FFCC7EF3D}"/>
                </a:ext>
              </a:extLst>
            </p:cNvPr>
            <p:cNvSpPr/>
            <p:nvPr/>
          </p:nvSpPr>
          <p:spPr>
            <a:xfrm>
              <a:off x="3864595" y="4523993"/>
              <a:ext cx="891768" cy="449963"/>
            </a:xfrm>
            <a:prstGeom prst="rect">
              <a:avLst/>
            </a:prstGeom>
            <a:solidFill>
              <a:srgbClr val="8DC1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150F9BCB-BF26-F65A-E158-CB84CD61FECB}"/>
                </a:ext>
              </a:extLst>
            </p:cNvPr>
            <p:cNvSpPr/>
            <p:nvPr/>
          </p:nvSpPr>
          <p:spPr>
            <a:xfrm>
              <a:off x="2863393" y="4521969"/>
              <a:ext cx="1001201" cy="449963"/>
            </a:xfrm>
            <a:prstGeom prst="rect">
              <a:avLst/>
            </a:prstGeom>
            <a:solidFill>
              <a:srgbClr val="335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A4C89E52-7C9E-464C-890E-AC8D378B140E}"/>
                </a:ext>
              </a:extLst>
            </p:cNvPr>
            <p:cNvSpPr/>
            <p:nvPr/>
          </p:nvSpPr>
          <p:spPr>
            <a:xfrm>
              <a:off x="5696075" y="4081185"/>
              <a:ext cx="939712" cy="449963"/>
            </a:xfrm>
            <a:prstGeom prst="rect">
              <a:avLst/>
            </a:prstGeom>
            <a:solidFill>
              <a:srgbClr val="335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45F61D14-7BB0-EA0B-0CB1-117DF1A51C9E}"/>
                </a:ext>
              </a:extLst>
            </p:cNvPr>
            <p:cNvSpPr/>
            <p:nvPr/>
          </p:nvSpPr>
          <p:spPr>
            <a:xfrm>
              <a:off x="4756363" y="4078951"/>
              <a:ext cx="939712" cy="449963"/>
            </a:xfrm>
            <a:prstGeom prst="rect">
              <a:avLst/>
            </a:prstGeom>
            <a:solidFill>
              <a:srgbClr val="335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2621E470-7229-C4DE-0489-2BD7BD922B3B}"/>
                </a:ext>
              </a:extLst>
            </p:cNvPr>
            <p:cNvSpPr/>
            <p:nvPr/>
          </p:nvSpPr>
          <p:spPr>
            <a:xfrm>
              <a:off x="3864595" y="4080975"/>
              <a:ext cx="891768" cy="449963"/>
            </a:xfrm>
            <a:prstGeom prst="rect">
              <a:avLst/>
            </a:prstGeom>
            <a:solidFill>
              <a:srgbClr val="8DC1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212AB4E0-9924-12A1-AB3C-30FF037FF583}"/>
                </a:ext>
              </a:extLst>
            </p:cNvPr>
            <p:cNvSpPr/>
            <p:nvPr/>
          </p:nvSpPr>
          <p:spPr>
            <a:xfrm>
              <a:off x="2863393" y="4078951"/>
              <a:ext cx="1001201" cy="449963"/>
            </a:xfrm>
            <a:prstGeom prst="rect">
              <a:avLst/>
            </a:prstGeom>
            <a:solidFill>
              <a:srgbClr val="335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0302618D-688F-2C3E-600C-3394AC5320DF}"/>
                </a:ext>
              </a:extLst>
            </p:cNvPr>
            <p:cNvSpPr/>
            <p:nvPr/>
          </p:nvSpPr>
          <p:spPr>
            <a:xfrm>
              <a:off x="5696075" y="3637051"/>
              <a:ext cx="939712" cy="449963"/>
            </a:xfrm>
            <a:prstGeom prst="rect">
              <a:avLst/>
            </a:prstGeom>
            <a:solidFill>
              <a:srgbClr val="335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F6A8FB9C-7275-9791-D74D-E52B517FD95D}"/>
                </a:ext>
              </a:extLst>
            </p:cNvPr>
            <p:cNvSpPr/>
            <p:nvPr/>
          </p:nvSpPr>
          <p:spPr>
            <a:xfrm>
              <a:off x="3864595" y="3636841"/>
              <a:ext cx="891768" cy="449963"/>
            </a:xfrm>
            <a:prstGeom prst="rect">
              <a:avLst/>
            </a:prstGeom>
            <a:solidFill>
              <a:srgbClr val="335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E2F0EC21-15B1-8C3B-61E4-DCC22FEFED2E}"/>
                </a:ext>
              </a:extLst>
            </p:cNvPr>
            <p:cNvSpPr/>
            <p:nvPr/>
          </p:nvSpPr>
          <p:spPr>
            <a:xfrm>
              <a:off x="7339551" y="4494971"/>
              <a:ext cx="2055608" cy="333617"/>
            </a:xfrm>
            <a:prstGeom prst="rect">
              <a:avLst/>
            </a:prstGeom>
          </p:spPr>
          <p:txBody>
            <a:bodyPr wrap="square">
              <a:spAutoFit/>
            </a:bodyPr>
            <a:lstStyle/>
            <a:p>
              <a:pPr algn="just">
                <a:lnSpc>
                  <a:spcPct val="120000"/>
                </a:lnSpc>
              </a:pPr>
              <a:r>
                <a:rPr lang="fr-FR" sz="1400" b="1">
                  <a:solidFill>
                    <a:srgbClr val="8DC1D4"/>
                  </a:solidFill>
                </a:rPr>
                <a:t>Bureaux</a:t>
              </a:r>
            </a:p>
          </p:txBody>
        </p:sp>
        <p:sp>
          <p:nvSpPr>
            <p:cNvPr id="23" name="Rectangle 22">
              <a:extLst>
                <a:ext uri="{FF2B5EF4-FFF2-40B4-BE49-F238E27FC236}">
                  <a16:creationId xmlns:a16="http://schemas.microsoft.com/office/drawing/2014/main" id="{83CEA21B-ADA0-AB73-DA3A-2798C383E324}"/>
                </a:ext>
              </a:extLst>
            </p:cNvPr>
            <p:cNvSpPr/>
            <p:nvPr/>
          </p:nvSpPr>
          <p:spPr>
            <a:xfrm>
              <a:off x="7319026" y="3970315"/>
              <a:ext cx="1226709" cy="333617"/>
            </a:xfrm>
            <a:prstGeom prst="rect">
              <a:avLst/>
            </a:prstGeom>
          </p:spPr>
          <p:txBody>
            <a:bodyPr wrap="square">
              <a:spAutoFit/>
            </a:bodyPr>
            <a:lstStyle/>
            <a:p>
              <a:pPr algn="just">
                <a:lnSpc>
                  <a:spcPct val="120000"/>
                </a:lnSpc>
              </a:pPr>
              <a:r>
                <a:rPr lang="fr-FR" sz="1400" b="1">
                  <a:solidFill>
                    <a:srgbClr val="335B74"/>
                  </a:solidFill>
                </a:rPr>
                <a:t>Logements</a:t>
              </a:r>
            </a:p>
          </p:txBody>
        </p:sp>
        <p:sp>
          <p:nvSpPr>
            <p:cNvPr id="24" name="Rectangle 23">
              <a:extLst>
                <a:ext uri="{FF2B5EF4-FFF2-40B4-BE49-F238E27FC236}">
                  <a16:creationId xmlns:a16="http://schemas.microsoft.com/office/drawing/2014/main" id="{8E36B386-20B0-8B23-8B6E-B533B64B2C51}"/>
                </a:ext>
              </a:extLst>
            </p:cNvPr>
            <p:cNvSpPr/>
            <p:nvPr/>
          </p:nvSpPr>
          <p:spPr>
            <a:xfrm>
              <a:off x="7693206" y="4253612"/>
              <a:ext cx="318872" cy="333617"/>
            </a:xfrm>
            <a:prstGeom prst="rect">
              <a:avLst/>
            </a:prstGeom>
          </p:spPr>
          <p:txBody>
            <a:bodyPr wrap="square">
              <a:spAutoFit/>
            </a:bodyPr>
            <a:lstStyle/>
            <a:p>
              <a:pPr algn="just">
                <a:lnSpc>
                  <a:spcPct val="120000"/>
                </a:lnSpc>
              </a:pPr>
              <a:r>
                <a:rPr lang="fr-FR" sz="1400" b="1"/>
                <a:t>+</a:t>
              </a:r>
            </a:p>
          </p:txBody>
        </p:sp>
        <p:sp>
          <p:nvSpPr>
            <p:cNvPr id="25" name="Forme libre 24">
              <a:extLst>
                <a:ext uri="{FF2B5EF4-FFF2-40B4-BE49-F238E27FC236}">
                  <a16:creationId xmlns:a16="http://schemas.microsoft.com/office/drawing/2014/main" id="{6BE41A70-FA09-2A33-7171-3A3798EE404A}"/>
                </a:ext>
              </a:extLst>
            </p:cNvPr>
            <p:cNvSpPr/>
            <p:nvPr/>
          </p:nvSpPr>
          <p:spPr>
            <a:xfrm>
              <a:off x="2853513" y="3595685"/>
              <a:ext cx="3740802" cy="389655"/>
            </a:xfrm>
            <a:custGeom>
              <a:avLst/>
              <a:gdLst>
                <a:gd name="connsiteX0" fmla="*/ 0 w 3749040"/>
                <a:gd name="connsiteY0" fmla="*/ 480921 h 498221"/>
                <a:gd name="connsiteX1" fmla="*/ 436880 w 3749040"/>
                <a:gd name="connsiteY1" fmla="*/ 450441 h 498221"/>
                <a:gd name="connsiteX2" fmla="*/ 995680 w 3749040"/>
                <a:gd name="connsiteY2" fmla="*/ 74521 h 498221"/>
                <a:gd name="connsiteX3" fmla="*/ 1625600 w 3749040"/>
                <a:gd name="connsiteY3" fmla="*/ 23721 h 498221"/>
                <a:gd name="connsiteX4" fmla="*/ 2092960 w 3749040"/>
                <a:gd name="connsiteY4" fmla="*/ 359001 h 498221"/>
                <a:gd name="connsiteX5" fmla="*/ 2418080 w 3749040"/>
                <a:gd name="connsiteY5" fmla="*/ 430121 h 498221"/>
                <a:gd name="connsiteX6" fmla="*/ 2946400 w 3749040"/>
                <a:gd name="connsiteY6" fmla="*/ 94841 h 498221"/>
                <a:gd name="connsiteX7" fmla="*/ 3749040 w 3749040"/>
                <a:gd name="connsiteY7" fmla="*/ 33881 h 498221"/>
                <a:gd name="connsiteX0" fmla="*/ 0 w 3749040"/>
                <a:gd name="connsiteY0" fmla="*/ 464162 h 477036"/>
                <a:gd name="connsiteX1" fmla="*/ 436880 w 3749040"/>
                <a:gd name="connsiteY1" fmla="*/ 433682 h 477036"/>
                <a:gd name="connsiteX2" fmla="*/ 1020394 w 3749040"/>
                <a:gd name="connsiteY2" fmla="*/ 140140 h 477036"/>
                <a:gd name="connsiteX3" fmla="*/ 1625600 w 3749040"/>
                <a:gd name="connsiteY3" fmla="*/ 6962 h 477036"/>
                <a:gd name="connsiteX4" fmla="*/ 2092960 w 3749040"/>
                <a:gd name="connsiteY4" fmla="*/ 342242 h 477036"/>
                <a:gd name="connsiteX5" fmla="*/ 2418080 w 3749040"/>
                <a:gd name="connsiteY5" fmla="*/ 413362 h 477036"/>
                <a:gd name="connsiteX6" fmla="*/ 2946400 w 3749040"/>
                <a:gd name="connsiteY6" fmla="*/ 78082 h 477036"/>
                <a:gd name="connsiteX7" fmla="*/ 3749040 w 3749040"/>
                <a:gd name="connsiteY7" fmla="*/ 17122 h 477036"/>
                <a:gd name="connsiteX0" fmla="*/ 0 w 3749040"/>
                <a:gd name="connsiteY0" fmla="*/ 448018 h 460892"/>
                <a:gd name="connsiteX1" fmla="*/ 436880 w 3749040"/>
                <a:gd name="connsiteY1" fmla="*/ 417538 h 460892"/>
                <a:gd name="connsiteX2" fmla="*/ 1020394 w 3749040"/>
                <a:gd name="connsiteY2" fmla="*/ 123996 h 460892"/>
                <a:gd name="connsiteX3" fmla="*/ 1691503 w 3749040"/>
                <a:gd name="connsiteY3" fmla="*/ 89672 h 460892"/>
                <a:gd name="connsiteX4" fmla="*/ 2092960 w 3749040"/>
                <a:gd name="connsiteY4" fmla="*/ 326098 h 460892"/>
                <a:gd name="connsiteX5" fmla="*/ 2418080 w 3749040"/>
                <a:gd name="connsiteY5" fmla="*/ 397218 h 460892"/>
                <a:gd name="connsiteX6" fmla="*/ 2946400 w 3749040"/>
                <a:gd name="connsiteY6" fmla="*/ 61938 h 460892"/>
                <a:gd name="connsiteX7" fmla="*/ 3749040 w 3749040"/>
                <a:gd name="connsiteY7" fmla="*/ 978 h 460892"/>
                <a:gd name="connsiteX0" fmla="*/ 0 w 3749040"/>
                <a:gd name="connsiteY0" fmla="*/ 447090 h 459964"/>
                <a:gd name="connsiteX1" fmla="*/ 436880 w 3749040"/>
                <a:gd name="connsiteY1" fmla="*/ 416610 h 459964"/>
                <a:gd name="connsiteX2" fmla="*/ 1020394 w 3749040"/>
                <a:gd name="connsiteY2" fmla="*/ 123068 h 459964"/>
                <a:gd name="connsiteX3" fmla="*/ 1691503 w 3749040"/>
                <a:gd name="connsiteY3" fmla="*/ 88744 h 459964"/>
                <a:gd name="connsiteX4" fmla="*/ 2092960 w 3749040"/>
                <a:gd name="connsiteY4" fmla="*/ 325170 h 459964"/>
                <a:gd name="connsiteX5" fmla="*/ 2418080 w 3749040"/>
                <a:gd name="connsiteY5" fmla="*/ 396290 h 459964"/>
                <a:gd name="connsiteX6" fmla="*/ 2789881 w 3749040"/>
                <a:gd name="connsiteY6" fmla="*/ 159864 h 459964"/>
                <a:gd name="connsiteX7" fmla="*/ 3749040 w 3749040"/>
                <a:gd name="connsiteY7" fmla="*/ 50 h 459964"/>
                <a:gd name="connsiteX0" fmla="*/ 0 w 3724327"/>
                <a:gd name="connsiteY0" fmla="*/ 405936 h 418810"/>
                <a:gd name="connsiteX1" fmla="*/ 436880 w 3724327"/>
                <a:gd name="connsiteY1" fmla="*/ 375456 h 418810"/>
                <a:gd name="connsiteX2" fmla="*/ 1020394 w 3724327"/>
                <a:gd name="connsiteY2" fmla="*/ 81914 h 418810"/>
                <a:gd name="connsiteX3" fmla="*/ 1691503 w 3724327"/>
                <a:gd name="connsiteY3" fmla="*/ 47590 h 418810"/>
                <a:gd name="connsiteX4" fmla="*/ 2092960 w 3724327"/>
                <a:gd name="connsiteY4" fmla="*/ 284016 h 418810"/>
                <a:gd name="connsiteX5" fmla="*/ 2418080 w 3724327"/>
                <a:gd name="connsiteY5" fmla="*/ 355136 h 418810"/>
                <a:gd name="connsiteX6" fmla="*/ 2789881 w 3724327"/>
                <a:gd name="connsiteY6" fmla="*/ 118710 h 418810"/>
                <a:gd name="connsiteX7" fmla="*/ 3724327 w 3724327"/>
                <a:gd name="connsiteY7" fmla="*/ 85 h 418810"/>
                <a:gd name="connsiteX0" fmla="*/ 0 w 3724327"/>
                <a:gd name="connsiteY0" fmla="*/ 405936 h 418810"/>
                <a:gd name="connsiteX1" fmla="*/ 436880 w 3724327"/>
                <a:gd name="connsiteY1" fmla="*/ 375456 h 418810"/>
                <a:gd name="connsiteX2" fmla="*/ 1020394 w 3724327"/>
                <a:gd name="connsiteY2" fmla="*/ 81914 h 418810"/>
                <a:gd name="connsiteX3" fmla="*/ 1691503 w 3724327"/>
                <a:gd name="connsiteY3" fmla="*/ 47590 h 418810"/>
                <a:gd name="connsiteX4" fmla="*/ 2092960 w 3724327"/>
                <a:gd name="connsiteY4" fmla="*/ 284016 h 418810"/>
                <a:gd name="connsiteX5" fmla="*/ 2401604 w 3724327"/>
                <a:gd name="connsiteY5" fmla="*/ 313946 h 418810"/>
                <a:gd name="connsiteX6" fmla="*/ 2789881 w 3724327"/>
                <a:gd name="connsiteY6" fmla="*/ 118710 h 418810"/>
                <a:gd name="connsiteX7" fmla="*/ 3724327 w 3724327"/>
                <a:gd name="connsiteY7" fmla="*/ 85 h 418810"/>
                <a:gd name="connsiteX0" fmla="*/ 0 w 3740802"/>
                <a:gd name="connsiteY0" fmla="*/ 372985 h 400926"/>
                <a:gd name="connsiteX1" fmla="*/ 453355 w 3740802"/>
                <a:gd name="connsiteY1" fmla="*/ 375456 h 400926"/>
                <a:gd name="connsiteX2" fmla="*/ 1036869 w 3740802"/>
                <a:gd name="connsiteY2" fmla="*/ 81914 h 400926"/>
                <a:gd name="connsiteX3" fmla="*/ 1707978 w 3740802"/>
                <a:gd name="connsiteY3" fmla="*/ 47590 h 400926"/>
                <a:gd name="connsiteX4" fmla="*/ 2109435 w 3740802"/>
                <a:gd name="connsiteY4" fmla="*/ 284016 h 400926"/>
                <a:gd name="connsiteX5" fmla="*/ 2418079 w 3740802"/>
                <a:gd name="connsiteY5" fmla="*/ 313946 h 400926"/>
                <a:gd name="connsiteX6" fmla="*/ 2806356 w 3740802"/>
                <a:gd name="connsiteY6" fmla="*/ 118710 h 400926"/>
                <a:gd name="connsiteX7" fmla="*/ 3740802 w 3740802"/>
                <a:gd name="connsiteY7" fmla="*/ 85 h 400926"/>
                <a:gd name="connsiteX0" fmla="*/ 0 w 3740802"/>
                <a:gd name="connsiteY0" fmla="*/ 372985 h 382031"/>
                <a:gd name="connsiteX1" fmla="*/ 469831 w 3740802"/>
                <a:gd name="connsiteY1" fmla="*/ 334266 h 382031"/>
                <a:gd name="connsiteX2" fmla="*/ 1036869 w 3740802"/>
                <a:gd name="connsiteY2" fmla="*/ 81914 h 382031"/>
                <a:gd name="connsiteX3" fmla="*/ 1707978 w 3740802"/>
                <a:gd name="connsiteY3" fmla="*/ 47590 h 382031"/>
                <a:gd name="connsiteX4" fmla="*/ 2109435 w 3740802"/>
                <a:gd name="connsiteY4" fmla="*/ 284016 h 382031"/>
                <a:gd name="connsiteX5" fmla="*/ 2418079 w 3740802"/>
                <a:gd name="connsiteY5" fmla="*/ 313946 h 382031"/>
                <a:gd name="connsiteX6" fmla="*/ 2806356 w 3740802"/>
                <a:gd name="connsiteY6" fmla="*/ 118710 h 382031"/>
                <a:gd name="connsiteX7" fmla="*/ 3740802 w 3740802"/>
                <a:gd name="connsiteY7" fmla="*/ 85 h 382031"/>
                <a:gd name="connsiteX0" fmla="*/ 0 w 3740802"/>
                <a:gd name="connsiteY0" fmla="*/ 380609 h 389655"/>
                <a:gd name="connsiteX1" fmla="*/ 469831 w 3740802"/>
                <a:gd name="connsiteY1" fmla="*/ 341890 h 389655"/>
                <a:gd name="connsiteX2" fmla="*/ 1036869 w 3740802"/>
                <a:gd name="connsiteY2" fmla="*/ 89538 h 389655"/>
                <a:gd name="connsiteX3" fmla="*/ 1707978 w 3740802"/>
                <a:gd name="connsiteY3" fmla="*/ 55214 h 389655"/>
                <a:gd name="connsiteX4" fmla="*/ 2109435 w 3740802"/>
                <a:gd name="connsiteY4" fmla="*/ 291640 h 389655"/>
                <a:gd name="connsiteX5" fmla="*/ 2418079 w 3740802"/>
                <a:gd name="connsiteY5" fmla="*/ 321570 h 389655"/>
                <a:gd name="connsiteX6" fmla="*/ 3102918 w 3740802"/>
                <a:gd name="connsiteY6" fmla="*/ 43955 h 389655"/>
                <a:gd name="connsiteX7" fmla="*/ 3740802 w 3740802"/>
                <a:gd name="connsiteY7" fmla="*/ 7709 h 389655"/>
                <a:gd name="connsiteX0" fmla="*/ 0 w 3740802"/>
                <a:gd name="connsiteY0" fmla="*/ 380609 h 389655"/>
                <a:gd name="connsiteX1" fmla="*/ 469831 w 3740802"/>
                <a:gd name="connsiteY1" fmla="*/ 341890 h 389655"/>
                <a:gd name="connsiteX2" fmla="*/ 1036869 w 3740802"/>
                <a:gd name="connsiteY2" fmla="*/ 89538 h 389655"/>
                <a:gd name="connsiteX3" fmla="*/ 1707978 w 3740802"/>
                <a:gd name="connsiteY3" fmla="*/ 55214 h 389655"/>
                <a:gd name="connsiteX4" fmla="*/ 2109435 w 3740802"/>
                <a:gd name="connsiteY4" fmla="*/ 291640 h 389655"/>
                <a:gd name="connsiteX5" fmla="*/ 2698165 w 3740802"/>
                <a:gd name="connsiteY5" fmla="*/ 280381 h 389655"/>
                <a:gd name="connsiteX6" fmla="*/ 3102918 w 3740802"/>
                <a:gd name="connsiteY6" fmla="*/ 43955 h 389655"/>
                <a:gd name="connsiteX7" fmla="*/ 3740802 w 3740802"/>
                <a:gd name="connsiteY7" fmla="*/ 7709 h 389655"/>
                <a:gd name="connsiteX0" fmla="*/ 0 w 3740802"/>
                <a:gd name="connsiteY0" fmla="*/ 380609 h 389655"/>
                <a:gd name="connsiteX1" fmla="*/ 469831 w 3740802"/>
                <a:gd name="connsiteY1" fmla="*/ 341890 h 389655"/>
                <a:gd name="connsiteX2" fmla="*/ 1036869 w 3740802"/>
                <a:gd name="connsiteY2" fmla="*/ 89538 h 389655"/>
                <a:gd name="connsiteX3" fmla="*/ 1707978 w 3740802"/>
                <a:gd name="connsiteY3" fmla="*/ 55214 h 389655"/>
                <a:gd name="connsiteX4" fmla="*/ 2109435 w 3740802"/>
                <a:gd name="connsiteY4" fmla="*/ 291640 h 389655"/>
                <a:gd name="connsiteX5" fmla="*/ 2615787 w 3740802"/>
                <a:gd name="connsiteY5" fmla="*/ 288618 h 389655"/>
                <a:gd name="connsiteX6" fmla="*/ 3102918 w 3740802"/>
                <a:gd name="connsiteY6" fmla="*/ 43955 h 389655"/>
                <a:gd name="connsiteX7" fmla="*/ 3740802 w 3740802"/>
                <a:gd name="connsiteY7" fmla="*/ 7709 h 389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40802" h="389655">
                  <a:moveTo>
                    <a:pt x="0" y="380609"/>
                  </a:moveTo>
                  <a:cubicBezTo>
                    <a:pt x="135466" y="399235"/>
                    <a:pt x="297020" y="390402"/>
                    <a:pt x="469831" y="341890"/>
                  </a:cubicBezTo>
                  <a:cubicBezTo>
                    <a:pt x="642642" y="293378"/>
                    <a:pt x="830511" y="137317"/>
                    <a:pt x="1036869" y="89538"/>
                  </a:cubicBezTo>
                  <a:cubicBezTo>
                    <a:pt x="1243227" y="41759"/>
                    <a:pt x="1529217" y="21530"/>
                    <a:pt x="1707978" y="55214"/>
                  </a:cubicBezTo>
                  <a:cubicBezTo>
                    <a:pt x="1886739" y="88898"/>
                    <a:pt x="1958134" y="252739"/>
                    <a:pt x="2109435" y="291640"/>
                  </a:cubicBezTo>
                  <a:cubicBezTo>
                    <a:pt x="2260736" y="330541"/>
                    <a:pt x="2450207" y="329899"/>
                    <a:pt x="2615787" y="288618"/>
                  </a:cubicBezTo>
                  <a:cubicBezTo>
                    <a:pt x="2781367" y="247337"/>
                    <a:pt x="2881091" y="109995"/>
                    <a:pt x="3102918" y="43955"/>
                  </a:cubicBezTo>
                  <a:cubicBezTo>
                    <a:pt x="3324745" y="-22085"/>
                    <a:pt x="3450395" y="5169"/>
                    <a:pt x="3740802" y="7709"/>
                  </a:cubicBez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575FB0A3-05FB-3F7D-DC86-026D7B6BC1C9}"/>
                </a:ext>
              </a:extLst>
            </p:cNvPr>
            <p:cNvSpPr/>
            <p:nvPr/>
          </p:nvSpPr>
          <p:spPr>
            <a:xfrm>
              <a:off x="2519187" y="3167390"/>
              <a:ext cx="1345407" cy="261610"/>
            </a:xfrm>
            <a:prstGeom prst="rect">
              <a:avLst/>
            </a:prstGeom>
            <a:ln>
              <a:noFill/>
            </a:ln>
          </p:spPr>
          <p:txBody>
            <a:bodyPr wrap="square">
              <a:spAutoFit/>
            </a:bodyPr>
            <a:lstStyle/>
            <a:p>
              <a:pPr defTabSz="457200">
                <a:spcAft>
                  <a:spcPts val="600"/>
                </a:spcAft>
              </a:pPr>
              <a:r>
                <a:rPr lang="fr-FR" sz="1100" b="1">
                  <a:solidFill>
                    <a:schemeClr val="accent2">
                      <a:lumMod val="75000"/>
                    </a:schemeClr>
                  </a:solidFill>
                  <a:latin typeface="Arial"/>
                </a:rPr>
                <a:t>Consommation</a:t>
              </a:r>
              <a:endParaRPr lang="fr-FR" sz="800" b="1">
                <a:solidFill>
                  <a:schemeClr val="accent2">
                    <a:lumMod val="75000"/>
                  </a:schemeClr>
                </a:solidFill>
                <a:latin typeface="Arial"/>
              </a:endParaRPr>
            </a:p>
          </p:txBody>
        </p:sp>
      </p:grpSp>
    </p:spTree>
    <p:extLst>
      <p:ext uri="{BB962C8B-B14F-4D97-AF65-F5344CB8AC3E}">
        <p14:creationId xmlns:p14="http://schemas.microsoft.com/office/powerpoint/2010/main" val="2605833976"/>
      </p:ext>
    </p:extLst>
  </p:cSld>
  <p:clrMapOvr>
    <a:masterClrMapping/>
  </p:clrMapOvr>
</p:sld>
</file>

<file path=ppt/theme/theme1.xml><?xml version="1.0" encoding="utf-8"?>
<a:theme xmlns:a="http://schemas.openxmlformats.org/drawingml/2006/main" name="Thème Office">
  <a:themeElements>
    <a:clrScheme name="Jaune">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5ADECD6853AE445A1B19B674072F56B" ma:contentTypeVersion="23" ma:contentTypeDescription="Crée un document." ma:contentTypeScope="" ma:versionID="7909733b45cb95c99364c25f04504b73">
  <xsd:schema xmlns:xsd="http://www.w3.org/2001/XMLSchema" xmlns:xs="http://www.w3.org/2001/XMLSchema" xmlns:p="http://schemas.microsoft.com/office/2006/metadata/properties" xmlns:ns2="285bbf09-b827-45d5-9664-c47071658d99" xmlns:ns3="4e1d3436-df59-47fe-8aab-d4a3eb39464e" targetNamespace="http://schemas.microsoft.com/office/2006/metadata/properties" ma:root="true" ma:fieldsID="e3517afd5ded054734463d81fa44dd2f" ns2:_="" ns3:_="">
    <xsd:import namespace="285bbf09-b827-45d5-9664-c47071658d99"/>
    <xsd:import namespace="4e1d3436-df59-47fe-8aab-d4a3eb39464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Emplacement" minOccurs="0"/>
                <xsd:element ref="ns2:b5c41099-32af-46db-9aa6-30d847757c82CountryOrRegion" minOccurs="0"/>
                <xsd:element ref="ns2:b5c41099-32af-46db-9aa6-30d847757c82State" minOccurs="0"/>
                <xsd:element ref="ns2:b5c41099-32af-46db-9aa6-30d847757c82City" minOccurs="0"/>
                <xsd:element ref="ns2:b5c41099-32af-46db-9aa6-30d847757c82PostalCode" minOccurs="0"/>
                <xsd:element ref="ns2:b5c41099-32af-46db-9aa6-30d847757c82Street" minOccurs="0"/>
                <xsd:element ref="ns2:b5c41099-32af-46db-9aa6-30d847757c82GeoLoc" minOccurs="0"/>
                <xsd:element ref="ns2:b5c41099-32af-46db-9aa6-30d847757c82DispNam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5bbf09-b827-45d5-9664-c47071658d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a3bec61d-4ac6-4c5f-a4f7-0605dd239fa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Emplacement" ma:index="21" nillable="true" ma:displayName="Emplacement" ma:format="Dropdown" ma:internalName="Emplacement">
      <xsd:simpleType>
        <xsd:restriction base="dms:Unknown"/>
      </xsd:simpleType>
    </xsd:element>
    <xsd:element name="b5c41099-32af-46db-9aa6-30d847757c82CountryOrRegion" ma:index="22" nillable="true" ma:displayName="Emplacement : Pays/région" ma:internalName="CountryOrRegion" ma:readOnly="true">
      <xsd:simpleType>
        <xsd:restriction base="dms:Text"/>
      </xsd:simpleType>
    </xsd:element>
    <xsd:element name="b5c41099-32af-46db-9aa6-30d847757c82State" ma:index="23" nillable="true" ma:displayName="Emplacement : État" ma:internalName="State" ma:readOnly="true">
      <xsd:simpleType>
        <xsd:restriction base="dms:Text"/>
      </xsd:simpleType>
    </xsd:element>
    <xsd:element name="b5c41099-32af-46db-9aa6-30d847757c82City" ma:index="24" nillable="true" ma:displayName="Emplacement : Ville" ma:internalName="City" ma:readOnly="true">
      <xsd:simpleType>
        <xsd:restriction base="dms:Text"/>
      </xsd:simpleType>
    </xsd:element>
    <xsd:element name="b5c41099-32af-46db-9aa6-30d847757c82PostalCode" ma:index="25" nillable="true" ma:displayName="Emplacement : Code postal" ma:internalName="PostalCode" ma:readOnly="true">
      <xsd:simpleType>
        <xsd:restriction base="dms:Text"/>
      </xsd:simpleType>
    </xsd:element>
    <xsd:element name="b5c41099-32af-46db-9aa6-30d847757c82Street" ma:index="26" nillable="true" ma:displayName="Emplacement : Rue" ma:internalName="Street" ma:readOnly="true">
      <xsd:simpleType>
        <xsd:restriction base="dms:Text"/>
      </xsd:simpleType>
    </xsd:element>
    <xsd:element name="b5c41099-32af-46db-9aa6-30d847757c82GeoLoc" ma:index="27" nillable="true" ma:displayName="Emplacement : Coordonnées" ma:internalName="GeoLoc" ma:readOnly="true">
      <xsd:simpleType>
        <xsd:restriction base="dms:Unknown"/>
      </xsd:simpleType>
    </xsd:element>
    <xsd:element name="b5c41099-32af-46db-9aa6-30d847757c82DispName" ma:index="28" nillable="true" ma:displayName="Emplacement : nom" ma:internalName="DispName" ma:readOnly="true">
      <xsd:simpleType>
        <xsd:restriction base="dms:Text"/>
      </xsd:simple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e1d3436-df59-47fe-8aab-d4a3eb39464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0da0a04-d9f8-4e31-9207-9818b86cdb54}" ma:internalName="TaxCatchAll" ma:showField="CatchAllData" ma:web="4e1d3436-df59-47fe-8aab-d4a3eb39464e">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690E94A-5D3E-4344-B5CA-CAE9C14D9CBE}">
  <ds:schemaRefs>
    <ds:schemaRef ds:uri="http://schemas.microsoft.com/sharepoint/v3/contenttype/forms"/>
  </ds:schemaRefs>
</ds:datastoreItem>
</file>

<file path=customXml/itemProps2.xml><?xml version="1.0" encoding="utf-8"?>
<ds:datastoreItem xmlns:ds="http://schemas.openxmlformats.org/officeDocument/2006/customXml" ds:itemID="{35436320-C6D4-4CC7-907D-1B18B8099C66}">
  <ds:schemaRefs>
    <ds:schemaRef ds:uri="285bbf09-b827-45d5-9664-c47071658d99"/>
    <ds:schemaRef ds:uri="4e1d3436-df59-47fe-8aab-d4a3eb39464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1986</Words>
  <Application>Microsoft Macintosh PowerPoint</Application>
  <PresentationFormat>Grand écran</PresentationFormat>
  <Paragraphs>480</Paragraphs>
  <Slides>36</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36</vt:i4>
      </vt:variant>
    </vt:vector>
  </HeadingPairs>
  <TitlesOfParts>
    <vt:vector size="42" baseType="lpstr">
      <vt:lpstr>Arial</vt:lpstr>
      <vt:lpstr>Calibri</vt:lpstr>
      <vt:lpstr>Calibri Light</vt:lpstr>
      <vt:lpstr>Cambria Math</vt:lpstr>
      <vt:lpstr>Wingdings</vt:lpstr>
      <vt:lpstr>Thème Office</vt:lpstr>
      <vt:lpstr>Présentation PowerPoint</vt:lpstr>
      <vt:lpstr>Présentation de votre structure</vt:lpstr>
      <vt:lpstr>Sommaire</vt:lpstr>
      <vt:lpstr>L’énergie en France</vt:lpstr>
      <vt:lpstr>Réduire, mutualiser et prioriser les consommations de chaleur</vt:lpstr>
      <vt:lpstr>Les réseaux de chaleur en trois étapes</vt:lpstr>
      <vt:lpstr>Les réseaux de chaleur en trois étapes</vt:lpstr>
      <vt:lpstr>Les réseaux de chaleur en trois étapes</vt:lpstr>
      <vt:lpstr>La mutualisation des besoins sur un réseau</vt:lpstr>
      <vt:lpstr>Les sources d’énergie pour alimenter un réseau</vt:lpstr>
      <vt:lpstr>Production centralisée ou décentralisée ?</vt:lpstr>
      <vt:lpstr>Chaleur fatale – Incinérateurs et industries</vt:lpstr>
      <vt:lpstr>La chaleur la moins chère</vt:lpstr>
      <vt:lpstr>La chaleur la plus stable</vt:lpstr>
      <vt:lpstr>Les réseaux de chaleur en chiffres</vt:lpstr>
      <vt:lpstr>Les réseaux de chaleur en chiffres</vt:lpstr>
      <vt:lpstr>Quelques exemples de réseau de chaleur</vt:lpstr>
      <vt:lpstr>Les réseaux de chaleur – Village </vt:lpstr>
      <vt:lpstr>Les réseaux de chaleur – Métropole </vt:lpstr>
      <vt:lpstr>Les réseaux de chaleur – Agglomération </vt:lpstr>
      <vt:lpstr>Pertinence d’un réseau : la densité thermique</vt:lpstr>
      <vt:lpstr>Créer un réseau de chaleur : la carte des acteurs</vt:lpstr>
      <vt:lpstr>Créer un réseau de chaleur : feuille de route</vt:lpstr>
      <vt:lpstr>Créer un réseau de chaleur : feuille de route</vt:lpstr>
      <vt:lpstr>Créer un réseau de chaleur : feuille de route</vt:lpstr>
      <vt:lpstr>Créer un réseau de chaleur : feuille de route</vt:lpstr>
      <vt:lpstr>Créer un réseau de chaleur : feuille de route</vt:lpstr>
      <vt:lpstr>Créer un réseau de chaleur : feuille de route</vt:lpstr>
      <vt:lpstr>Créer un réseau de chaleur : feuille de route</vt:lpstr>
      <vt:lpstr>Créer un réseau de chaleur : feuille de route</vt:lpstr>
      <vt:lpstr>Qui porte la compétence ?</vt:lpstr>
      <vt:lpstr>Répartition des compétences</vt:lpstr>
      <vt:lpstr>Trois types de réseaux</vt:lpstr>
      <vt:lpstr>Réseau public : quatre modes de gestion </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Rémi CAILLATE</dc:creator>
  <cp:lastModifiedBy>Etienne BABEAU</cp:lastModifiedBy>
  <cp:revision>1</cp:revision>
  <dcterms:created xsi:type="dcterms:W3CDTF">2024-01-26T13:47:00Z</dcterms:created>
  <dcterms:modified xsi:type="dcterms:W3CDTF">2024-02-15T11:34:56Z</dcterms:modified>
</cp:coreProperties>
</file>